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92" r:id="rId2"/>
    <p:sldId id="293" r:id="rId3"/>
    <p:sldId id="294" r:id="rId4"/>
    <p:sldId id="295" r:id="rId5"/>
    <p:sldId id="296" r:id="rId6"/>
    <p:sldId id="297" r:id="rId7"/>
    <p:sldId id="266" r:id="rId8"/>
    <p:sldId id="257" r:id="rId9"/>
    <p:sldId id="302" r:id="rId10"/>
    <p:sldId id="298" r:id="rId11"/>
    <p:sldId id="308" r:id="rId12"/>
    <p:sldId id="258" r:id="rId13"/>
    <p:sldId id="303" r:id="rId14"/>
    <p:sldId id="309" r:id="rId15"/>
    <p:sldId id="259" r:id="rId16"/>
    <p:sldId id="310" r:id="rId17"/>
    <p:sldId id="260" r:id="rId18"/>
    <p:sldId id="307" r:id="rId19"/>
    <p:sldId id="261" r:id="rId20"/>
    <p:sldId id="262" r:id="rId21"/>
    <p:sldId id="263" r:id="rId22"/>
    <p:sldId id="264" r:id="rId23"/>
    <p:sldId id="299" r:id="rId24"/>
    <p:sldId id="290" r:id="rId25"/>
    <p:sldId id="300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6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79CE0-12FD-459D-9532-E240C1FE350E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A2BF6B-8832-4415-BB08-884DBA66EBF9}">
      <dgm:prSet phldrT="[Text]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bn-BD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তরু</a:t>
          </a:r>
          <a:r>
            <a:rPr lang="en-SG" b="1" dirty="0" err="1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ণা</a:t>
          </a:r>
          <a:r>
            <a:rPr lang="bn-BD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স্থি</a:t>
          </a:r>
          <a:endParaRPr lang="en-US" b="1" dirty="0">
            <a:solidFill>
              <a:srgbClr val="FFC000"/>
            </a:solidFill>
          </a:endParaRPr>
        </a:p>
      </dgm:t>
    </dgm:pt>
    <dgm:pt modelId="{24A94025-02B4-416C-B072-E1840C168A6A}" type="parTrans" cxnId="{4CCA596B-B98A-4855-A9C5-9FD7B549010C}">
      <dgm:prSet/>
      <dgm:spPr/>
      <dgm:t>
        <a:bodyPr/>
        <a:lstStyle/>
        <a:p>
          <a:endParaRPr lang="en-US"/>
        </a:p>
      </dgm:t>
    </dgm:pt>
    <dgm:pt modelId="{989AA202-774C-4FD6-9A1D-FBE1814232CF}" type="sibTrans" cxnId="{4CCA596B-B98A-4855-A9C5-9FD7B549010C}">
      <dgm:prSet/>
      <dgm:spPr/>
      <dgm:t>
        <a:bodyPr/>
        <a:lstStyle/>
        <a:p>
          <a:endParaRPr lang="en-US"/>
        </a:p>
      </dgm:t>
    </dgm:pt>
    <dgm:pt modelId="{66661A82-61F8-4C87-9A5F-48EE224817E2}">
      <dgm:prSet phldrT="[Text]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bn-BD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স্বচ্ছ বা হায়ালিন</a:t>
          </a:r>
          <a:endParaRPr lang="en-US" b="1" dirty="0">
            <a:solidFill>
              <a:srgbClr val="FFC000"/>
            </a:solidFill>
          </a:endParaRPr>
        </a:p>
      </dgm:t>
    </dgm:pt>
    <dgm:pt modelId="{CCC7627E-27C9-4F9A-869D-55CE41CB6D16}" type="parTrans" cxnId="{67AF9CA1-8D5C-4628-91C8-241FFA83718E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C14CF6A-7CB6-490A-886C-6ED0F9CEED48}" type="sibTrans" cxnId="{67AF9CA1-8D5C-4628-91C8-241FFA83718E}">
      <dgm:prSet/>
      <dgm:spPr/>
      <dgm:t>
        <a:bodyPr/>
        <a:lstStyle/>
        <a:p>
          <a:endParaRPr lang="en-US"/>
        </a:p>
      </dgm:t>
    </dgm:pt>
    <dgm:pt modelId="{FDDC4BFD-57AE-4E65-96E6-E03A6F7790E9}">
      <dgm:prSet phldrT="[Text]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bn-BD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স্থিতিস্থাপক বা পীত-তন্তুময়</a:t>
          </a:r>
          <a:endParaRPr lang="en-US" b="1" dirty="0">
            <a:solidFill>
              <a:srgbClr val="FFC000"/>
            </a:solidFill>
          </a:endParaRPr>
        </a:p>
      </dgm:t>
    </dgm:pt>
    <dgm:pt modelId="{ED34C33F-DCE2-4465-8071-886CE8B32233}" type="parTrans" cxnId="{5742882A-ED31-4D32-95EF-E2664669B824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0A9CD7E-BFC0-4FDE-B26E-6EDF65A018EB}" type="sibTrans" cxnId="{5742882A-ED31-4D32-95EF-E2664669B824}">
      <dgm:prSet/>
      <dgm:spPr/>
      <dgm:t>
        <a:bodyPr/>
        <a:lstStyle/>
        <a:p>
          <a:endParaRPr lang="en-US"/>
        </a:p>
      </dgm:t>
    </dgm:pt>
    <dgm:pt modelId="{ADDF4D47-3932-4EB3-8FF0-035712F1A815}">
      <dgm:prSet phldrT="[Text]"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bn-BD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শ্বেত-তন্তুময়</a:t>
          </a:r>
          <a:endParaRPr lang="en-US" b="1" dirty="0">
            <a:solidFill>
              <a:srgbClr val="FFC000"/>
            </a:solidFill>
          </a:endParaRPr>
        </a:p>
      </dgm:t>
    </dgm:pt>
    <dgm:pt modelId="{2254D1AC-91E0-4006-B508-D95B2D774C52}" type="parTrans" cxnId="{23BCAA7A-7AEB-47F5-88D4-2D7EB754BBFC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21A7D1D7-2A3F-4355-8CEC-868B39FF90CC}" type="sibTrans" cxnId="{23BCAA7A-7AEB-47F5-88D4-2D7EB754BBFC}">
      <dgm:prSet/>
      <dgm:spPr/>
      <dgm:t>
        <a:bodyPr/>
        <a:lstStyle/>
        <a:p>
          <a:endParaRPr lang="en-US"/>
        </a:p>
      </dgm:t>
    </dgm:pt>
    <dgm:pt modelId="{D56C6E7F-8750-4E75-8818-C12EA212B38A}">
      <dgm:prSet/>
      <dgm:spPr>
        <a:solidFill>
          <a:srgbClr val="002060"/>
        </a:solidFill>
        <a:ln>
          <a:solidFill>
            <a:srgbClr val="FFC000"/>
          </a:solidFill>
        </a:ln>
      </dgm:spPr>
      <dgm:t>
        <a:bodyPr/>
        <a:lstStyle/>
        <a:p>
          <a:r>
            <a:rPr lang="bn-BD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চুনময় বা ক্যালসিফাইড</a:t>
          </a:r>
          <a:endParaRPr lang="en-US" b="1" dirty="0">
            <a:solidFill>
              <a:srgbClr val="FFC000"/>
            </a:solidFill>
          </a:endParaRPr>
        </a:p>
      </dgm:t>
    </dgm:pt>
    <dgm:pt modelId="{B589F6EA-E816-41D5-9D02-BFD94AAD83ED}" type="parTrans" cxnId="{4ED7D266-D5C1-4C18-BB9C-3FDE37122C45}">
      <dgm:prSet/>
      <dgm:spPr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BF4C370-58DE-4229-BFA7-82785BBB1182}" type="sibTrans" cxnId="{4ED7D266-D5C1-4C18-BB9C-3FDE37122C45}">
      <dgm:prSet/>
      <dgm:spPr/>
      <dgm:t>
        <a:bodyPr/>
        <a:lstStyle/>
        <a:p>
          <a:endParaRPr lang="en-US"/>
        </a:p>
      </dgm:t>
    </dgm:pt>
    <dgm:pt modelId="{D4C989D4-5B4C-474D-A4B7-E80755BC5389}" type="pres">
      <dgm:prSet presAssocID="{7A179CE0-12FD-459D-9532-E240C1FE35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530580D-9964-4729-9BC9-7C15CFD6A3FC}" type="pres">
      <dgm:prSet presAssocID="{E3A2BF6B-8832-4415-BB08-884DBA66EBF9}" presName="hierRoot1" presStyleCnt="0">
        <dgm:presLayoutVars>
          <dgm:hierBranch val="init"/>
        </dgm:presLayoutVars>
      </dgm:prSet>
      <dgm:spPr/>
    </dgm:pt>
    <dgm:pt modelId="{D4F09DEF-792A-4A31-A754-D201C76FFD35}" type="pres">
      <dgm:prSet presAssocID="{E3A2BF6B-8832-4415-BB08-884DBA66EBF9}" presName="rootComposite1" presStyleCnt="0"/>
      <dgm:spPr/>
    </dgm:pt>
    <dgm:pt modelId="{9C3608F5-6A89-490D-A240-C2A300095DCF}" type="pres">
      <dgm:prSet presAssocID="{E3A2BF6B-8832-4415-BB08-884DBA66EBF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BE0BCF-6C0F-410A-A7E5-D426D99F7E79}" type="pres">
      <dgm:prSet presAssocID="{E3A2BF6B-8832-4415-BB08-884DBA66EB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956EBB6-009F-4AD7-8087-E1623A312024}" type="pres">
      <dgm:prSet presAssocID="{E3A2BF6B-8832-4415-BB08-884DBA66EBF9}" presName="hierChild2" presStyleCnt="0"/>
      <dgm:spPr/>
    </dgm:pt>
    <dgm:pt modelId="{BD663B23-E633-4341-A9E7-468FBE2F4FA2}" type="pres">
      <dgm:prSet presAssocID="{CCC7627E-27C9-4F9A-869D-55CE41CB6D16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26953EB-8F43-45BF-8467-067C792FFD0A}" type="pres">
      <dgm:prSet presAssocID="{66661A82-61F8-4C87-9A5F-48EE224817E2}" presName="hierRoot2" presStyleCnt="0">
        <dgm:presLayoutVars>
          <dgm:hierBranch val="init"/>
        </dgm:presLayoutVars>
      </dgm:prSet>
      <dgm:spPr/>
    </dgm:pt>
    <dgm:pt modelId="{13D84F9A-D6B8-4FB1-9394-4723634B9C1A}" type="pres">
      <dgm:prSet presAssocID="{66661A82-61F8-4C87-9A5F-48EE224817E2}" presName="rootComposite" presStyleCnt="0"/>
      <dgm:spPr/>
    </dgm:pt>
    <dgm:pt modelId="{B3C4F782-AF1E-4E3A-B1D5-CE5CC384F3F4}" type="pres">
      <dgm:prSet presAssocID="{66661A82-61F8-4C87-9A5F-48EE224817E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198592-BFC4-4988-A3B6-9DFAD5E1109B}" type="pres">
      <dgm:prSet presAssocID="{66661A82-61F8-4C87-9A5F-48EE224817E2}" presName="rootConnector" presStyleLbl="node2" presStyleIdx="0" presStyleCnt="4"/>
      <dgm:spPr/>
      <dgm:t>
        <a:bodyPr/>
        <a:lstStyle/>
        <a:p>
          <a:endParaRPr lang="en-US"/>
        </a:p>
      </dgm:t>
    </dgm:pt>
    <dgm:pt modelId="{1EBA5B84-66A3-4B69-9C17-4F04437CDF12}" type="pres">
      <dgm:prSet presAssocID="{66661A82-61F8-4C87-9A5F-48EE224817E2}" presName="hierChild4" presStyleCnt="0"/>
      <dgm:spPr/>
    </dgm:pt>
    <dgm:pt modelId="{2F0B0177-05C1-4328-AF8D-AF6FA2BF9252}" type="pres">
      <dgm:prSet presAssocID="{66661A82-61F8-4C87-9A5F-48EE224817E2}" presName="hierChild5" presStyleCnt="0"/>
      <dgm:spPr/>
    </dgm:pt>
    <dgm:pt modelId="{F9763338-48A4-455A-AF49-C9C53CED75A7}" type="pres">
      <dgm:prSet presAssocID="{ED34C33F-DCE2-4465-8071-886CE8B3223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BDE9AE9-BF79-491A-8594-D4AF07A2744A}" type="pres">
      <dgm:prSet presAssocID="{FDDC4BFD-57AE-4E65-96E6-E03A6F7790E9}" presName="hierRoot2" presStyleCnt="0">
        <dgm:presLayoutVars>
          <dgm:hierBranch val="init"/>
        </dgm:presLayoutVars>
      </dgm:prSet>
      <dgm:spPr/>
    </dgm:pt>
    <dgm:pt modelId="{504B5D14-C067-4469-82EA-C962F8A0E632}" type="pres">
      <dgm:prSet presAssocID="{FDDC4BFD-57AE-4E65-96E6-E03A6F7790E9}" presName="rootComposite" presStyleCnt="0"/>
      <dgm:spPr/>
    </dgm:pt>
    <dgm:pt modelId="{F7501F4A-7681-43BE-9311-5FB41C085798}" type="pres">
      <dgm:prSet presAssocID="{FDDC4BFD-57AE-4E65-96E6-E03A6F7790E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80C023-4FF5-442A-AC7D-7C7128E6DECB}" type="pres">
      <dgm:prSet presAssocID="{FDDC4BFD-57AE-4E65-96E6-E03A6F7790E9}" presName="rootConnector" presStyleLbl="node2" presStyleIdx="1" presStyleCnt="4"/>
      <dgm:spPr/>
      <dgm:t>
        <a:bodyPr/>
        <a:lstStyle/>
        <a:p>
          <a:endParaRPr lang="en-US"/>
        </a:p>
      </dgm:t>
    </dgm:pt>
    <dgm:pt modelId="{BFF3A0D5-6692-490B-85B5-3DA3BCF9F1D1}" type="pres">
      <dgm:prSet presAssocID="{FDDC4BFD-57AE-4E65-96E6-E03A6F7790E9}" presName="hierChild4" presStyleCnt="0"/>
      <dgm:spPr/>
    </dgm:pt>
    <dgm:pt modelId="{750F44B3-A3BF-4729-B4D3-EBF0C6245A35}" type="pres">
      <dgm:prSet presAssocID="{FDDC4BFD-57AE-4E65-96E6-E03A6F7790E9}" presName="hierChild5" presStyleCnt="0"/>
      <dgm:spPr/>
    </dgm:pt>
    <dgm:pt modelId="{392D8984-D1B2-4900-A8BA-4396484ED0DC}" type="pres">
      <dgm:prSet presAssocID="{2254D1AC-91E0-4006-B508-D95B2D774C5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B7FFCF3A-4E5B-4A56-A55F-E187F778C714}" type="pres">
      <dgm:prSet presAssocID="{ADDF4D47-3932-4EB3-8FF0-035712F1A815}" presName="hierRoot2" presStyleCnt="0">
        <dgm:presLayoutVars>
          <dgm:hierBranch val="init"/>
        </dgm:presLayoutVars>
      </dgm:prSet>
      <dgm:spPr/>
    </dgm:pt>
    <dgm:pt modelId="{F52FC0EF-55A8-4CF7-8A9B-5BFC9612E54A}" type="pres">
      <dgm:prSet presAssocID="{ADDF4D47-3932-4EB3-8FF0-035712F1A815}" presName="rootComposite" presStyleCnt="0"/>
      <dgm:spPr/>
    </dgm:pt>
    <dgm:pt modelId="{F10BA9FA-0A5B-4624-9206-D2EA750CEC60}" type="pres">
      <dgm:prSet presAssocID="{ADDF4D47-3932-4EB3-8FF0-035712F1A81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E46F7D-0175-4154-A70D-2D81392B9605}" type="pres">
      <dgm:prSet presAssocID="{ADDF4D47-3932-4EB3-8FF0-035712F1A815}" presName="rootConnector" presStyleLbl="node2" presStyleIdx="2" presStyleCnt="4"/>
      <dgm:spPr/>
      <dgm:t>
        <a:bodyPr/>
        <a:lstStyle/>
        <a:p>
          <a:endParaRPr lang="en-US"/>
        </a:p>
      </dgm:t>
    </dgm:pt>
    <dgm:pt modelId="{47753F36-59E0-43D4-851F-A369B8E01E2C}" type="pres">
      <dgm:prSet presAssocID="{ADDF4D47-3932-4EB3-8FF0-035712F1A815}" presName="hierChild4" presStyleCnt="0"/>
      <dgm:spPr/>
    </dgm:pt>
    <dgm:pt modelId="{FA381C53-B413-4021-92DB-2528AB26C9B1}" type="pres">
      <dgm:prSet presAssocID="{ADDF4D47-3932-4EB3-8FF0-035712F1A815}" presName="hierChild5" presStyleCnt="0"/>
      <dgm:spPr/>
    </dgm:pt>
    <dgm:pt modelId="{B8D6DB89-7FBC-4FA7-9457-85E796E24849}" type="pres">
      <dgm:prSet presAssocID="{B589F6EA-E816-41D5-9D02-BFD94AAD83E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F884FC4-0429-42A3-843F-E5EF68A97AA1}" type="pres">
      <dgm:prSet presAssocID="{D56C6E7F-8750-4E75-8818-C12EA212B38A}" presName="hierRoot2" presStyleCnt="0">
        <dgm:presLayoutVars>
          <dgm:hierBranch val="init"/>
        </dgm:presLayoutVars>
      </dgm:prSet>
      <dgm:spPr/>
    </dgm:pt>
    <dgm:pt modelId="{BE0CE727-3893-4C8C-A739-521AB153A9FF}" type="pres">
      <dgm:prSet presAssocID="{D56C6E7F-8750-4E75-8818-C12EA212B38A}" presName="rootComposite" presStyleCnt="0"/>
      <dgm:spPr/>
    </dgm:pt>
    <dgm:pt modelId="{F16148EE-C3CE-4D54-B259-9EFEA7DC8F41}" type="pres">
      <dgm:prSet presAssocID="{D56C6E7F-8750-4E75-8818-C12EA212B38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2A7D1D-B9FE-428E-9B8E-E82D2B09986C}" type="pres">
      <dgm:prSet presAssocID="{D56C6E7F-8750-4E75-8818-C12EA212B38A}" presName="rootConnector" presStyleLbl="node2" presStyleIdx="3" presStyleCnt="4"/>
      <dgm:spPr/>
      <dgm:t>
        <a:bodyPr/>
        <a:lstStyle/>
        <a:p>
          <a:endParaRPr lang="en-US"/>
        </a:p>
      </dgm:t>
    </dgm:pt>
    <dgm:pt modelId="{8A852DDB-7098-4CA6-B1AC-1ED102B1AF24}" type="pres">
      <dgm:prSet presAssocID="{D56C6E7F-8750-4E75-8818-C12EA212B38A}" presName="hierChild4" presStyleCnt="0"/>
      <dgm:spPr/>
    </dgm:pt>
    <dgm:pt modelId="{519146C4-9837-4899-9CF4-B10104399B58}" type="pres">
      <dgm:prSet presAssocID="{D56C6E7F-8750-4E75-8818-C12EA212B38A}" presName="hierChild5" presStyleCnt="0"/>
      <dgm:spPr/>
    </dgm:pt>
    <dgm:pt modelId="{40A3D6EA-C983-4707-8FF3-310E31E6F8A1}" type="pres">
      <dgm:prSet presAssocID="{E3A2BF6B-8832-4415-BB08-884DBA66EBF9}" presName="hierChild3" presStyleCnt="0"/>
      <dgm:spPr/>
    </dgm:pt>
  </dgm:ptLst>
  <dgm:cxnLst>
    <dgm:cxn modelId="{84F12BC0-9D00-4F76-989F-A5E5688873E8}" type="presOf" srcId="{D56C6E7F-8750-4E75-8818-C12EA212B38A}" destId="{D22A7D1D-B9FE-428E-9B8E-E82D2B09986C}" srcOrd="1" destOrd="0" presId="urn:microsoft.com/office/officeart/2005/8/layout/orgChart1"/>
    <dgm:cxn modelId="{23BCAA7A-7AEB-47F5-88D4-2D7EB754BBFC}" srcId="{E3A2BF6B-8832-4415-BB08-884DBA66EBF9}" destId="{ADDF4D47-3932-4EB3-8FF0-035712F1A815}" srcOrd="2" destOrd="0" parTransId="{2254D1AC-91E0-4006-B508-D95B2D774C52}" sibTransId="{21A7D1D7-2A3F-4355-8CEC-868B39FF90CC}"/>
    <dgm:cxn modelId="{67AF9CA1-8D5C-4628-91C8-241FFA83718E}" srcId="{E3A2BF6B-8832-4415-BB08-884DBA66EBF9}" destId="{66661A82-61F8-4C87-9A5F-48EE224817E2}" srcOrd="0" destOrd="0" parTransId="{CCC7627E-27C9-4F9A-869D-55CE41CB6D16}" sibTransId="{1C14CF6A-7CB6-490A-886C-6ED0F9CEED48}"/>
    <dgm:cxn modelId="{6E7AE03B-07AC-473F-8E10-A2C0C96B15AB}" type="presOf" srcId="{E3A2BF6B-8832-4415-BB08-884DBA66EBF9}" destId="{9C3608F5-6A89-490D-A240-C2A300095DCF}" srcOrd="0" destOrd="0" presId="urn:microsoft.com/office/officeart/2005/8/layout/orgChart1"/>
    <dgm:cxn modelId="{12A23E15-B29F-45C2-B1FC-AF7A7EFD2960}" type="presOf" srcId="{ADDF4D47-3932-4EB3-8FF0-035712F1A815}" destId="{A7E46F7D-0175-4154-A70D-2D81392B9605}" srcOrd="1" destOrd="0" presId="urn:microsoft.com/office/officeart/2005/8/layout/orgChart1"/>
    <dgm:cxn modelId="{00400656-CBE2-4BDA-8376-3F4FAFF29614}" type="presOf" srcId="{B589F6EA-E816-41D5-9D02-BFD94AAD83ED}" destId="{B8D6DB89-7FBC-4FA7-9457-85E796E24849}" srcOrd="0" destOrd="0" presId="urn:microsoft.com/office/officeart/2005/8/layout/orgChart1"/>
    <dgm:cxn modelId="{B1B93420-604E-42B6-87AB-027C7529D8CA}" type="presOf" srcId="{D56C6E7F-8750-4E75-8818-C12EA212B38A}" destId="{F16148EE-C3CE-4D54-B259-9EFEA7DC8F41}" srcOrd="0" destOrd="0" presId="urn:microsoft.com/office/officeart/2005/8/layout/orgChart1"/>
    <dgm:cxn modelId="{03D72DA3-AE73-4CB6-A404-DAEFA94521A4}" type="presOf" srcId="{2254D1AC-91E0-4006-B508-D95B2D774C52}" destId="{392D8984-D1B2-4900-A8BA-4396484ED0DC}" srcOrd="0" destOrd="0" presId="urn:microsoft.com/office/officeart/2005/8/layout/orgChart1"/>
    <dgm:cxn modelId="{2A5DC8FB-4E52-4B88-9B34-27C25B6353E4}" type="presOf" srcId="{E3A2BF6B-8832-4415-BB08-884DBA66EBF9}" destId="{B3BE0BCF-6C0F-410A-A7E5-D426D99F7E79}" srcOrd="1" destOrd="0" presId="urn:microsoft.com/office/officeart/2005/8/layout/orgChart1"/>
    <dgm:cxn modelId="{4CCA596B-B98A-4855-A9C5-9FD7B549010C}" srcId="{7A179CE0-12FD-459D-9532-E240C1FE350E}" destId="{E3A2BF6B-8832-4415-BB08-884DBA66EBF9}" srcOrd="0" destOrd="0" parTransId="{24A94025-02B4-416C-B072-E1840C168A6A}" sibTransId="{989AA202-774C-4FD6-9A1D-FBE1814232CF}"/>
    <dgm:cxn modelId="{01AEC8D4-55C1-4DB2-BCB2-6198555BB26A}" type="presOf" srcId="{ED34C33F-DCE2-4465-8071-886CE8B32233}" destId="{F9763338-48A4-455A-AF49-C9C53CED75A7}" srcOrd="0" destOrd="0" presId="urn:microsoft.com/office/officeart/2005/8/layout/orgChart1"/>
    <dgm:cxn modelId="{CA144F1D-3A34-4CC5-956E-CF06D84E3315}" type="presOf" srcId="{ADDF4D47-3932-4EB3-8FF0-035712F1A815}" destId="{F10BA9FA-0A5B-4624-9206-D2EA750CEC60}" srcOrd="0" destOrd="0" presId="urn:microsoft.com/office/officeart/2005/8/layout/orgChart1"/>
    <dgm:cxn modelId="{8377764D-3BA4-4492-BFB6-2E841A0FF329}" type="presOf" srcId="{FDDC4BFD-57AE-4E65-96E6-E03A6F7790E9}" destId="{A480C023-4FF5-442A-AC7D-7C7128E6DECB}" srcOrd="1" destOrd="0" presId="urn:microsoft.com/office/officeart/2005/8/layout/orgChart1"/>
    <dgm:cxn modelId="{B272C1AB-4CEA-4C51-81CF-3097CE188D40}" type="presOf" srcId="{CCC7627E-27C9-4F9A-869D-55CE41CB6D16}" destId="{BD663B23-E633-4341-A9E7-468FBE2F4FA2}" srcOrd="0" destOrd="0" presId="urn:microsoft.com/office/officeart/2005/8/layout/orgChart1"/>
    <dgm:cxn modelId="{4ED7D266-D5C1-4C18-BB9C-3FDE37122C45}" srcId="{E3A2BF6B-8832-4415-BB08-884DBA66EBF9}" destId="{D56C6E7F-8750-4E75-8818-C12EA212B38A}" srcOrd="3" destOrd="0" parTransId="{B589F6EA-E816-41D5-9D02-BFD94AAD83ED}" sibTransId="{FBF4C370-58DE-4229-BFA7-82785BBB1182}"/>
    <dgm:cxn modelId="{1E1EB0B0-76E8-48D2-A780-478B23C61F5E}" type="presOf" srcId="{66661A82-61F8-4C87-9A5F-48EE224817E2}" destId="{B3C4F782-AF1E-4E3A-B1D5-CE5CC384F3F4}" srcOrd="0" destOrd="0" presId="urn:microsoft.com/office/officeart/2005/8/layout/orgChart1"/>
    <dgm:cxn modelId="{5742882A-ED31-4D32-95EF-E2664669B824}" srcId="{E3A2BF6B-8832-4415-BB08-884DBA66EBF9}" destId="{FDDC4BFD-57AE-4E65-96E6-E03A6F7790E9}" srcOrd="1" destOrd="0" parTransId="{ED34C33F-DCE2-4465-8071-886CE8B32233}" sibTransId="{F0A9CD7E-BFC0-4FDE-B26E-6EDF65A018EB}"/>
    <dgm:cxn modelId="{601F08B6-0D9C-45A1-B0A2-4407F7317AD0}" type="presOf" srcId="{FDDC4BFD-57AE-4E65-96E6-E03A6F7790E9}" destId="{F7501F4A-7681-43BE-9311-5FB41C085798}" srcOrd="0" destOrd="0" presId="urn:microsoft.com/office/officeart/2005/8/layout/orgChart1"/>
    <dgm:cxn modelId="{2DE09E3F-7C7E-48CD-98E1-5BE360369FD0}" type="presOf" srcId="{66661A82-61F8-4C87-9A5F-48EE224817E2}" destId="{7C198592-BFC4-4988-A3B6-9DFAD5E1109B}" srcOrd="1" destOrd="0" presId="urn:microsoft.com/office/officeart/2005/8/layout/orgChart1"/>
    <dgm:cxn modelId="{A0871E9B-8541-484E-B7BF-3F227586248B}" type="presOf" srcId="{7A179CE0-12FD-459D-9532-E240C1FE350E}" destId="{D4C989D4-5B4C-474D-A4B7-E80755BC5389}" srcOrd="0" destOrd="0" presId="urn:microsoft.com/office/officeart/2005/8/layout/orgChart1"/>
    <dgm:cxn modelId="{1BB0120D-1516-43D4-ABBA-F6EBCCC5B17A}" type="presParOf" srcId="{D4C989D4-5B4C-474D-A4B7-E80755BC5389}" destId="{3530580D-9964-4729-9BC9-7C15CFD6A3FC}" srcOrd="0" destOrd="0" presId="urn:microsoft.com/office/officeart/2005/8/layout/orgChart1"/>
    <dgm:cxn modelId="{BBE2A181-9203-4D1C-9F5E-A727410B8626}" type="presParOf" srcId="{3530580D-9964-4729-9BC9-7C15CFD6A3FC}" destId="{D4F09DEF-792A-4A31-A754-D201C76FFD35}" srcOrd="0" destOrd="0" presId="urn:microsoft.com/office/officeart/2005/8/layout/orgChart1"/>
    <dgm:cxn modelId="{CF35CC66-66AE-4E69-8DEA-C3C80684DD7C}" type="presParOf" srcId="{D4F09DEF-792A-4A31-A754-D201C76FFD35}" destId="{9C3608F5-6A89-490D-A240-C2A300095DCF}" srcOrd="0" destOrd="0" presId="urn:microsoft.com/office/officeart/2005/8/layout/orgChart1"/>
    <dgm:cxn modelId="{FF341C78-F52E-42BB-8DD3-25A899BC029F}" type="presParOf" srcId="{D4F09DEF-792A-4A31-A754-D201C76FFD35}" destId="{B3BE0BCF-6C0F-410A-A7E5-D426D99F7E79}" srcOrd="1" destOrd="0" presId="urn:microsoft.com/office/officeart/2005/8/layout/orgChart1"/>
    <dgm:cxn modelId="{B3E436DA-8798-4F8B-B1F6-5AD8309E2339}" type="presParOf" srcId="{3530580D-9964-4729-9BC9-7C15CFD6A3FC}" destId="{2956EBB6-009F-4AD7-8087-E1623A312024}" srcOrd="1" destOrd="0" presId="urn:microsoft.com/office/officeart/2005/8/layout/orgChart1"/>
    <dgm:cxn modelId="{3FD2DB93-0D30-4A1D-A0D6-4DB32849DB32}" type="presParOf" srcId="{2956EBB6-009F-4AD7-8087-E1623A312024}" destId="{BD663B23-E633-4341-A9E7-468FBE2F4FA2}" srcOrd="0" destOrd="0" presId="urn:microsoft.com/office/officeart/2005/8/layout/orgChart1"/>
    <dgm:cxn modelId="{9ED3999D-5186-4614-B317-7233F8AE2E93}" type="presParOf" srcId="{2956EBB6-009F-4AD7-8087-E1623A312024}" destId="{926953EB-8F43-45BF-8467-067C792FFD0A}" srcOrd="1" destOrd="0" presId="urn:microsoft.com/office/officeart/2005/8/layout/orgChart1"/>
    <dgm:cxn modelId="{7D558139-7E8C-4135-9C68-86DBFA87C3CE}" type="presParOf" srcId="{926953EB-8F43-45BF-8467-067C792FFD0A}" destId="{13D84F9A-D6B8-4FB1-9394-4723634B9C1A}" srcOrd="0" destOrd="0" presId="urn:microsoft.com/office/officeart/2005/8/layout/orgChart1"/>
    <dgm:cxn modelId="{CCB6D7A4-B5E7-46DD-95B4-C21F1A4492A6}" type="presParOf" srcId="{13D84F9A-D6B8-4FB1-9394-4723634B9C1A}" destId="{B3C4F782-AF1E-4E3A-B1D5-CE5CC384F3F4}" srcOrd="0" destOrd="0" presId="urn:microsoft.com/office/officeart/2005/8/layout/orgChart1"/>
    <dgm:cxn modelId="{E1205C9A-D3CB-40DC-9CB9-C6D73C1A55AF}" type="presParOf" srcId="{13D84F9A-D6B8-4FB1-9394-4723634B9C1A}" destId="{7C198592-BFC4-4988-A3B6-9DFAD5E1109B}" srcOrd="1" destOrd="0" presId="urn:microsoft.com/office/officeart/2005/8/layout/orgChart1"/>
    <dgm:cxn modelId="{FE1B02F1-4F7B-4D68-9F7D-136FFC2D0FD4}" type="presParOf" srcId="{926953EB-8F43-45BF-8467-067C792FFD0A}" destId="{1EBA5B84-66A3-4B69-9C17-4F04437CDF12}" srcOrd="1" destOrd="0" presId="urn:microsoft.com/office/officeart/2005/8/layout/orgChart1"/>
    <dgm:cxn modelId="{1DF71457-25DC-46E4-8A9E-7EA14F674933}" type="presParOf" srcId="{926953EB-8F43-45BF-8467-067C792FFD0A}" destId="{2F0B0177-05C1-4328-AF8D-AF6FA2BF9252}" srcOrd="2" destOrd="0" presId="urn:microsoft.com/office/officeart/2005/8/layout/orgChart1"/>
    <dgm:cxn modelId="{1E003FB6-CDE9-47DD-AEAA-22A2324CA559}" type="presParOf" srcId="{2956EBB6-009F-4AD7-8087-E1623A312024}" destId="{F9763338-48A4-455A-AF49-C9C53CED75A7}" srcOrd="2" destOrd="0" presId="urn:microsoft.com/office/officeart/2005/8/layout/orgChart1"/>
    <dgm:cxn modelId="{AB75DDF6-79C2-4AB0-9EBB-708BC1B6195A}" type="presParOf" srcId="{2956EBB6-009F-4AD7-8087-E1623A312024}" destId="{4BDE9AE9-BF79-491A-8594-D4AF07A2744A}" srcOrd="3" destOrd="0" presId="urn:microsoft.com/office/officeart/2005/8/layout/orgChart1"/>
    <dgm:cxn modelId="{66253D43-97A4-4B75-9D4C-F145F2A6173A}" type="presParOf" srcId="{4BDE9AE9-BF79-491A-8594-D4AF07A2744A}" destId="{504B5D14-C067-4469-82EA-C962F8A0E632}" srcOrd="0" destOrd="0" presId="urn:microsoft.com/office/officeart/2005/8/layout/orgChart1"/>
    <dgm:cxn modelId="{76ADA6BF-FFBD-465D-BC80-899D09F8BC7A}" type="presParOf" srcId="{504B5D14-C067-4469-82EA-C962F8A0E632}" destId="{F7501F4A-7681-43BE-9311-5FB41C085798}" srcOrd="0" destOrd="0" presId="urn:microsoft.com/office/officeart/2005/8/layout/orgChart1"/>
    <dgm:cxn modelId="{E25BC294-11CE-4094-BE7F-2608A1FBA9F7}" type="presParOf" srcId="{504B5D14-C067-4469-82EA-C962F8A0E632}" destId="{A480C023-4FF5-442A-AC7D-7C7128E6DECB}" srcOrd="1" destOrd="0" presId="urn:microsoft.com/office/officeart/2005/8/layout/orgChart1"/>
    <dgm:cxn modelId="{D2E44D57-686A-4FBC-9329-27052E76F18D}" type="presParOf" srcId="{4BDE9AE9-BF79-491A-8594-D4AF07A2744A}" destId="{BFF3A0D5-6692-490B-85B5-3DA3BCF9F1D1}" srcOrd="1" destOrd="0" presId="urn:microsoft.com/office/officeart/2005/8/layout/orgChart1"/>
    <dgm:cxn modelId="{E70DC5F7-C6DC-4315-881E-B6263F1604E5}" type="presParOf" srcId="{4BDE9AE9-BF79-491A-8594-D4AF07A2744A}" destId="{750F44B3-A3BF-4729-B4D3-EBF0C6245A35}" srcOrd="2" destOrd="0" presId="urn:microsoft.com/office/officeart/2005/8/layout/orgChart1"/>
    <dgm:cxn modelId="{4E33B9CE-CACE-4E5E-98E0-F664C536A1CF}" type="presParOf" srcId="{2956EBB6-009F-4AD7-8087-E1623A312024}" destId="{392D8984-D1B2-4900-A8BA-4396484ED0DC}" srcOrd="4" destOrd="0" presId="urn:microsoft.com/office/officeart/2005/8/layout/orgChart1"/>
    <dgm:cxn modelId="{B1A9A424-2A37-430F-998B-9859DCCDBD02}" type="presParOf" srcId="{2956EBB6-009F-4AD7-8087-E1623A312024}" destId="{B7FFCF3A-4E5B-4A56-A55F-E187F778C714}" srcOrd="5" destOrd="0" presId="urn:microsoft.com/office/officeart/2005/8/layout/orgChart1"/>
    <dgm:cxn modelId="{FC940EA7-B247-4533-BB17-BA68E1EC9F3F}" type="presParOf" srcId="{B7FFCF3A-4E5B-4A56-A55F-E187F778C714}" destId="{F52FC0EF-55A8-4CF7-8A9B-5BFC9612E54A}" srcOrd="0" destOrd="0" presId="urn:microsoft.com/office/officeart/2005/8/layout/orgChart1"/>
    <dgm:cxn modelId="{A1BFDCCD-1055-4E63-AE18-2C7901FC1939}" type="presParOf" srcId="{F52FC0EF-55A8-4CF7-8A9B-5BFC9612E54A}" destId="{F10BA9FA-0A5B-4624-9206-D2EA750CEC60}" srcOrd="0" destOrd="0" presId="urn:microsoft.com/office/officeart/2005/8/layout/orgChart1"/>
    <dgm:cxn modelId="{61C8F999-0164-46A0-A329-65A55D893CCB}" type="presParOf" srcId="{F52FC0EF-55A8-4CF7-8A9B-5BFC9612E54A}" destId="{A7E46F7D-0175-4154-A70D-2D81392B9605}" srcOrd="1" destOrd="0" presId="urn:microsoft.com/office/officeart/2005/8/layout/orgChart1"/>
    <dgm:cxn modelId="{C1A0992A-9C44-4B17-8DB3-B38B8D3DAB38}" type="presParOf" srcId="{B7FFCF3A-4E5B-4A56-A55F-E187F778C714}" destId="{47753F36-59E0-43D4-851F-A369B8E01E2C}" srcOrd="1" destOrd="0" presId="urn:microsoft.com/office/officeart/2005/8/layout/orgChart1"/>
    <dgm:cxn modelId="{361B36DA-196D-45CA-8366-03633346BF5C}" type="presParOf" srcId="{B7FFCF3A-4E5B-4A56-A55F-E187F778C714}" destId="{FA381C53-B413-4021-92DB-2528AB26C9B1}" srcOrd="2" destOrd="0" presId="urn:microsoft.com/office/officeart/2005/8/layout/orgChart1"/>
    <dgm:cxn modelId="{43DE891D-B26B-43D6-91AD-2D04FF3EE245}" type="presParOf" srcId="{2956EBB6-009F-4AD7-8087-E1623A312024}" destId="{B8D6DB89-7FBC-4FA7-9457-85E796E24849}" srcOrd="6" destOrd="0" presId="urn:microsoft.com/office/officeart/2005/8/layout/orgChart1"/>
    <dgm:cxn modelId="{429BEB21-4274-4670-84B0-08F83FC135DE}" type="presParOf" srcId="{2956EBB6-009F-4AD7-8087-E1623A312024}" destId="{BF884FC4-0429-42A3-843F-E5EF68A97AA1}" srcOrd="7" destOrd="0" presId="urn:microsoft.com/office/officeart/2005/8/layout/orgChart1"/>
    <dgm:cxn modelId="{BC40ADA2-E53C-42CD-B8FF-842BAEB91D3B}" type="presParOf" srcId="{BF884FC4-0429-42A3-843F-E5EF68A97AA1}" destId="{BE0CE727-3893-4C8C-A739-521AB153A9FF}" srcOrd="0" destOrd="0" presId="urn:microsoft.com/office/officeart/2005/8/layout/orgChart1"/>
    <dgm:cxn modelId="{36AB831A-42C1-4075-A126-FDD70523141A}" type="presParOf" srcId="{BE0CE727-3893-4C8C-A739-521AB153A9FF}" destId="{F16148EE-C3CE-4D54-B259-9EFEA7DC8F41}" srcOrd="0" destOrd="0" presId="urn:microsoft.com/office/officeart/2005/8/layout/orgChart1"/>
    <dgm:cxn modelId="{A5C0B8C6-FA61-479B-B4E7-59DDD357A2BF}" type="presParOf" srcId="{BE0CE727-3893-4C8C-A739-521AB153A9FF}" destId="{D22A7D1D-B9FE-428E-9B8E-E82D2B09986C}" srcOrd="1" destOrd="0" presId="urn:microsoft.com/office/officeart/2005/8/layout/orgChart1"/>
    <dgm:cxn modelId="{9D55C3BE-D5C0-4979-BA14-70F9FCB32102}" type="presParOf" srcId="{BF884FC4-0429-42A3-843F-E5EF68A97AA1}" destId="{8A852DDB-7098-4CA6-B1AC-1ED102B1AF24}" srcOrd="1" destOrd="0" presId="urn:microsoft.com/office/officeart/2005/8/layout/orgChart1"/>
    <dgm:cxn modelId="{3A0C38F2-DB63-441D-865F-99C31227CD05}" type="presParOf" srcId="{BF884FC4-0429-42A3-843F-E5EF68A97AA1}" destId="{519146C4-9837-4899-9CF4-B10104399B58}" srcOrd="2" destOrd="0" presId="urn:microsoft.com/office/officeart/2005/8/layout/orgChart1"/>
    <dgm:cxn modelId="{C068BDE6-0501-4B75-9F01-39ADD0463C47}" type="presParOf" srcId="{3530580D-9964-4729-9BC9-7C15CFD6A3FC}" destId="{40A3D6EA-C983-4707-8FF3-310E31E6F8A1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6F4A-023C-4BE1-BBB6-E7D1BB5E1E8F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A810-A1CE-48CF-8D6E-5819662E4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F66B-E38A-4FBD-AA86-4920A171242C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F66B-E38A-4FBD-AA86-4920A171242C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6447-B5BC-4A69-98CF-0C363EE2A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0766" y="4232363"/>
            <a:ext cx="6073254" cy="2532057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5" name="Picture 4" descr="ligamen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18" y="344774"/>
            <a:ext cx="5265542" cy="4161477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95444" y="881895"/>
            <a:ext cx="10262173" cy="3033388"/>
            <a:chOff x="1400175" y="591615"/>
            <a:chExt cx="9614188" cy="3033388"/>
          </a:xfrm>
        </p:grpSpPr>
        <p:sp>
          <p:nvSpPr>
            <p:cNvPr id="9" name="Rectangle 8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7019" y="1814997"/>
              <a:ext cx="8227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অস্থির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আবরণের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অস্থির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কোষগুলোর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63906" y="3088095"/>
            <a:ext cx="8670152" cy="1075294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115888" indent="-3175"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পেরিঅস্টিয়াম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অস্টিওব্লাস্ট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অস্টিওক্লাস্ট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অস্টিওসাইট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57797" y="581892"/>
            <a:ext cx="5456419" cy="65116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অস্থি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প্রকারভেদ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1-spongy-bone-tissue-illustration-qa-international.jpg"/>
          <p:cNvPicPr>
            <a:picLocks noChangeAspect="1"/>
          </p:cNvPicPr>
          <p:nvPr/>
        </p:nvPicPr>
        <p:blipFill>
          <a:blip r:embed="rId2"/>
          <a:srcRect l="20799" t="16716" r="20474" b="24217"/>
          <a:stretch>
            <a:fillRect/>
          </a:stretch>
        </p:blipFill>
        <p:spPr>
          <a:xfrm>
            <a:off x="8663762" y="1853994"/>
            <a:ext cx="3147934" cy="2476054"/>
          </a:xfrm>
          <a:prstGeom prst="rect">
            <a:avLst/>
          </a:prstGeom>
        </p:spPr>
      </p:pic>
      <p:pic>
        <p:nvPicPr>
          <p:cNvPr id="4" name="Picture 3" descr="th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" y="1883556"/>
            <a:ext cx="3117956" cy="2428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F5423A-19A5-4528-A57E-34155E32E302}"/>
              </a:ext>
            </a:extLst>
          </p:cNvPr>
          <p:cNvSpPr txBox="1"/>
          <p:nvPr/>
        </p:nvSpPr>
        <p:spPr>
          <a:xfrm>
            <a:off x="498764" y="4946471"/>
            <a:ext cx="11305309" cy="1061829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 ঘনত্ব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দৃঢ়তা ও গঠনের ভিত্তিতে অস্থিকে দুটি শ্রে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ভাগ করা যায়। 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নিরেট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compact bone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স্পঞ্জি অস্থি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spongy bone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ompact-and-spongy-bone-jpg-1489B7B296667FF37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310" y="1870382"/>
            <a:ext cx="4600575" cy="2449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362" y="1512436"/>
            <a:ext cx="4920909" cy="4360948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5294022" y="1825989"/>
            <a:ext cx="434715" cy="1105261"/>
            <a:chOff x="5141617" y="1742859"/>
            <a:chExt cx="434715" cy="110526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60F7BC03-1C32-4108-86C9-FEAE4EE52CAF}"/>
                </a:ext>
              </a:extLst>
            </p:cNvPr>
            <p:cNvCxnSpPr/>
            <p:nvPr/>
          </p:nvCxnSpPr>
          <p:spPr>
            <a:xfrm flipH="1" flipV="1">
              <a:off x="5141617" y="2443386"/>
              <a:ext cx="434715" cy="404734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CA8ACFE6-B991-4266-840C-627B3294F4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1619" y="1742859"/>
              <a:ext cx="0" cy="704538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632188D-E6B4-4A80-BC69-BB6B1E0713D0}"/>
              </a:ext>
            </a:extLst>
          </p:cNvPr>
          <p:cNvSpPr txBox="1"/>
          <p:nvPr/>
        </p:nvSpPr>
        <p:spPr>
          <a:xfrm>
            <a:off x="4346918" y="1403389"/>
            <a:ext cx="29128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অস্টিওন</a:t>
            </a:r>
            <a:r>
              <a:rPr lang="en-SG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হ্যাভারসিয়ান তন্ত্র)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19492E23-D885-46BA-B185-13DC9E5CFD12}"/>
              </a:ext>
            </a:extLst>
          </p:cNvPr>
          <p:cNvCxnSpPr>
            <a:cxnSpLocks/>
          </p:cNvCxnSpPr>
          <p:nvPr/>
        </p:nvCxnSpPr>
        <p:spPr>
          <a:xfrm flipH="1" flipV="1">
            <a:off x="4379626" y="2215816"/>
            <a:ext cx="467193" cy="976859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433A30A-2BDD-4A96-85BE-65F0E363BE46}"/>
              </a:ext>
            </a:extLst>
          </p:cNvPr>
          <p:cNvSpPr txBox="1"/>
          <p:nvPr/>
        </p:nvSpPr>
        <p:spPr>
          <a:xfrm>
            <a:off x="3922432" y="1831210"/>
            <a:ext cx="12314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ল্যামেলি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EBA73947-D706-44C2-B16E-134458D03A10}"/>
              </a:ext>
            </a:extLst>
          </p:cNvPr>
          <p:cNvCxnSpPr>
            <a:cxnSpLocks/>
          </p:cNvCxnSpPr>
          <p:nvPr/>
        </p:nvCxnSpPr>
        <p:spPr>
          <a:xfrm flipH="1" flipV="1">
            <a:off x="3435242" y="4960488"/>
            <a:ext cx="1177979" cy="1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62E5EEF-3F1D-4061-99CE-AB13C6F0433B}"/>
              </a:ext>
            </a:extLst>
          </p:cNvPr>
          <p:cNvSpPr txBox="1"/>
          <p:nvPr/>
        </p:nvSpPr>
        <p:spPr>
          <a:xfrm>
            <a:off x="2133608" y="4746574"/>
            <a:ext cx="14124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নিরেট অস্থি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73EC1357-6E16-42D9-88EB-7BFBA5FFB35F}"/>
              </a:ext>
            </a:extLst>
          </p:cNvPr>
          <p:cNvCxnSpPr>
            <a:cxnSpLocks/>
          </p:cNvCxnSpPr>
          <p:nvPr/>
        </p:nvCxnSpPr>
        <p:spPr>
          <a:xfrm flipH="1">
            <a:off x="3127326" y="5618367"/>
            <a:ext cx="1005583" cy="1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CAFCB08-A9F9-46E0-AA43-EFB1310D8079}"/>
              </a:ext>
            </a:extLst>
          </p:cNvPr>
          <p:cNvSpPr txBox="1"/>
          <p:nvPr/>
        </p:nvSpPr>
        <p:spPr>
          <a:xfrm>
            <a:off x="1620987" y="5418308"/>
            <a:ext cx="1557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পেরিওস্টিয়াম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B344B4AF-EFA9-4E12-B984-5E734BE34A2A}"/>
              </a:ext>
            </a:extLst>
          </p:cNvPr>
          <p:cNvCxnSpPr>
            <a:cxnSpLocks/>
          </p:cNvCxnSpPr>
          <p:nvPr/>
        </p:nvCxnSpPr>
        <p:spPr>
          <a:xfrm flipH="1" flipV="1">
            <a:off x="5185970" y="5247360"/>
            <a:ext cx="667683" cy="74201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9ACCDBF-3DD1-4F24-807E-40EB97D52752}"/>
              </a:ext>
            </a:extLst>
          </p:cNvPr>
          <p:cNvSpPr txBox="1"/>
          <p:nvPr/>
        </p:nvSpPr>
        <p:spPr>
          <a:xfrm>
            <a:off x="4932223" y="5961142"/>
            <a:ext cx="23275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ভকম্যানস ক্যানাল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4F4A22AC-A538-4EAA-8FD9-826F656F4C21}"/>
              </a:ext>
            </a:extLst>
          </p:cNvPr>
          <p:cNvCxnSpPr>
            <a:cxnSpLocks/>
          </p:cNvCxnSpPr>
          <p:nvPr/>
        </p:nvCxnSpPr>
        <p:spPr>
          <a:xfrm flipH="1" flipV="1">
            <a:off x="7112830" y="4389426"/>
            <a:ext cx="667683" cy="74201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ADC878E-FDCC-4E00-980A-106E0E667E83}"/>
              </a:ext>
            </a:extLst>
          </p:cNvPr>
          <p:cNvSpPr txBox="1"/>
          <p:nvPr/>
        </p:nvSpPr>
        <p:spPr>
          <a:xfrm>
            <a:off x="7137812" y="5103674"/>
            <a:ext cx="17238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স্পঞ্জি অস্থি 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A6B99686-2258-44EC-9624-AEA5C48981AD}"/>
              </a:ext>
            </a:extLst>
          </p:cNvPr>
          <p:cNvCxnSpPr>
            <a:cxnSpLocks/>
          </p:cNvCxnSpPr>
          <p:nvPr/>
        </p:nvCxnSpPr>
        <p:spPr>
          <a:xfrm flipH="1" flipV="1">
            <a:off x="7069417" y="2921440"/>
            <a:ext cx="930328" cy="1226831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67D6701-251E-4DC3-BB9E-CDC2D29CA698}"/>
              </a:ext>
            </a:extLst>
          </p:cNvPr>
          <p:cNvSpPr txBox="1"/>
          <p:nvPr/>
        </p:nvSpPr>
        <p:spPr>
          <a:xfrm>
            <a:off x="7366416" y="4134387"/>
            <a:ext cx="23179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হ্যাভারসিয়ান নালি 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4F5834E1-9F31-4879-ADA4-2EE17A9EB46F}"/>
              </a:ext>
            </a:extLst>
          </p:cNvPr>
          <p:cNvCxnSpPr>
            <a:cxnSpLocks/>
          </p:cNvCxnSpPr>
          <p:nvPr/>
        </p:nvCxnSpPr>
        <p:spPr>
          <a:xfrm flipH="1" flipV="1">
            <a:off x="7248599" y="2952104"/>
            <a:ext cx="724524" cy="536472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B52C3F2-10A0-4190-8223-7FD2D3990818}"/>
              </a:ext>
            </a:extLst>
          </p:cNvPr>
          <p:cNvSpPr txBox="1"/>
          <p:nvPr/>
        </p:nvSpPr>
        <p:spPr>
          <a:xfrm>
            <a:off x="7739602" y="3500881"/>
            <a:ext cx="17238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ক্যানালিকুলি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D7A80267-F00D-4C4F-8EC5-50DE4217C9F7}"/>
              </a:ext>
            </a:extLst>
          </p:cNvPr>
          <p:cNvCxnSpPr>
            <a:cxnSpLocks/>
          </p:cNvCxnSpPr>
          <p:nvPr/>
        </p:nvCxnSpPr>
        <p:spPr>
          <a:xfrm flipH="1" flipV="1">
            <a:off x="7560670" y="2941142"/>
            <a:ext cx="1345283" cy="173511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BCE1D1F-671F-4844-BF72-45D2A9342184}"/>
              </a:ext>
            </a:extLst>
          </p:cNvPr>
          <p:cNvSpPr txBox="1"/>
          <p:nvPr/>
        </p:nvSpPr>
        <p:spPr>
          <a:xfrm>
            <a:off x="8453511" y="3067976"/>
            <a:ext cx="172387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ল্যাকুনা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4121FB45-F091-46DA-96F6-7971783248FA}"/>
              </a:ext>
            </a:extLst>
          </p:cNvPr>
          <p:cNvCxnSpPr>
            <a:cxnSpLocks/>
          </p:cNvCxnSpPr>
          <p:nvPr/>
        </p:nvCxnSpPr>
        <p:spPr>
          <a:xfrm flipH="1">
            <a:off x="7446673" y="1882458"/>
            <a:ext cx="1607377" cy="985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992D5AF-79CB-459B-A598-0C1BB90910B6}"/>
              </a:ext>
            </a:extLst>
          </p:cNvPr>
          <p:cNvSpPr txBox="1"/>
          <p:nvPr/>
        </p:nvSpPr>
        <p:spPr>
          <a:xfrm>
            <a:off x="9036566" y="1682400"/>
            <a:ext cx="17238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অস্টিওসাইট </a:t>
            </a:r>
            <a:endParaRPr lang="en-US" sz="2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3357797" y="433575"/>
            <a:ext cx="5456419" cy="61936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নিরেট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অস্থির</a:t>
            </a:r>
            <a:r>
              <a:rPr kumimoji="0" lang="en-SG" sz="40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গঠন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1389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3" grpId="0"/>
      <p:bldP spid="47" grpId="0"/>
      <p:bldP spid="49" grpId="0"/>
      <p:bldP spid="51" grpId="0"/>
      <p:bldP spid="53" grpId="0"/>
      <p:bldP spid="55" grpId="0"/>
      <p:bldP spid="57" grpId="0"/>
      <p:bldP spid="59" grpId="0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77CFD38-ACFF-4D31-8EF1-9AC32CBCB481}"/>
              </a:ext>
            </a:extLst>
          </p:cNvPr>
          <p:cNvSpPr txBox="1"/>
          <p:nvPr/>
        </p:nvSpPr>
        <p:spPr>
          <a:xfrm>
            <a:off x="748145" y="2870243"/>
            <a:ext cx="10723419" cy="3775072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নিরেট অস্থির ম্যাট্রিক্স কতকগুলো স্তরে (৫-১৫টি) সাজানো থাকে। স্তরগুলোকে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ল্যামেলি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ল্যামেলি একটি সুস্পষ্ট না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চারদিকে চক্রাকারে বিন্যস্ত। কেন্দ্রীয় এ না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হ্যাভারসিয়ান না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হ্যাভারসিয়ান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বেষ্টনকারী ল্যামেলির সমন্বয়ে একটি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হ্যাভারসিয়ানতন্ত্র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35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osteon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 হয়। প্রত্যেক ল্যামেলায় (একবচন)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ল্যাকুনা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নামে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গহ্বর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ল্যাকুনায়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ল্যাকুনা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নালিকা বেরোয়। এদের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ক্যানালিকুলি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নালিকার মাধ্যমে একটি হ্যাভারসিয়ান তন্ত্রের বিভিন্ন ল্যাকুনা পরস্পরের সাথে যোগাযোগ রক্ষা করে।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 descr="osteon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194" y="0"/>
            <a:ext cx="3567545" cy="2854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21389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342DE13-4217-4166-8E63-38452E0076E3}"/>
              </a:ext>
            </a:extLst>
          </p:cNvPr>
          <p:cNvSpPr txBox="1"/>
          <p:nvPr/>
        </p:nvSpPr>
        <p:spPr>
          <a:xfrm>
            <a:off x="720436" y="4003968"/>
            <a:ext cx="10737274" cy="2529539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 অভ্যন্তরে হ্যাভারসিয়ান না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পরস্পরের আড়াআড়ি না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দিয়ে যুক্ত থাকে। এসব না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বলে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ভকম্যান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না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হ্যাভারসিয়ান তন্ত্রসমূহের অন্ত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বর্তী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স্থানে কঠিন ম্যাট্রিক্স ও অস্টিওসাইট বিদ্যমান থেকে অস্থির দৃঢ়তা প্রদান করে। অস্থির কেন্দ্রস্থলে যে গহ্বর থাকে তার নাম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মজ্জা গহ্বর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Madulary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cavity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গহ্বরটি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মজ্জা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marrow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পূর্ণ থাকে।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 descr="১২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80106"/>
            <a:ext cx="6147329" cy="3573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21389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20" y="1150577"/>
            <a:ext cx="8033405" cy="288044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34F67A1-9209-401B-8B17-CF36FCD872E2}"/>
              </a:ext>
            </a:extLst>
          </p:cNvPr>
          <p:cNvCxnSpPr/>
          <p:nvPr/>
        </p:nvCxnSpPr>
        <p:spPr>
          <a:xfrm flipH="1">
            <a:off x="2903574" y="3199729"/>
            <a:ext cx="264827" cy="6220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854F473-D1A3-4B5C-9CE4-78C14E9212A3}"/>
              </a:ext>
            </a:extLst>
          </p:cNvPr>
          <p:cNvSpPr txBox="1"/>
          <p:nvPr/>
        </p:nvSpPr>
        <p:spPr>
          <a:xfrm>
            <a:off x="2239012" y="3736416"/>
            <a:ext cx="13641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নিরেট অস্থি</a:t>
            </a:r>
            <a:endParaRPr lang="en-US" sz="2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46A50F28-421A-4E07-89DB-5E62A3A1A4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54593" y="3085327"/>
            <a:ext cx="1379472" cy="24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CF674DA-8495-4DE5-9992-A7888A0DB57E}"/>
              </a:ext>
            </a:extLst>
          </p:cNvPr>
          <p:cNvSpPr txBox="1"/>
          <p:nvPr/>
        </p:nvSpPr>
        <p:spPr>
          <a:xfrm>
            <a:off x="4294934" y="3693181"/>
            <a:ext cx="1730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ট্রাবেকুলার অস্থি</a:t>
            </a:r>
            <a:endParaRPr lang="en-US" sz="2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693212" y="3157603"/>
            <a:ext cx="287311" cy="612284"/>
            <a:chOff x="8945042" y="3157603"/>
            <a:chExt cx="287311" cy="61228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6A753F4A-448A-4191-8081-C62DED0121B3}"/>
                </a:ext>
              </a:extLst>
            </p:cNvPr>
            <p:cNvCxnSpPr>
              <a:cxnSpLocks/>
            </p:cNvCxnSpPr>
            <p:nvPr/>
          </p:nvCxnSpPr>
          <p:spPr>
            <a:xfrm>
              <a:off x="8945042" y="3408661"/>
              <a:ext cx="287311" cy="361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E4859E02-3D6E-461B-816A-AE8DBB388E3E}"/>
                </a:ext>
              </a:extLst>
            </p:cNvPr>
            <p:cNvCxnSpPr>
              <a:cxnSpLocks/>
            </p:cNvCxnSpPr>
            <p:nvPr/>
          </p:nvCxnSpPr>
          <p:spPr>
            <a:xfrm>
              <a:off x="9232351" y="3157603"/>
              <a:ext cx="0" cy="6122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202D152-E0DD-4C63-8C1A-8694AB463412}"/>
              </a:ext>
            </a:extLst>
          </p:cNvPr>
          <p:cNvSpPr txBox="1"/>
          <p:nvPr/>
        </p:nvSpPr>
        <p:spPr>
          <a:xfrm>
            <a:off x="9430881" y="3731814"/>
            <a:ext cx="1541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ট্রাবেকু</a:t>
            </a:r>
            <a:r>
              <a:rPr lang="en-SG" sz="2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2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357797" y="433575"/>
            <a:ext cx="5456419" cy="61936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স্পঞ্জি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অস্থির</a:t>
            </a:r>
            <a:r>
              <a:rPr kumimoji="0" lang="en-SG" sz="4000" b="1" i="0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গঠন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35630C7-058D-491A-A82A-EDD20E8EC0CD}"/>
              </a:ext>
            </a:extLst>
          </p:cNvPr>
          <p:cNvSpPr txBox="1"/>
          <p:nvPr/>
        </p:nvSpPr>
        <p:spPr>
          <a:xfrm>
            <a:off x="735426" y="4282894"/>
            <a:ext cx="10694573" cy="203132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স্পঞ্জি অস্থিতে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হ্যাভারসিয়ান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 না। এদের মাতৃকায় ক্যালসিয়ামের পরিমাণ কম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অস্থির অভ্যন্তরে অসংখ্য সূক্ষ্ম ব্যবধায়ক থাকায় স্পঞ্জের মতো দেখায়। চাপা অস্থিগুলোতে ও মাথার খুলিতে এ ধরনের অস্থি পাওয়া যায়।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3329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8" grpId="0"/>
      <p:bldP spid="44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ABEB91-19B6-44A6-935F-3C737E9AAA31}"/>
              </a:ext>
            </a:extLst>
          </p:cNvPr>
          <p:cNvSpPr txBox="1"/>
          <p:nvPr/>
        </p:nvSpPr>
        <p:spPr>
          <a:xfrm>
            <a:off x="720436" y="1023683"/>
            <a:ext cx="10709565" cy="2246769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নিরেট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স্পঞ্জি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কুঠুরিযুক্ত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স্পঞ্জের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স্পঞ্জের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ক্যান্সেলাস</a:t>
            </a:r>
            <a:r>
              <a:rPr lang="en-US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ট্রাবেকুলার</a:t>
            </a:r>
            <a:r>
              <a:rPr lang="en-US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কঙ্কালতন্ত্রের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ওজনের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২০%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স্পঞ্জি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স্পঞ্জি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একককে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ট্রাবেকুলা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ল্যামিলি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অস্টিওসাইট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ল্যাকুনি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ক্যানালিকুলি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ABEB91-19B6-44A6-935F-3C737E9AAA31}"/>
              </a:ext>
            </a:extLst>
          </p:cNvPr>
          <p:cNvSpPr txBox="1"/>
          <p:nvPr/>
        </p:nvSpPr>
        <p:spPr>
          <a:xfrm>
            <a:off x="748145" y="3794592"/>
            <a:ext cx="10709565" cy="26776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SG" sz="35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SG" sz="3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SG" sz="35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হৃৎপিণ্ড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সুরক্ষিত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সীসা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মজ্জাকে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37850DB-9526-44C7-BE4F-3CB99294C90A}"/>
              </a:ext>
            </a:extLst>
          </p:cNvPr>
          <p:cNvSpPr txBox="1"/>
          <p:nvPr/>
        </p:nvSpPr>
        <p:spPr>
          <a:xfrm>
            <a:off x="803564" y="4385246"/>
            <a:ext cx="10695709" cy="1842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 জন্য অন্যান্য কলা অপেক্ষা অনেক বেশি চাপ ও টান সহ্য করতে পারে। বিভিন্ন অঙ্গের আকৃতি প্রদান করে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অস্থিসন্ধিতে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 করে অস্থির প্রান্তভাগকে ঘর্ষণের হাত থেকে রক্ষা করে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ণ্ডী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ভ্রূণীয় কঙ্কাল ও কন্ড্রিকথিস জাতীয় মাছের অন্তঃকঙ্কাল গঠন করে।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95601" y="502850"/>
            <a:ext cx="6400800" cy="61936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তরুণাস্থি</a:t>
            </a:r>
            <a:r>
              <a:rPr kumimoji="0" lang="en-SG" sz="4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</a:t>
            </a:r>
            <a:r>
              <a:rPr kumimoji="0" lang="en-SG" sz="4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কোমলাস্থি</a:t>
            </a:r>
            <a:r>
              <a:rPr kumimoji="0" lang="en-SG" sz="4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Cartilage</a:t>
            </a:r>
            <a:r>
              <a:rPr kumimoji="0" lang="en-SG" sz="4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7EF292-A2A0-4458-8A09-01F5004FC2AD}"/>
              </a:ext>
            </a:extLst>
          </p:cNvPr>
          <p:cNvSpPr txBox="1"/>
          <p:nvPr/>
        </p:nvSpPr>
        <p:spPr>
          <a:xfrm>
            <a:off x="858982" y="1589545"/>
            <a:ext cx="106957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তরুণাস্থির ম্যাট্রিক্স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কনড্রিন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নামক একধরনের অর্ধকঠিন ও স্থিতিস্থাপক পদার্থে গঠিত। কনড্রিন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কনড্রোমিউকয়েড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কনড্রোঅ্যালবুনয়েড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নামক দুধরনের প্রোটিন দিয়ে গঠিত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তরুণাস্থিকোষকে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কনড্রোসাইট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ইতস্তত বিক্ষিপ্ত কতকগুলো গহ্বর দেখা যায়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গহ্বর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ল্যাকুনা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নামে পরিচিত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ল্যাকুনা এক বা একাধিক কনড্রোসাইট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ল্যাকুনাগুলো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তরলে পূর্ণ থাকে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রিকন্ড্রিয়াম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 আবরণীতে তরুণাস্থি আবৃত থাকে।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0219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23455" y="1039092"/>
          <a:ext cx="10986655" cy="285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human-body-tissue.jpg"/>
          <p:cNvPicPr>
            <a:picLocks noChangeAspect="1"/>
          </p:cNvPicPr>
          <p:nvPr/>
        </p:nvPicPr>
        <p:blipFill>
          <a:blip r:embed="rId6"/>
          <a:srcRect l="70476" t="52861" r="2356" b="9809"/>
          <a:stretch>
            <a:fillRect/>
          </a:stretch>
        </p:blipFill>
        <p:spPr>
          <a:xfrm>
            <a:off x="471055" y="4100966"/>
            <a:ext cx="2660073" cy="189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artilage-prac-histology-4-638.jpg"/>
          <p:cNvPicPr>
            <a:picLocks noChangeAspect="1"/>
          </p:cNvPicPr>
          <p:nvPr/>
        </p:nvPicPr>
        <p:blipFill>
          <a:blip r:embed="rId7"/>
          <a:srcRect l="62995" t="36791" r="16308" b="44078"/>
          <a:stretch>
            <a:fillRect/>
          </a:stretch>
        </p:blipFill>
        <p:spPr>
          <a:xfrm>
            <a:off x="3392343" y="4114818"/>
            <a:ext cx="2595325" cy="18426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BE30916-0F24-470D-A8D6-7DFE447961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30" t="72765" r="51485" b="5369"/>
          <a:stretch/>
        </p:blipFill>
        <p:spPr>
          <a:xfrm>
            <a:off x="6220691" y="4114822"/>
            <a:ext cx="2618509" cy="18426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6E6BDE7-6793-4CA9-AD1E-CEFDEF393C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638" r="47468"/>
          <a:stretch>
            <a:fillRect/>
          </a:stretch>
        </p:blipFill>
        <p:spPr>
          <a:xfrm>
            <a:off x="9103654" y="4142530"/>
            <a:ext cx="2645002" cy="18097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020219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DCD42C4-7CB2-497C-A467-0F219F2B0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8" t="7314" r="48040" b="50993"/>
          <a:stretch/>
        </p:blipFill>
        <p:spPr>
          <a:xfrm>
            <a:off x="3135446" y="359769"/>
            <a:ext cx="6077827" cy="376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DDB9BA2-4700-4091-9DEA-B39EB6BD367F}"/>
              </a:ext>
            </a:extLst>
          </p:cNvPr>
          <p:cNvSpPr txBox="1"/>
          <p:nvPr/>
        </p:nvSpPr>
        <p:spPr>
          <a:xfrm>
            <a:off x="720436" y="4446341"/>
            <a:ext cx="10751128" cy="2044791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 বা হায়ালিন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তরুণাস্থি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ম্যাট্রিক্স ঈষৎ স্বচ্ছ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নীলাভ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নমনীয় এবং তন্তুবিহীন। স্বচ্ছ তরুণাস্থি পেরিকনড্রিয়া নামক তন্তুময় আবরণে আবৃত থাকে। স্তন্যপায়ীর নাক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শ্বাসনা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স্বরযন্ত্র প্রভৃতি স্থানে এবং ব্যাঙ ও হাঙরের ভ্রূণে বা পরিণত দেহে প্রচুর পরিমাণে এ ধরনের তরুণাস্থি পাওয়া যায়।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8773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948720"/>
            <a:ext cx="5489619" cy="374754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45AF478-FFD3-41D7-A84C-45A54EBE2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92" t="7919" b="46081"/>
          <a:stretch/>
        </p:blipFill>
        <p:spPr>
          <a:xfrm>
            <a:off x="3360298" y="280041"/>
            <a:ext cx="5340358" cy="389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1B1B8A-06AB-4E87-9824-17D6D4FB635A}"/>
              </a:ext>
            </a:extLst>
          </p:cNvPr>
          <p:cNvSpPr txBox="1"/>
          <p:nvPr/>
        </p:nvSpPr>
        <p:spPr>
          <a:xfrm>
            <a:off x="720436" y="4360433"/>
            <a:ext cx="10751128" cy="2044791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স্থিতিস্থাপক বা পীত-তন্তুময়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তরুণাস্থি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ম্যাট্রিক্স অস্বচ্ছ ও হাল্কা হলুদ বর্ণের। ম্যাট্রিক্সে স্থিতিস্থাপক পীততন্তু ছড়ানো থাকে। বাইরের দিকের তুলনায় ভেতরের তন্তুগুলো অপেক্ষাকৃত ঘনবিন্যস্ত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বহিঃকর্ণ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পিনা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আলজিহ্বা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ইউস্টেশিয়ান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 অংশে এ ধরনের তরুণাস্থি পাওয়া যায়।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3423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E30916-0F24-470D-A8D6-7DFE44796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28" t="54114" r="22227"/>
          <a:stretch/>
        </p:blipFill>
        <p:spPr>
          <a:xfrm>
            <a:off x="3132945" y="419731"/>
            <a:ext cx="6505731" cy="4012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1E5A26-1FE2-4298-B928-BA70E6E82A53}"/>
              </a:ext>
            </a:extLst>
          </p:cNvPr>
          <p:cNvSpPr txBox="1"/>
          <p:nvPr/>
        </p:nvSpPr>
        <p:spPr>
          <a:xfrm>
            <a:off x="734291" y="4752933"/>
            <a:ext cx="10681854" cy="1560042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শ্বেত-তন্তুময়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তরুণাস্থি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ম্যাট্রিক্সে প্রচুর পরিমাণ সাদা বর্ণের, অশাখ, অস্থিতিস্থাপক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কোলাজেন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 তন্তু সমান্তরালে বিন্যস্ত থাকে। বিশেষ কয়েকটি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সন্ধিতে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কশেরুকার মধ্যবর্তী অঞ্চলে।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838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E6BDE7-6793-4CA9-AD1E-CEFDEF393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71" y="488338"/>
            <a:ext cx="4876800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62E1A9-36E0-4479-95DE-2A176C3D48CF}"/>
              </a:ext>
            </a:extLst>
          </p:cNvPr>
          <p:cNvSpPr txBox="1"/>
          <p:nvPr/>
        </p:nvSpPr>
        <p:spPr>
          <a:xfrm>
            <a:off x="734291" y="4751886"/>
            <a:ext cx="10751127" cy="1708160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চুনময় </a:t>
            </a:r>
            <a:r>
              <a:rPr lang="bn-BD" sz="3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ক্যালসিফাইড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তরুনাস্থি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ক্ষেত্রে ম্যাট্রিক্সে প্রচুর ক্যালসিয়াম কার্বোনেট জমা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 অস্থির মতো শক্ত রূপ ধারণ করে। হিউমেরাস ও ফিমারের মস্তকে এ ধরনে তরুণাস্থি পাওয়া যায়। 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8550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890514" y="1751315"/>
            <a:ext cx="10636925" cy="3033388"/>
            <a:chOff x="1400175" y="591615"/>
            <a:chExt cx="9965277" cy="3033388"/>
          </a:xfrm>
        </p:grpSpPr>
        <p:sp>
          <p:nvSpPr>
            <p:cNvPr id="3" name="Rectangle 2"/>
            <p:cNvSpPr/>
            <p:nvPr/>
          </p:nvSpPr>
          <p:spPr>
            <a:xfrm>
              <a:off x="2803822" y="1808352"/>
              <a:ext cx="8561630" cy="644577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93746" y="1844975"/>
              <a:ext cx="8271703" cy="633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SG" sz="38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একদল</a:t>
              </a:r>
              <a:r>
                <a:rPr lang="en-SG" sz="38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bn-BD" sz="38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অস্থির গঠন </a:t>
              </a:r>
              <a:r>
                <a:rPr lang="en-SG" sz="38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SG" sz="38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অন্যদল</a:t>
              </a:r>
              <a:r>
                <a:rPr lang="en-SG" sz="38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SG" sz="38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তরুণাস্থি</a:t>
              </a:r>
              <a:r>
                <a:rPr lang="en-SG" sz="38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8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SG" sz="38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লিখবে</a:t>
              </a:r>
              <a:r>
                <a:rPr lang="bn-BD" sz="3800" b="1" dirty="0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8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Notched Right Arrow 6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687842"/>
              <a:ext cx="1333114" cy="115877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2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E78042-01E9-40A4-8C0F-A2BC1F328825}"/>
              </a:ext>
            </a:extLst>
          </p:cNvPr>
          <p:cNvSpPr txBox="1"/>
          <p:nvPr/>
        </p:nvSpPr>
        <p:spPr>
          <a:xfrm>
            <a:off x="1052945" y="1442135"/>
            <a:ext cx="1052945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নিরেট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গঠনমূলক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ল্যামেলা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ল্যাকুনা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ক্যানালিকুলি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হ্যাভারসিয়ান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চুনময় তরুণাস্থি পাওয়া যায় কোথায়? 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পিনা (খ) শ্বাসনালি  (গ) হিউমেরাস ও ফিমারের মস্তক (ঘ) ইউস্টেশিয়ান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শ্বাসনালি ও নাকে কোন ধরনের তরুণাস্থি থাকে?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হায়ালিন (খ) পীত তন্তুময় (গ) শ্বেত তন্তুময় (ঘ)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চুনময়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আবর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পেরিকন্ড্রিয়াম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পেরিওস্টিয়াম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পেরিটোনিয়াম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পেরিকার্ডিয়াম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7797" y="433575"/>
            <a:ext cx="5456419" cy="61936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25491" y="1995054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7927" y="3131127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9927" y="4239490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35927" y="5417123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796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83343" y="1633197"/>
            <a:ext cx="11428907" cy="3033388"/>
            <a:chOff x="607899" y="1588227"/>
            <a:chExt cx="10956226" cy="3033388"/>
          </a:xfrm>
        </p:grpSpPr>
        <p:sp>
          <p:nvSpPr>
            <p:cNvPr id="9" name="Rectangle 8"/>
            <p:cNvSpPr/>
            <p:nvPr/>
          </p:nvSpPr>
          <p:spPr>
            <a:xfrm>
              <a:off x="2068672" y="2569029"/>
              <a:ext cx="9495453" cy="972457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Notched Right Arrow 11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395941" y="2713852"/>
              <a:ext cx="9125074" cy="677108"/>
            </a:xfrm>
            <a:prstGeom prst="rect">
              <a:avLst/>
            </a:prstGeom>
            <a:noFill/>
            <a:ln w="76200" cmpd="thickThin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নিরেট</a:t>
              </a: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অস্থির</a:t>
              </a: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bn-BD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কাজ</a:t>
              </a: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farmafotoc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4484839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15082" y="2037809"/>
            <a:ext cx="6480347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জীববিজ্ঞান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অঙ্গচালনা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১3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1060128" y="2136501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17093" y="437993"/>
            <a:ext cx="11341769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4-researcherdi.jpg"/>
          <p:cNvPicPr>
            <a:picLocks noChangeAspect="1"/>
          </p:cNvPicPr>
          <p:nvPr/>
        </p:nvPicPr>
        <p:blipFill>
          <a:blip r:embed="rId2"/>
          <a:srcRect l="9440" r="5595"/>
          <a:stretch>
            <a:fillRect/>
          </a:stretch>
        </p:blipFill>
        <p:spPr>
          <a:xfrm>
            <a:off x="2188564" y="1507625"/>
            <a:ext cx="3642610" cy="4835174"/>
          </a:xfrm>
          <a:prstGeom prst="rect">
            <a:avLst/>
          </a:prstGeom>
        </p:spPr>
      </p:pic>
      <p:pic>
        <p:nvPicPr>
          <p:cNvPr id="14" name="Picture 13" descr="DS00992_MY00425_IM01949_sn7_noseanatomythu_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776" y="1505496"/>
            <a:ext cx="3528701" cy="484283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2329" y="425857"/>
            <a:ext cx="5921750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6052" y="5979883"/>
            <a:ext cx="5921829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তরুণাস্থি</a:t>
            </a:r>
            <a:endParaRPr lang="en-US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s-of-Cartilage-13031.jpg"/>
          <p:cNvPicPr>
            <a:picLocks noChangeAspect="1"/>
          </p:cNvPicPr>
          <p:nvPr/>
        </p:nvPicPr>
        <p:blipFill>
          <a:blip r:embed="rId2"/>
          <a:srcRect l="9982" t="2623" r="11170" b="6885"/>
          <a:stretch>
            <a:fillRect/>
          </a:stretch>
        </p:blipFill>
        <p:spPr>
          <a:xfrm>
            <a:off x="2893104" y="1211521"/>
            <a:ext cx="6310858" cy="472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145150" y="1337846"/>
            <a:ext cx="11825177" cy="4434839"/>
            <a:chOff x="172860" y="1424930"/>
            <a:chExt cx="11685765" cy="44348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1782128" y="1440697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937525" y="1424930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285750" y="2559254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277092" y="3566067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426489" y="2713439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F8E02A4-19AA-491A-8B8E-198490D326B3}"/>
                </a:ext>
              </a:extLst>
            </p:cNvPr>
            <p:cNvSpPr/>
            <p:nvPr/>
          </p:nvSpPr>
          <p:spPr>
            <a:xfrm>
              <a:off x="172860" y="2988587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5009" y="2621877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6990" y="3321151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73816" y="4066728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853978" y="2403091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"/>
            <p:cNvGrpSpPr/>
            <p:nvPr/>
          </p:nvGrpSpPr>
          <p:grpSpPr>
            <a:xfrm>
              <a:off x="2811876" y="1762251"/>
              <a:ext cx="8876858" cy="2987678"/>
              <a:chOff x="1985250" y="1632988"/>
              <a:chExt cx="9002968" cy="298767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অস্থি ও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তরুণাস্থিকে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সংজ্ঞায়িত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পারবে;</a:t>
                </a:r>
                <a:endParaRPr lang="en-US" sz="3600" b="1" dirty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457200" indent="-457200" algn="just">
                  <a:defRPr/>
                </a:pP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অস্থির 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030186" y="3914931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457200" indent="-457200" algn="just">
                  <a:defRPr/>
                </a:pP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 প্রকার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তরুণা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স্থির গঠন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করতে পারবে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dirty="0" err="1" smtClean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3A40DD-2AD5-4A78-9692-BBA2D96DA5C6}"/>
              </a:ext>
            </a:extLst>
          </p:cNvPr>
          <p:cNvSpPr txBox="1"/>
          <p:nvPr/>
        </p:nvSpPr>
        <p:spPr>
          <a:xfrm>
            <a:off x="899409" y="4139183"/>
            <a:ext cx="10478125" cy="2246769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কঙ্কাল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তরুণাস্থি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ধরনের যোজক টিস্যু যাদের মাতৃকা কঠিন বা অর্ধকঠিন পদার্থে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কঙ্কাল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যোজক টিস্যু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ম্যাট্রিক্সের কাঠিন্যতার ভিত্তিতে কঙ্কাল যোজক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 দুটি ভাগে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তরুণা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Tiss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824" y="299800"/>
            <a:ext cx="4286250" cy="3400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3284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E167D91-9898-44FD-BC8B-F71CA44227D8}"/>
              </a:ext>
            </a:extLst>
          </p:cNvPr>
          <p:cNvSpPr txBox="1"/>
          <p:nvPr/>
        </p:nvSpPr>
        <p:spPr>
          <a:xfrm>
            <a:off x="5902036" y="1709776"/>
            <a:ext cx="5237019" cy="440120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অস্থিতিস্থাপক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সর্বাপেক্ষা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যোজককলা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অস্থিকোষ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ম্যাট্রিক্স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ধাত্র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ট্রিক্সে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bn-BD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(৪০%)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অজৈব (৬০%)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 গঠিত হওয়ায় সম্পূর্ণ কলাটি কঠিন আকার ধারণ করে। জৈব অংশটি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কোলাজেন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অসিমিউকয়েডে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গঠিত।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357797" y="359759"/>
            <a:ext cx="5456419" cy="80976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অস্থি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Bone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2" name="Picture 41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74" y="1584420"/>
            <a:ext cx="2337605" cy="4501586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2F3A4AA1-3E43-49CE-A41A-C69ED229A3CD}"/>
              </a:ext>
            </a:extLst>
          </p:cNvPr>
          <p:cNvCxnSpPr/>
          <p:nvPr/>
        </p:nvCxnSpPr>
        <p:spPr>
          <a:xfrm>
            <a:off x="2932406" y="1929810"/>
            <a:ext cx="12379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3D5BF08-D94F-4880-8097-E472C5A788A6}"/>
              </a:ext>
            </a:extLst>
          </p:cNvPr>
          <p:cNvSpPr txBox="1"/>
          <p:nvPr/>
        </p:nvSpPr>
        <p:spPr>
          <a:xfrm>
            <a:off x="4245598" y="1715164"/>
            <a:ext cx="1575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তরুণাস্থি</a:t>
            </a:r>
            <a:endParaRPr lang="en-US" sz="2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CB1E6291-4A2F-41A3-8F1F-43FF20AB633A}"/>
              </a:ext>
            </a:extLst>
          </p:cNvPr>
          <p:cNvCxnSpPr>
            <a:cxnSpLocks/>
          </p:cNvCxnSpPr>
          <p:nvPr/>
        </p:nvCxnSpPr>
        <p:spPr>
          <a:xfrm>
            <a:off x="2313427" y="2377631"/>
            <a:ext cx="1856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FD95BC9-ED5D-493A-B337-B0B094EEA225}"/>
              </a:ext>
            </a:extLst>
          </p:cNvPr>
          <p:cNvSpPr txBox="1"/>
          <p:nvPr/>
        </p:nvSpPr>
        <p:spPr>
          <a:xfrm>
            <a:off x="4170365" y="2205724"/>
            <a:ext cx="1575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স্পঞ্জি অস্থি</a:t>
            </a:r>
            <a:endParaRPr lang="en-US" sz="2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FE3FBDD6-9752-4C78-963A-67CC4C7E74B6}"/>
              </a:ext>
            </a:extLst>
          </p:cNvPr>
          <p:cNvCxnSpPr>
            <a:cxnSpLocks/>
          </p:cNvCxnSpPr>
          <p:nvPr/>
        </p:nvCxnSpPr>
        <p:spPr>
          <a:xfrm>
            <a:off x="2313427" y="3008332"/>
            <a:ext cx="1856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54B0DF-C175-491D-BAF8-0F048B5073DD}"/>
              </a:ext>
            </a:extLst>
          </p:cNvPr>
          <p:cNvSpPr txBox="1"/>
          <p:nvPr/>
        </p:nvSpPr>
        <p:spPr>
          <a:xfrm>
            <a:off x="4149997" y="2809330"/>
            <a:ext cx="1575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মজ্জা </a:t>
            </a:r>
            <a:r>
              <a:rPr lang="bn-BD" sz="2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SG" sz="2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হ্ব</a:t>
            </a:r>
            <a:r>
              <a:rPr lang="bn-BD" sz="2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9D03781F-3AE7-461F-801D-83FD9B3B5EF1}"/>
              </a:ext>
            </a:extLst>
          </p:cNvPr>
          <p:cNvCxnSpPr>
            <a:cxnSpLocks/>
          </p:cNvCxnSpPr>
          <p:nvPr/>
        </p:nvCxnSpPr>
        <p:spPr>
          <a:xfrm>
            <a:off x="2293059" y="3428018"/>
            <a:ext cx="1856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4211D13-D91C-4757-BBA2-73455FE1E506}"/>
              </a:ext>
            </a:extLst>
          </p:cNvPr>
          <p:cNvSpPr txBox="1"/>
          <p:nvPr/>
        </p:nvSpPr>
        <p:spPr>
          <a:xfrm>
            <a:off x="4172414" y="3227655"/>
            <a:ext cx="1575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 মজ্জা </a:t>
            </a:r>
            <a:endParaRPr lang="en-US" sz="2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0D93F13F-A356-4F2C-A35C-6AF5ABA4DFDF}"/>
              </a:ext>
            </a:extLst>
          </p:cNvPr>
          <p:cNvCxnSpPr>
            <a:cxnSpLocks/>
          </p:cNvCxnSpPr>
          <p:nvPr/>
        </p:nvCxnSpPr>
        <p:spPr>
          <a:xfrm flipV="1">
            <a:off x="2418644" y="4419814"/>
            <a:ext cx="1751721" cy="328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199A18B-06F8-49CF-85BF-EF21300C0E86}"/>
              </a:ext>
            </a:extLst>
          </p:cNvPr>
          <p:cNvSpPr txBox="1"/>
          <p:nvPr/>
        </p:nvSpPr>
        <p:spPr>
          <a:xfrm>
            <a:off x="4149997" y="4197614"/>
            <a:ext cx="1575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পেরিওস্টিয়াম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5015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4" grpId="0"/>
      <p:bldP spid="46" grpId="0"/>
      <p:bldP spid="48" grpId="0"/>
      <p:bldP spid="50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6F5423A-19A5-4528-A57E-34155E32E302}"/>
              </a:ext>
            </a:extLst>
          </p:cNvPr>
          <p:cNvSpPr txBox="1"/>
          <p:nvPr/>
        </p:nvSpPr>
        <p:spPr>
          <a:xfrm>
            <a:off x="824459" y="4129242"/>
            <a:ext cx="10538085" cy="2516073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অজৈব অংশটিতে প্রধানত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ফসফেট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কার্বোনেট 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 যায়। ম্যট্রিক্সে প্রধানত তিন ধরনের অস্থিকোষ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অস্টিওব্লাস্ট</a:t>
            </a:r>
            <a:r>
              <a:rPr lang="en-US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অস্টিওক্লাস্ট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অস্টিওসাইট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পেরিঅস্টিয়াম</a:t>
            </a:r>
            <a:r>
              <a:rPr lang="bn-BD" sz="3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নামক তন্তুময় যোজককলা নির্মিত পাতলা ও মসৃণ আবরণ প্রতিটি অস্থিকে ঘিরে রাখে</a:t>
            </a:r>
            <a:r>
              <a:rPr lang="bn-BD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মজ্জাগহ্বরকে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এন্ডোস্টিয়াম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FCC1D660-3632-4F0D-B894-F98C9AA17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0787" b="100000" l="0" r="89382">
                        <a14:backgroundMark x1="13679" y1="37921" x2="43348" y2="40169"/>
                        <a14:backgroundMark x1="39101" y1="47191" x2="39101" y2="54775"/>
                        <a14:backgroundMark x1="32292" y1="50000" x2="43098" y2="54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27" y="52176"/>
            <a:ext cx="5606576" cy="374005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AD517E57-0A98-48DF-B8E6-7E705668ABD6}"/>
              </a:ext>
            </a:extLst>
          </p:cNvPr>
          <p:cNvCxnSpPr/>
          <p:nvPr/>
        </p:nvCxnSpPr>
        <p:spPr>
          <a:xfrm flipH="1" flipV="1">
            <a:off x="4158043" y="956925"/>
            <a:ext cx="695301" cy="2238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F870A7D-A6BA-4690-AC6F-462D930D573F}"/>
              </a:ext>
            </a:extLst>
          </p:cNvPr>
          <p:cNvSpPr txBox="1"/>
          <p:nvPr/>
        </p:nvSpPr>
        <p:spPr>
          <a:xfrm>
            <a:off x="3405492" y="595730"/>
            <a:ext cx="18006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অস্টিওসাইট</a:t>
            </a:r>
            <a:endParaRPr lang="en-US" sz="2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FFB88A98-9637-4B87-A3A9-64EE8A2C1E1D}"/>
              </a:ext>
            </a:extLst>
          </p:cNvPr>
          <p:cNvCxnSpPr>
            <a:cxnSpLocks/>
          </p:cNvCxnSpPr>
          <p:nvPr/>
        </p:nvCxnSpPr>
        <p:spPr>
          <a:xfrm flipV="1">
            <a:off x="5206157" y="956921"/>
            <a:ext cx="256337" cy="1516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32D205F-4428-49BB-8969-DC3244EA5D45}"/>
              </a:ext>
            </a:extLst>
          </p:cNvPr>
          <p:cNvSpPr txBox="1"/>
          <p:nvPr/>
        </p:nvSpPr>
        <p:spPr>
          <a:xfrm>
            <a:off x="4791177" y="618074"/>
            <a:ext cx="18006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অস্টিওক্লাস্ট</a:t>
            </a:r>
            <a:endParaRPr lang="en-US" sz="2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96AB442E-CF3C-4A93-8B11-CA5DFC890FBE}"/>
              </a:ext>
            </a:extLst>
          </p:cNvPr>
          <p:cNvCxnSpPr>
            <a:cxnSpLocks/>
          </p:cNvCxnSpPr>
          <p:nvPr/>
        </p:nvCxnSpPr>
        <p:spPr>
          <a:xfrm flipV="1">
            <a:off x="6676365" y="795785"/>
            <a:ext cx="171811" cy="12615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9AD9403-AB19-4F3E-91F1-EED3D36584E0}"/>
              </a:ext>
            </a:extLst>
          </p:cNvPr>
          <p:cNvSpPr txBox="1"/>
          <p:nvPr/>
        </p:nvSpPr>
        <p:spPr>
          <a:xfrm>
            <a:off x="6201114" y="419322"/>
            <a:ext cx="18006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অস্টিওব্লাস্ট</a:t>
            </a:r>
            <a:endParaRPr lang="en-US" sz="2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5015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1024</Words>
  <Application>Microsoft Office PowerPoint</Application>
  <PresentationFormat>Custom</PresentationFormat>
  <Paragraphs>102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স্বাগতম</vt:lpstr>
      <vt:lpstr>Slide 2</vt:lpstr>
      <vt:lpstr>পাঠ পরিচিতি</vt:lpstr>
      <vt:lpstr>Slide 4</vt:lpstr>
      <vt:lpstr>আজকের পাঠ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137</cp:revision>
  <dcterms:created xsi:type="dcterms:W3CDTF">2020-08-13T13:55:06Z</dcterms:created>
  <dcterms:modified xsi:type="dcterms:W3CDTF">2021-05-13T17:48:20Z</dcterms:modified>
</cp:coreProperties>
</file>