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4" r:id="rId2"/>
    <p:sldId id="275" r:id="rId3"/>
    <p:sldId id="256" r:id="rId4"/>
    <p:sldId id="259" r:id="rId5"/>
    <p:sldId id="264" r:id="rId6"/>
    <p:sldId id="280" r:id="rId7"/>
    <p:sldId id="281" r:id="rId8"/>
    <p:sldId id="282" r:id="rId9"/>
    <p:sldId id="285" r:id="rId10"/>
    <p:sldId id="286" r:id="rId11"/>
    <p:sldId id="289" r:id="rId12"/>
    <p:sldId id="291" r:id="rId13"/>
    <p:sldId id="262" r:id="rId14"/>
    <p:sldId id="263" r:id="rId15"/>
    <p:sldId id="283" r:id="rId16"/>
    <p:sldId id="293" r:id="rId17"/>
    <p:sldId id="295" r:id="rId18"/>
    <p:sldId id="296" r:id="rId19"/>
    <p:sldId id="265" r:id="rId20"/>
    <p:sldId id="266" r:id="rId21"/>
    <p:sldId id="268" r:id="rId22"/>
    <p:sldId id="269" r:id="rId23"/>
    <p:sldId id="271" r:id="rId24"/>
    <p:sldId id="272" r:id="rId25"/>
    <p:sldId id="273" r:id="rId26"/>
    <p:sldId id="276" r:id="rId27"/>
  </p:sldIdLst>
  <p:sldSz cx="137160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42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jaul Hasan Shameem" initials="RHS" lastIdx="3" clrIdx="0">
    <p:extLst>
      <p:ext uri="{19B8F6BF-5375-455C-9EA6-DF929625EA0E}">
        <p15:presenceInfo xmlns:p15="http://schemas.microsoft.com/office/powerpoint/2012/main" userId="603a52faaaa00b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0" y="78"/>
      </p:cViewPr>
      <p:guideLst>
        <p:guide orient="horz" pos="2400"/>
        <p:guide pos="4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1ACBD-1B2F-4061-81BA-A4CD1FE5648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43000"/>
            <a:ext cx="5445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2F359-E185-4E3B-80C6-8218E8DD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7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গাণিতিক ভাবে গড়ের ধারণা দেওয়া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272011"/>
            <a:ext cx="10287000" cy="2705947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082310"/>
            <a:ext cx="10287000" cy="1876530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13808"/>
            <a:ext cx="295751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13808"/>
            <a:ext cx="870108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2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937704"/>
            <a:ext cx="11830050" cy="323310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5201392"/>
            <a:ext cx="11830050" cy="1700212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3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069042"/>
            <a:ext cx="582930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069042"/>
            <a:ext cx="582930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13809"/>
            <a:ext cx="1183005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905318"/>
            <a:ext cx="5802510" cy="9337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839085"/>
            <a:ext cx="580251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905318"/>
            <a:ext cx="5831087" cy="9337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839085"/>
            <a:ext cx="5831087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9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18160"/>
            <a:ext cx="4423767" cy="181356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119082"/>
            <a:ext cx="6943725" cy="5523442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331720"/>
            <a:ext cx="4423767" cy="4319800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3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18160"/>
            <a:ext cx="4423767" cy="181356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119082"/>
            <a:ext cx="6943725" cy="5523442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331720"/>
            <a:ext cx="4423767" cy="4319800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4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13809"/>
            <a:ext cx="1183005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069042"/>
            <a:ext cx="1183005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7203864"/>
            <a:ext cx="30861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C639-E157-43D2-A11A-2C051F9E67D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7203864"/>
            <a:ext cx="462915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7203864"/>
            <a:ext cx="30861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40297B-A18C-45E1-ABC6-B15AA770647F}"/>
              </a:ext>
            </a:extLst>
          </p:cNvPr>
          <p:cNvSpPr/>
          <p:nvPr/>
        </p:nvSpPr>
        <p:spPr>
          <a:xfrm>
            <a:off x="0" y="0"/>
            <a:ext cx="13579667" cy="777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5892AE-A0CC-47DB-AAC7-FBD560100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877"/>
            <a:ext cx="13747512" cy="77724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827985-8925-4AEB-A5B1-DBC12A09D709}"/>
              </a:ext>
            </a:extLst>
          </p:cNvPr>
          <p:cNvGrpSpPr/>
          <p:nvPr/>
        </p:nvGrpSpPr>
        <p:grpSpPr>
          <a:xfrm>
            <a:off x="136332" y="3587812"/>
            <a:ext cx="13443335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FC0485E6-68A8-47CE-ADB9-90E405EEB043}"/>
              </a:ext>
            </a:extLst>
          </p:cNvPr>
          <p:cNvSpPr txBox="1"/>
          <p:nvPr/>
        </p:nvSpPr>
        <p:spPr>
          <a:xfrm>
            <a:off x="136332" y="89877"/>
            <a:ext cx="1344333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0"/>
            <a:ext cx="10363200" cy="522274"/>
            <a:chOff x="0" y="0"/>
            <a:chExt cx="9144000" cy="46083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85058"/>
              <a:ext cx="9144000" cy="1524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337458"/>
              <a:ext cx="9144000" cy="12337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35480" y="1899921"/>
            <a:ext cx="9585960" cy="5127558"/>
          </a:xfrm>
          <a:prstGeom prst="rect">
            <a:avLst/>
          </a:prstGeom>
          <a:noFill/>
        </p:spPr>
        <p:txBody>
          <a:bodyPr wrap="square" lIns="103632" tIns="51816" rIns="103632" bIns="51816">
            <a:spAutoFit/>
          </a:bodyPr>
          <a:lstStyle/>
          <a:p>
            <a:r>
              <a:rPr lang="bn-IN" sz="5440" b="1" dirty="0">
                <a:ln w="1905"/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ফাহিম, ইসরাত, নোভা ও রুবী যথাক্রমে ৬টি, ৭টি, ২টি ও ৫টি করে আপেল সংগ্রহ করলো।</a:t>
            </a:r>
          </a:p>
          <a:p>
            <a:endParaRPr lang="bn-IN" sz="5440" b="1" dirty="0">
              <a:ln w="1905"/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40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খ) নোভার আরো ৪টি আপেল বেশী থাকলে তাদের প্রত্যেকের গড়ে কয়টি করে আপেল হতো?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0"/>
            <a:ext cx="10363200" cy="382452"/>
            <a:chOff x="0" y="0"/>
            <a:chExt cx="9144000" cy="3374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85058"/>
              <a:ext cx="9144000" cy="1524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1935481" y="604520"/>
            <a:ext cx="2535000" cy="2569144"/>
            <a:chOff x="457200" y="512075"/>
            <a:chExt cx="2236765" cy="2266892"/>
          </a:xfrm>
        </p:grpSpPr>
        <p:pic>
          <p:nvPicPr>
            <p:cNvPr id="17" name="Picture 16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87790"/>
              <a:ext cx="2236765" cy="1491177"/>
            </a:xfrm>
            <a:prstGeom prst="rect">
              <a:avLst/>
            </a:prstGeom>
          </p:spPr>
        </p:pic>
        <p:pic>
          <p:nvPicPr>
            <p:cNvPr id="18" name="Picture 1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066800"/>
              <a:ext cx="536951" cy="613658"/>
            </a:xfrm>
            <a:prstGeom prst="rect">
              <a:avLst/>
            </a:prstGeom>
          </p:spPr>
        </p:pic>
        <p:pic>
          <p:nvPicPr>
            <p:cNvPr id="19" name="Picture 1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066800"/>
              <a:ext cx="536951" cy="613658"/>
            </a:xfrm>
            <a:prstGeom prst="rect">
              <a:avLst/>
            </a:prstGeom>
          </p:spPr>
        </p:pic>
        <p:pic>
          <p:nvPicPr>
            <p:cNvPr id="20" name="Picture 1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112" y="1552600"/>
              <a:ext cx="536951" cy="613658"/>
            </a:xfrm>
            <a:prstGeom prst="rect">
              <a:avLst/>
            </a:prstGeom>
          </p:spPr>
        </p:pic>
        <p:pic>
          <p:nvPicPr>
            <p:cNvPr id="21" name="Picture 2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085" y="1596142"/>
              <a:ext cx="536951" cy="613658"/>
            </a:xfrm>
            <a:prstGeom prst="rect">
              <a:avLst/>
            </a:prstGeom>
          </p:spPr>
        </p:pic>
        <p:pic>
          <p:nvPicPr>
            <p:cNvPr id="22" name="Picture 2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1522" y="1596142"/>
              <a:ext cx="536951" cy="613658"/>
            </a:xfrm>
            <a:prstGeom prst="rect">
              <a:avLst/>
            </a:prstGeom>
          </p:spPr>
        </p:pic>
        <p:pic>
          <p:nvPicPr>
            <p:cNvPr id="23" name="Picture 2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1066800"/>
              <a:ext cx="536951" cy="61365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43000" y="512075"/>
              <a:ext cx="1076652" cy="63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80" dirty="0">
                  <a:latin typeface="NikoshBAN" pitchFamily="2" charset="0"/>
                  <a:cs typeface="NikoshBAN" pitchFamily="2" charset="0"/>
                </a:rPr>
                <a:t>ফাহিম</a:t>
              </a:r>
              <a:endParaRPr lang="en-US" sz="408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4353561" y="431800"/>
            <a:ext cx="2535000" cy="2741864"/>
            <a:chOff x="2590800" y="359675"/>
            <a:chExt cx="2236765" cy="2419292"/>
          </a:xfrm>
        </p:grpSpPr>
        <p:pic>
          <p:nvPicPr>
            <p:cNvPr id="27" name="Picture 26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1287790"/>
              <a:ext cx="2236765" cy="1491177"/>
            </a:xfrm>
            <a:prstGeom prst="rect">
              <a:avLst/>
            </a:prstGeom>
          </p:spPr>
        </p:pic>
        <p:pic>
          <p:nvPicPr>
            <p:cNvPr id="28" name="Picture 2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1138942"/>
              <a:ext cx="536951" cy="613658"/>
            </a:xfrm>
            <a:prstGeom prst="rect">
              <a:avLst/>
            </a:prstGeom>
          </p:spPr>
        </p:pic>
        <p:pic>
          <p:nvPicPr>
            <p:cNvPr id="29" name="Picture 2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1138942"/>
              <a:ext cx="536951" cy="613658"/>
            </a:xfrm>
            <a:prstGeom prst="rect">
              <a:avLst/>
            </a:prstGeom>
          </p:spPr>
        </p:pic>
        <p:pic>
          <p:nvPicPr>
            <p:cNvPr id="30" name="Picture 2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0712" y="1552600"/>
              <a:ext cx="536951" cy="613658"/>
            </a:xfrm>
            <a:prstGeom prst="rect">
              <a:avLst/>
            </a:prstGeom>
          </p:spPr>
        </p:pic>
        <p:pic>
          <p:nvPicPr>
            <p:cNvPr id="31" name="Picture 3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685" y="1596142"/>
              <a:ext cx="536951" cy="613658"/>
            </a:xfrm>
            <a:prstGeom prst="rect">
              <a:avLst/>
            </a:prstGeom>
          </p:spPr>
        </p:pic>
        <p:pic>
          <p:nvPicPr>
            <p:cNvPr id="32" name="Picture 3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122" y="1596142"/>
              <a:ext cx="536951" cy="613658"/>
            </a:xfrm>
            <a:prstGeom prst="rect">
              <a:avLst/>
            </a:prstGeom>
          </p:spPr>
        </p:pic>
        <p:pic>
          <p:nvPicPr>
            <p:cNvPr id="33" name="Picture 3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1138942"/>
              <a:ext cx="536951" cy="61365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124200" y="359675"/>
              <a:ext cx="1167175" cy="63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80" dirty="0">
                  <a:latin typeface="NikoshBAN" pitchFamily="2" charset="0"/>
                  <a:cs typeface="NikoshBAN" pitchFamily="2" charset="0"/>
                </a:rPr>
                <a:t>ইসরাত</a:t>
              </a:r>
              <a:endParaRPr lang="en-US" sz="408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5" name="Picture 34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449" y="762000"/>
              <a:ext cx="536951" cy="613658"/>
            </a:xfrm>
            <a:prstGeom prst="rect">
              <a:avLst/>
            </a:prstGeom>
          </p:spPr>
        </p:pic>
      </p:grpSp>
      <p:grpSp>
        <p:nvGrpSpPr>
          <p:cNvPr id="9" name="Group 52"/>
          <p:cNvGrpSpPr/>
          <p:nvPr/>
        </p:nvGrpSpPr>
        <p:grpSpPr>
          <a:xfrm>
            <a:off x="9189721" y="777240"/>
            <a:ext cx="2535000" cy="2396424"/>
            <a:chOff x="6705600" y="664475"/>
            <a:chExt cx="2236765" cy="2114492"/>
          </a:xfrm>
        </p:grpSpPr>
        <p:pic>
          <p:nvPicPr>
            <p:cNvPr id="48" name="Picture 47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1287790"/>
              <a:ext cx="2236765" cy="1491177"/>
            </a:xfrm>
            <a:prstGeom prst="rect">
              <a:avLst/>
            </a:prstGeom>
          </p:spPr>
        </p:pic>
        <p:pic>
          <p:nvPicPr>
            <p:cNvPr id="49" name="Picture 4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1552600"/>
              <a:ext cx="536951" cy="613658"/>
            </a:xfrm>
            <a:prstGeom prst="rect">
              <a:avLst/>
            </a:prstGeom>
          </p:spPr>
        </p:pic>
        <p:pic>
          <p:nvPicPr>
            <p:cNvPr id="50" name="Picture 4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4772" y="1524000"/>
              <a:ext cx="536951" cy="61365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7391400" y="664475"/>
              <a:ext cx="676374" cy="63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80" dirty="0">
                  <a:latin typeface="NikoshBAN" pitchFamily="2" charset="0"/>
                  <a:cs typeface="NikoshBAN" pitchFamily="2" charset="0"/>
                </a:rPr>
                <a:t>রুবী</a:t>
              </a:r>
              <a:endParaRPr lang="en-US" sz="408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2" name="Picture 5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1524000"/>
              <a:ext cx="536951" cy="613658"/>
            </a:xfrm>
            <a:prstGeom prst="rect">
              <a:avLst/>
            </a:prstGeom>
          </p:spPr>
        </p:pic>
      </p:grpSp>
      <p:grpSp>
        <p:nvGrpSpPr>
          <p:cNvPr id="87" name="Group 24"/>
          <p:cNvGrpSpPr/>
          <p:nvPr/>
        </p:nvGrpSpPr>
        <p:grpSpPr>
          <a:xfrm>
            <a:off x="6734628" y="604520"/>
            <a:ext cx="2535000" cy="2569144"/>
            <a:chOff x="457200" y="512075"/>
            <a:chExt cx="2236765" cy="2266892"/>
          </a:xfrm>
        </p:grpSpPr>
        <p:pic>
          <p:nvPicPr>
            <p:cNvPr id="88" name="Picture 87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87790"/>
              <a:ext cx="2236765" cy="1491177"/>
            </a:xfrm>
            <a:prstGeom prst="rect">
              <a:avLst/>
            </a:prstGeom>
          </p:spPr>
        </p:pic>
        <p:pic>
          <p:nvPicPr>
            <p:cNvPr id="89" name="Picture 8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458" y="1124856"/>
              <a:ext cx="536951" cy="613658"/>
            </a:xfrm>
            <a:prstGeom prst="rect">
              <a:avLst/>
            </a:prstGeom>
          </p:spPr>
        </p:pic>
        <p:pic>
          <p:nvPicPr>
            <p:cNvPr id="90" name="Picture 8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458" y="1124856"/>
              <a:ext cx="536951" cy="613658"/>
            </a:xfrm>
            <a:prstGeom prst="rect">
              <a:avLst/>
            </a:prstGeom>
          </p:spPr>
        </p:pic>
        <p:pic>
          <p:nvPicPr>
            <p:cNvPr id="91" name="Picture 9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058" y="1622417"/>
              <a:ext cx="536951" cy="613658"/>
            </a:xfrm>
            <a:prstGeom prst="rect">
              <a:avLst/>
            </a:prstGeom>
          </p:spPr>
        </p:pic>
        <p:pic>
          <p:nvPicPr>
            <p:cNvPr id="92" name="Picture 9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0458" y="1655075"/>
              <a:ext cx="536951" cy="613658"/>
            </a:xfrm>
            <a:prstGeom prst="rect">
              <a:avLst/>
            </a:prstGeom>
          </p:spPr>
        </p:pic>
        <p:pic>
          <p:nvPicPr>
            <p:cNvPr id="93" name="Picture 9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258" y="1103531"/>
              <a:ext cx="536951" cy="613658"/>
            </a:xfrm>
            <a:prstGeom prst="rect">
              <a:avLst/>
            </a:prstGeom>
          </p:spPr>
        </p:pic>
        <p:pic>
          <p:nvPicPr>
            <p:cNvPr id="118" name="Picture 11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0458" y="1124856"/>
              <a:ext cx="536951" cy="613658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1143000" y="512075"/>
              <a:ext cx="939455" cy="63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80" dirty="0">
                  <a:latin typeface="NikoshBAN" pitchFamily="2" charset="0"/>
                  <a:cs typeface="NikoshBAN" pitchFamily="2" charset="0"/>
                </a:rPr>
                <a:t>নোভা</a:t>
              </a:r>
              <a:endParaRPr lang="en-US" sz="408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0" name="Oval 119"/>
          <p:cNvSpPr/>
          <p:nvPr/>
        </p:nvSpPr>
        <p:spPr>
          <a:xfrm>
            <a:off x="6878563" y="1192591"/>
            <a:ext cx="2159000" cy="9499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grpSp>
        <p:nvGrpSpPr>
          <p:cNvPr id="156" name="Group 155"/>
          <p:cNvGrpSpPr/>
          <p:nvPr/>
        </p:nvGrpSpPr>
        <p:grpSpPr>
          <a:xfrm>
            <a:off x="2626360" y="2528607"/>
            <a:ext cx="8549640" cy="2912073"/>
            <a:chOff x="838200" y="2231124"/>
            <a:chExt cx="7543800" cy="2569476"/>
          </a:xfrm>
        </p:grpSpPr>
        <p:sp>
          <p:nvSpPr>
            <p:cNvPr id="54" name="Rounded Rectangle 53"/>
            <p:cNvSpPr/>
            <p:nvPr/>
          </p:nvSpPr>
          <p:spPr>
            <a:xfrm>
              <a:off x="838200" y="3124200"/>
              <a:ext cx="7543800" cy="16764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16200000" flipH="1">
              <a:off x="1371600" y="2362200"/>
              <a:ext cx="83820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828" y="3276600"/>
              <a:ext cx="536951" cy="613658"/>
            </a:xfrm>
            <a:prstGeom prst="rect">
              <a:avLst/>
            </a:prstGeom>
          </p:spPr>
        </p:pic>
        <p:pic>
          <p:nvPicPr>
            <p:cNvPr id="58" name="Picture 5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0188" y="3276600"/>
              <a:ext cx="536951" cy="613658"/>
            </a:xfrm>
            <a:prstGeom prst="rect">
              <a:avLst/>
            </a:prstGeom>
          </p:spPr>
        </p:pic>
        <p:pic>
          <p:nvPicPr>
            <p:cNvPr id="59" name="Picture 5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4548" y="3276600"/>
              <a:ext cx="536951" cy="613658"/>
            </a:xfrm>
            <a:prstGeom prst="rect">
              <a:avLst/>
            </a:prstGeom>
          </p:spPr>
        </p:pic>
        <p:pic>
          <p:nvPicPr>
            <p:cNvPr id="60" name="Picture 5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8908" y="3276600"/>
              <a:ext cx="536951" cy="613658"/>
            </a:xfrm>
            <a:prstGeom prst="rect">
              <a:avLst/>
            </a:prstGeom>
          </p:spPr>
        </p:pic>
        <p:pic>
          <p:nvPicPr>
            <p:cNvPr id="61" name="Picture 6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3268" y="3276600"/>
              <a:ext cx="536951" cy="613658"/>
            </a:xfrm>
            <a:prstGeom prst="rect">
              <a:avLst/>
            </a:prstGeom>
          </p:spPr>
        </p:pic>
        <p:pic>
          <p:nvPicPr>
            <p:cNvPr id="62" name="Picture 6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628" y="3276600"/>
              <a:ext cx="536951" cy="613658"/>
            </a:xfrm>
            <a:prstGeom prst="rect">
              <a:avLst/>
            </a:prstGeom>
          </p:spPr>
        </p:pic>
        <p:pic>
          <p:nvPicPr>
            <p:cNvPr id="63" name="Picture 6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228" y="3276600"/>
              <a:ext cx="536951" cy="613658"/>
            </a:xfrm>
            <a:prstGeom prst="rect">
              <a:avLst/>
            </a:prstGeom>
          </p:spPr>
        </p:pic>
        <p:pic>
          <p:nvPicPr>
            <p:cNvPr id="64" name="Picture 63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588" y="3276600"/>
              <a:ext cx="536951" cy="613658"/>
            </a:xfrm>
            <a:prstGeom prst="rect">
              <a:avLst/>
            </a:prstGeom>
          </p:spPr>
        </p:pic>
        <p:pic>
          <p:nvPicPr>
            <p:cNvPr id="65" name="Picture 64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948" y="3276600"/>
              <a:ext cx="536951" cy="613658"/>
            </a:xfrm>
            <a:prstGeom prst="rect">
              <a:avLst/>
            </a:prstGeom>
          </p:spPr>
        </p:pic>
        <p:pic>
          <p:nvPicPr>
            <p:cNvPr id="69" name="Picture 6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828" y="3962400"/>
              <a:ext cx="536951" cy="613658"/>
            </a:xfrm>
            <a:prstGeom prst="rect">
              <a:avLst/>
            </a:prstGeom>
          </p:spPr>
        </p:pic>
        <p:pic>
          <p:nvPicPr>
            <p:cNvPr id="70" name="Picture 6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0188" y="3962400"/>
              <a:ext cx="536951" cy="613658"/>
            </a:xfrm>
            <a:prstGeom prst="rect">
              <a:avLst/>
            </a:prstGeom>
          </p:spPr>
        </p:pic>
        <p:pic>
          <p:nvPicPr>
            <p:cNvPr id="71" name="Picture 7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4548" y="3962400"/>
              <a:ext cx="536951" cy="613658"/>
            </a:xfrm>
            <a:prstGeom prst="rect">
              <a:avLst/>
            </a:prstGeom>
          </p:spPr>
        </p:pic>
        <p:pic>
          <p:nvPicPr>
            <p:cNvPr id="72" name="Picture 7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8908" y="3962400"/>
              <a:ext cx="536951" cy="613658"/>
            </a:xfrm>
            <a:prstGeom prst="rect">
              <a:avLst/>
            </a:prstGeom>
          </p:spPr>
        </p:pic>
        <p:pic>
          <p:nvPicPr>
            <p:cNvPr id="73" name="Picture 7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3268" y="3962400"/>
              <a:ext cx="536951" cy="613658"/>
            </a:xfrm>
            <a:prstGeom prst="rect">
              <a:avLst/>
            </a:prstGeom>
          </p:spPr>
        </p:pic>
        <p:pic>
          <p:nvPicPr>
            <p:cNvPr id="74" name="Picture 73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628" y="3962400"/>
              <a:ext cx="536951" cy="613658"/>
            </a:xfrm>
            <a:prstGeom prst="rect">
              <a:avLst/>
            </a:prstGeom>
          </p:spPr>
        </p:pic>
        <p:pic>
          <p:nvPicPr>
            <p:cNvPr id="75" name="Picture 74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228" y="3962400"/>
              <a:ext cx="536951" cy="613658"/>
            </a:xfrm>
            <a:prstGeom prst="rect">
              <a:avLst/>
            </a:prstGeom>
          </p:spPr>
        </p:pic>
        <p:pic>
          <p:nvPicPr>
            <p:cNvPr id="76" name="Picture 75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588" y="3962400"/>
              <a:ext cx="536951" cy="613658"/>
            </a:xfrm>
            <a:prstGeom prst="rect">
              <a:avLst/>
            </a:prstGeom>
          </p:spPr>
        </p:pic>
        <p:pic>
          <p:nvPicPr>
            <p:cNvPr id="77" name="Picture 76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948" y="3962400"/>
              <a:ext cx="536951" cy="613658"/>
            </a:xfrm>
            <a:prstGeom prst="rect">
              <a:avLst/>
            </a:prstGeom>
          </p:spPr>
        </p:pic>
        <p:pic>
          <p:nvPicPr>
            <p:cNvPr id="78" name="Picture 7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9099" y="3276600"/>
              <a:ext cx="536951" cy="613658"/>
            </a:xfrm>
            <a:prstGeom prst="rect">
              <a:avLst/>
            </a:prstGeom>
          </p:spPr>
        </p:pic>
        <p:pic>
          <p:nvPicPr>
            <p:cNvPr id="79" name="Picture 7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9099" y="3962400"/>
              <a:ext cx="536951" cy="613658"/>
            </a:xfrm>
            <a:prstGeom prst="rect">
              <a:avLst/>
            </a:prstGeom>
          </p:spPr>
        </p:pic>
        <p:cxnSp>
          <p:nvCxnSpPr>
            <p:cNvPr id="81" name="Straight Arrow Connector 80"/>
            <p:cNvCxnSpPr>
              <a:stCxn id="31" idx="2"/>
            </p:cNvCxnSpPr>
            <p:nvPr/>
          </p:nvCxnSpPr>
          <p:spPr>
            <a:xfrm rot="16200000" flipH="1">
              <a:off x="3269043" y="2354642"/>
              <a:ext cx="893075" cy="64603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6819900" y="2324100"/>
              <a:ext cx="838200" cy="762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12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9428" y="3276600"/>
              <a:ext cx="536951" cy="613658"/>
            </a:xfrm>
            <a:prstGeom prst="rect">
              <a:avLst/>
            </a:prstGeom>
          </p:spPr>
        </p:pic>
        <p:pic>
          <p:nvPicPr>
            <p:cNvPr id="122" name="Picture 12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9428" y="3962400"/>
              <a:ext cx="536951" cy="613658"/>
            </a:xfrm>
            <a:prstGeom prst="rect">
              <a:avLst/>
            </a:prstGeom>
          </p:spPr>
        </p:pic>
        <p:pic>
          <p:nvPicPr>
            <p:cNvPr id="123" name="Picture 12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6370" y="3276600"/>
              <a:ext cx="536951" cy="613658"/>
            </a:xfrm>
            <a:prstGeom prst="rect">
              <a:avLst/>
            </a:prstGeom>
          </p:spPr>
        </p:pic>
        <p:pic>
          <p:nvPicPr>
            <p:cNvPr id="124" name="Picture 123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6370" y="3962400"/>
              <a:ext cx="536951" cy="613658"/>
            </a:xfrm>
            <a:prstGeom prst="rect">
              <a:avLst/>
            </a:prstGeom>
          </p:spPr>
        </p:pic>
        <p:cxnSp>
          <p:nvCxnSpPr>
            <p:cNvPr id="82" name="Straight Arrow Connector 81"/>
            <p:cNvCxnSpPr/>
            <p:nvPr/>
          </p:nvCxnSpPr>
          <p:spPr>
            <a:xfrm rot="16200000" flipH="1">
              <a:off x="5181600" y="2667000"/>
              <a:ext cx="838200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2021840" y="5144422"/>
            <a:ext cx="9672320" cy="2023459"/>
            <a:chOff x="304800" y="4539195"/>
            <a:chExt cx="8534400" cy="1785405"/>
          </a:xfrm>
        </p:grpSpPr>
        <p:grpSp>
          <p:nvGrpSpPr>
            <p:cNvPr id="159" name="Group 158"/>
            <p:cNvGrpSpPr/>
            <p:nvPr/>
          </p:nvGrpSpPr>
          <p:grpSpPr>
            <a:xfrm>
              <a:off x="304800" y="4572000"/>
              <a:ext cx="8534400" cy="1752600"/>
              <a:chOff x="304800" y="4572000"/>
              <a:chExt cx="8534400" cy="1752600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6934200" y="4953000"/>
                <a:ext cx="1905000" cy="137160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4724400" y="4953000"/>
                <a:ext cx="1905000" cy="137160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2514600" y="4953000"/>
                <a:ext cx="1905000" cy="137160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304800" y="4953000"/>
                <a:ext cx="1905000" cy="137160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pic>
            <p:nvPicPr>
              <p:cNvPr id="98" name="Picture 97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4308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99" name="Picture 98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8668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00" name="Picture 99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53028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01" name="Picture 100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02" name="Picture 101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428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37" name="Picture 136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0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38" name="Picture 137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50308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39" name="Picture 138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44668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40" name="Picture 139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39028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41" name="Picture 140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67000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42" name="Picture 141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29428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43" name="Picture 142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44" name="Picture 143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83908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45" name="Picture 144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78268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46" name="Picture 145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972628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47" name="Picture 146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48" name="Picture 147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63028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49" name="Picture 148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943600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50" name="Picture 149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26366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51" name="Picture 150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20726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52" name="Picture 151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215086" y="56097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53" name="Picture 152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43058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54" name="Picture 153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05486" y="5076372"/>
                <a:ext cx="536951" cy="613658"/>
              </a:xfrm>
              <a:prstGeom prst="rect">
                <a:avLst/>
              </a:prstGeom>
            </p:spPr>
          </p:pic>
          <p:pic>
            <p:nvPicPr>
              <p:cNvPr id="155" name="Picture 154" descr="আম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186058" y="5076372"/>
                <a:ext cx="536951" cy="613658"/>
              </a:xfrm>
              <a:prstGeom prst="rect">
                <a:avLst/>
              </a:prstGeom>
            </p:spPr>
          </p:pic>
          <p:grpSp>
            <p:nvGrpSpPr>
              <p:cNvPr id="125" name="Group 124"/>
              <p:cNvGrpSpPr/>
              <p:nvPr/>
            </p:nvGrpSpPr>
            <p:grpSpPr>
              <a:xfrm>
                <a:off x="1905000" y="4572000"/>
                <a:ext cx="381000" cy="685800"/>
                <a:chOff x="381000" y="3124200"/>
                <a:chExt cx="381000" cy="838200"/>
              </a:xfrm>
            </p:grpSpPr>
            <p:cxnSp>
              <p:nvCxnSpPr>
                <p:cNvPr id="126" name="Straight Arrow Connector 125"/>
                <p:cNvCxnSpPr/>
                <p:nvPr/>
              </p:nvCxnSpPr>
              <p:spPr>
                <a:xfrm rot="5400000">
                  <a:off x="114300" y="3390900"/>
                  <a:ext cx="838200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 rot="5400000" flipH="1" flipV="1">
                  <a:off x="228600" y="3429000"/>
                  <a:ext cx="762000" cy="3048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8" name="Group 127"/>
            <p:cNvGrpSpPr/>
            <p:nvPr/>
          </p:nvGrpSpPr>
          <p:grpSpPr>
            <a:xfrm rot="20493717">
              <a:off x="3904085" y="4539195"/>
              <a:ext cx="381000" cy="656780"/>
              <a:chOff x="381000" y="3124200"/>
              <a:chExt cx="381000" cy="838200"/>
            </a:xfrm>
          </p:grpSpPr>
          <p:cxnSp>
            <p:nvCxnSpPr>
              <p:cNvPr id="129" name="Straight Arrow Connector 128"/>
              <p:cNvCxnSpPr/>
              <p:nvPr/>
            </p:nvCxnSpPr>
            <p:spPr>
              <a:xfrm rot="5400000">
                <a:off x="114300" y="3390900"/>
                <a:ext cx="8382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 rot="5400000" flipH="1" flipV="1">
                <a:off x="228600" y="3429000"/>
                <a:ext cx="7620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 rot="18080856">
              <a:off x="7397853" y="4541048"/>
              <a:ext cx="381000" cy="584493"/>
              <a:chOff x="381000" y="3124200"/>
              <a:chExt cx="381000" cy="838200"/>
            </a:xfrm>
          </p:grpSpPr>
          <p:cxnSp>
            <p:nvCxnSpPr>
              <p:cNvPr id="135" name="Straight Arrow Connector 134"/>
              <p:cNvCxnSpPr/>
              <p:nvPr/>
            </p:nvCxnSpPr>
            <p:spPr>
              <a:xfrm rot="5400000">
                <a:off x="114300" y="3390900"/>
                <a:ext cx="8382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rot="5400000" flipH="1" flipV="1">
                <a:off x="228600" y="3429000"/>
                <a:ext cx="7620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 rot="20493717">
              <a:off x="5492853" y="4541049"/>
              <a:ext cx="381000" cy="584493"/>
              <a:chOff x="381000" y="3124200"/>
              <a:chExt cx="381000" cy="838200"/>
            </a:xfrm>
          </p:grpSpPr>
          <p:cxnSp>
            <p:nvCxnSpPr>
              <p:cNvPr id="132" name="Straight Arrow Connector 131"/>
              <p:cNvCxnSpPr/>
              <p:nvPr/>
            </p:nvCxnSpPr>
            <p:spPr>
              <a:xfrm rot="5400000">
                <a:off x="114300" y="3390900"/>
                <a:ext cx="8382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rot="5400000" flipH="1" flipV="1">
                <a:off x="228600" y="3429000"/>
                <a:ext cx="7620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" name="Picture 111" descr="আম.png">
            <a:extLst>
              <a:ext uri="{FF2B5EF4-FFF2-40B4-BE49-F238E27FC236}">
                <a16:creationId xmlns:a16="http://schemas.microsoft.com/office/drawing/2014/main" id="{9DAC5603-4333-41A6-9DD7-3F3DB70692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1941" y="1276953"/>
            <a:ext cx="608544" cy="695479"/>
          </a:xfrm>
          <a:prstGeom prst="rect">
            <a:avLst/>
          </a:prstGeom>
        </p:spPr>
      </p:pic>
      <p:pic>
        <p:nvPicPr>
          <p:cNvPr id="113" name="Picture 112" descr="আম.png">
            <a:extLst>
              <a:ext uri="{FF2B5EF4-FFF2-40B4-BE49-F238E27FC236}">
                <a16:creationId xmlns:a16="http://schemas.microsoft.com/office/drawing/2014/main" id="{54F3F047-398E-427A-A285-C583832B34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92229" y="1325276"/>
            <a:ext cx="608544" cy="695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0"/>
            <a:ext cx="10363200" cy="522274"/>
            <a:chOff x="0" y="0"/>
            <a:chExt cx="9144000" cy="46083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85058"/>
              <a:ext cx="9144000" cy="1524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337458"/>
              <a:ext cx="9144000" cy="12337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35480" y="777240"/>
            <a:ext cx="9585960" cy="2616101"/>
          </a:xfrm>
          <a:prstGeom prst="rect">
            <a:avLst/>
          </a:prstGeom>
          <a:noFill/>
        </p:spPr>
        <p:txBody>
          <a:bodyPr wrap="square" lIns="103632" tIns="51816" rIns="103632" bIns="51816">
            <a:spAutoFit/>
          </a:bodyPr>
          <a:lstStyle/>
          <a:p>
            <a:r>
              <a:rPr lang="bn-IN" sz="4080" b="1" dirty="0">
                <a:ln w="1905"/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ফাহিম, ইসরাত, নোভা ও রুবী যথাক্রমে ৬টি, ৭টি, ২টি ও ৫টি করে আপেল সংগ্রহ করলো।</a:t>
            </a:r>
          </a:p>
          <a:p>
            <a:r>
              <a:rPr lang="bn-IN" sz="4080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খ) নোভার আরো ৪টি আপেল বেশী থাকলে তাদের প্রত্যেকের গড়ে কয়টি করে আপেল হতো?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35480" y="3385785"/>
            <a:ext cx="9585960" cy="3941913"/>
          </a:xfrm>
          <a:prstGeom prst="rect">
            <a:avLst/>
          </a:prstGeom>
          <a:noFill/>
        </p:spPr>
        <p:txBody>
          <a:bodyPr wrap="square" lIns="103632" tIns="51816" rIns="103632" bIns="51816">
            <a:spAutoFit/>
          </a:bodyPr>
          <a:lstStyle/>
          <a:p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মোট আপেল ছিল   ২০টি</a:t>
            </a:r>
          </a:p>
          <a:p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নোভার ৪টি বেশী হলে, মোট হতো</a:t>
            </a:r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(২০+৪) টি</a:t>
            </a:r>
          </a:p>
          <a:p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						</a:t>
            </a:r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= ২৪ টি</a:t>
            </a:r>
          </a:p>
          <a:p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প্রত্যেকের গড়ে হতো,  (২৪ </a:t>
            </a:r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 ৪) টি</a:t>
            </a:r>
          </a:p>
          <a:p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				 </a:t>
            </a:r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      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      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= ৬টি</a:t>
            </a:r>
            <a:endParaRPr lang="bn-IN" sz="4987" b="1" dirty="0">
              <a:ln w="1905"/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A7A80-7BDD-4C8C-BAD7-11883A466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5" y="0"/>
            <a:ext cx="13697315" cy="777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1F94F8-A6E5-4734-9B79-9FB4A16CCC92}"/>
                  </a:ext>
                </a:extLst>
              </p:cNvPr>
              <p:cNvSpPr txBox="1"/>
              <p:nvPr/>
            </p:nvSpPr>
            <p:spPr>
              <a:xfrm>
                <a:off x="3886416" y="4173309"/>
                <a:ext cx="7113069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রাশিগুলোর যোগফল = গড়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রাশিগুলোর সংখ্যা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1F94F8-A6E5-4734-9B79-9FB4A16C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416" y="4173309"/>
                <a:ext cx="7113069" cy="646331"/>
              </a:xfrm>
              <a:prstGeom prst="rect">
                <a:avLst/>
              </a:prstGeom>
              <a:blipFill>
                <a:blip r:embed="rId3"/>
                <a:stretch>
                  <a:fillRect l="-2656" t="-13084" r="-2399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4B16BE-8B38-4676-9BF5-EFB0755868E4}"/>
              </a:ext>
            </a:extLst>
          </p:cNvPr>
          <p:cNvSpPr txBox="1"/>
          <p:nvPr/>
        </p:nvSpPr>
        <p:spPr>
          <a:xfrm>
            <a:off x="2962656" y="572323"/>
            <a:ext cx="9418320" cy="424731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রাশি দেওয়া থাকলে, রাশিগুলোর যোগফলকে রাশিগুলোর সংখ্যা দ্বারা ভাগ করলে যে মান পাওয়া যায় তাকে রাশিগুলোর গড় বলে। গাণিতিকভাবে নিচের সূত্র দ্বারা গড় নির্ণয় করা যায়।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2FED82-216A-4513-BED1-2FD413AF87E2}"/>
                  </a:ext>
                </a:extLst>
              </p:cNvPr>
              <p:cNvSpPr txBox="1"/>
              <p:nvPr/>
            </p:nvSpPr>
            <p:spPr>
              <a:xfrm>
                <a:off x="2962656" y="5049524"/>
                <a:ext cx="9912096" cy="8309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গড় = রাশিগুলোর যোগফল </a:t>
                </a:r>
                <a14:m>
                  <m:oMath xmlns:m="http://schemas.openxmlformats.org/officeDocument/2006/math">
                    <m:r>
                      <a:rPr lang="bn-BD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রাশিগুলোর সংখ্যা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2FED82-216A-4513-BED1-2FD413AF8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656" y="5049524"/>
                <a:ext cx="9912096" cy="830997"/>
              </a:xfrm>
              <a:prstGeom prst="rect">
                <a:avLst/>
              </a:prstGeom>
              <a:blipFill>
                <a:blip r:embed="rId4"/>
                <a:stretch>
                  <a:fillRect l="-2766" t="-15217" b="-37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5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9259E-6 -1.37255E-6 L -2.59259E-6 0.13562 " pathEditMode="relative" rAng="0" ptsTypes="AA">
                                      <p:cBhvr>
                                        <p:cTn id="2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98EDC0-F2BD-4848-9E63-0DA94B9FF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0" cy="7772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F9B77-2FFD-4769-A084-8DCD45409868}"/>
              </a:ext>
            </a:extLst>
          </p:cNvPr>
          <p:cNvSpPr txBox="1"/>
          <p:nvPr/>
        </p:nvSpPr>
        <p:spPr>
          <a:xfrm>
            <a:off x="4621970" y="1435269"/>
            <a:ext cx="3463068" cy="726125"/>
          </a:xfrm>
          <a:prstGeom prst="rect">
            <a:avLst/>
          </a:prstGeom>
          <a:solidFill>
            <a:schemeClr val="lt1">
              <a:alpha val="4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3066A-AEBC-423D-863D-4829941B4FA4}"/>
              </a:ext>
            </a:extLst>
          </p:cNvPr>
          <p:cNvSpPr txBox="1"/>
          <p:nvPr/>
        </p:nvSpPr>
        <p:spPr>
          <a:xfrm>
            <a:off x="3184634" y="2555831"/>
            <a:ext cx="8371490" cy="2862322"/>
          </a:xfrm>
          <a:prstGeom prst="rect">
            <a:avLst/>
          </a:prstGeom>
          <a:solidFill>
            <a:schemeClr val="lt1">
              <a:alpha val="4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chemeClr val="tx1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গড় নির্ণয় করঃ 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৪, ৩, ৭, ৫, ৬           ২) ৩, ৫, ৮, ৪, ২, ৫, ২, ৪, ৩, ৭ </a:t>
            </a:r>
          </a:p>
          <a:p>
            <a:pPr algn="just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৮, ৯, ১২, ১১, ৭, ১০        ৪) ১৭, ১৬, ২০, ১৯, ১৫, ২১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10DA3E-1C26-43ED-9676-B5D8FD6CB1E2}"/>
              </a:ext>
            </a:extLst>
          </p:cNvPr>
          <p:cNvSpPr/>
          <p:nvPr/>
        </p:nvSpPr>
        <p:spPr>
          <a:xfrm>
            <a:off x="1" y="28575"/>
            <a:ext cx="13716000" cy="77152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881BA-436C-4956-BF73-D9B65893D5C8}"/>
              </a:ext>
            </a:extLst>
          </p:cNvPr>
          <p:cNvSpPr txBox="1"/>
          <p:nvPr/>
        </p:nvSpPr>
        <p:spPr>
          <a:xfrm>
            <a:off x="1204425" y="1335477"/>
            <a:ext cx="109506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৪,৩,৭,৫,৬</a:t>
            </a: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সমাধান,</a:t>
            </a: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গড়=রাশিগুলোর যোগফল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hialkhanOMJ" panose="00000400000000000000" pitchFamily="2" charset="0"/>
                <a:cs typeface="ArhialkhanOMJ" panose="00000400000000000000" pitchFamily="2" charset="0"/>
              </a:rPr>
              <a:t>÷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hialkhanOMJ" panose="00000400000000000000" pitchFamily="2" charset="0"/>
                <a:cs typeface="ArhialkhanOMJ" panose="00000400000000000000" pitchFamily="2" charset="0"/>
              </a:rPr>
              <a:t>রাশিগুলোর সংখ্যা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+ ৫ + ৬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 সংখ্যাগুলো হবে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 ৫ = ৫ </a:t>
            </a: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উত্তরঃ  ৫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B0A51-E874-4E19-AD3A-A7BE4C2362FA}"/>
              </a:ext>
            </a:extLst>
          </p:cNvPr>
          <p:cNvSpPr txBox="1"/>
          <p:nvPr/>
        </p:nvSpPr>
        <p:spPr>
          <a:xfrm>
            <a:off x="4690722" y="133081"/>
            <a:ext cx="8696093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ভাবে সমস্যাগুলো সমাধান করব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393A0-3A1E-48AB-9949-5B45D89A4476}"/>
              </a:ext>
            </a:extLst>
          </p:cNvPr>
          <p:cNvSpPr txBox="1"/>
          <p:nvPr/>
        </p:nvSpPr>
        <p:spPr>
          <a:xfrm>
            <a:off x="996544" y="215965"/>
            <a:ext cx="3364992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১ নং সমাধান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57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AC5B8-A290-4203-82F5-A16E774F78FF}"/>
              </a:ext>
            </a:extLst>
          </p:cNvPr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2062E-288A-4206-B442-C79930056639}"/>
              </a:ext>
            </a:extLst>
          </p:cNvPr>
          <p:cNvSpPr txBox="1"/>
          <p:nvPr/>
        </p:nvSpPr>
        <p:spPr>
          <a:xfrm>
            <a:off x="1186137" y="1216759"/>
            <a:ext cx="109506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২) ৩, ৫, ৮, ৪, ২, ৫, ২, ৪, ৩, ৭ </a:t>
            </a:r>
            <a:endParaRPr lang="bn-IN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সমাধান,</a:t>
            </a: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গড়=রাশিগুলোর যোগফল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hialkhanOMJ" panose="00000400000000000000" pitchFamily="2" charset="0"/>
                <a:cs typeface="ArhialkhanOMJ" panose="00000400000000000000" pitchFamily="2" charset="0"/>
              </a:rPr>
              <a:t>÷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hialkhanOMJ" panose="00000400000000000000" pitchFamily="2" charset="0"/>
                <a:cs typeface="ArhialkhanOMJ" panose="00000400000000000000" pitchFamily="2" charset="0"/>
              </a:rPr>
              <a:t>রাশিগুলোর সংখ্যা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+ ৪ + ২ + ৫ + ২ + ৪ + ৩ + ৭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 সংখ্যাগুলো হবে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 ১০ =  </a:t>
            </a: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উত্তরঃ  ৪.৩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C4C38-9E75-446F-93FB-83E7C9670E3D}"/>
              </a:ext>
            </a:extLst>
          </p:cNvPr>
          <p:cNvSpPr txBox="1"/>
          <p:nvPr/>
        </p:nvSpPr>
        <p:spPr>
          <a:xfrm>
            <a:off x="4978979" y="254437"/>
            <a:ext cx="3364992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২ নং সমাধান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45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AC5B8-A290-4203-82F5-A16E774F78FF}"/>
              </a:ext>
            </a:extLst>
          </p:cNvPr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2062E-288A-4206-B442-C79930056639}"/>
              </a:ext>
            </a:extLst>
          </p:cNvPr>
          <p:cNvSpPr txBox="1"/>
          <p:nvPr/>
        </p:nvSpPr>
        <p:spPr>
          <a:xfrm>
            <a:off x="1186137" y="1216759"/>
            <a:ext cx="109506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৩) ৮, ৯, ১২, ১১, ৭, ১০</a:t>
            </a:r>
            <a:endParaRPr lang="bn-IN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সমাধান,</a:t>
            </a: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গড়=রাশিগুলোর যোগফল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hialkhanOMJ" panose="00000400000000000000" pitchFamily="2" charset="0"/>
                <a:cs typeface="ArhialkhanOMJ" panose="00000400000000000000" pitchFamily="2" charset="0"/>
              </a:rPr>
              <a:t>÷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hialkhanOMJ" panose="00000400000000000000" pitchFamily="2" charset="0"/>
                <a:cs typeface="ArhialkhanOMJ" panose="00000400000000000000" pitchFamily="2" charset="0"/>
              </a:rPr>
              <a:t>রাশিগুলোর সংখ্যা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 + ১১ + ৭ + ১০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৫৭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 সংখ্যাগুলো হবে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৫৭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 ৬ =৯.৫  </a:t>
            </a: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উত্তরঃ ৯.৬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C4C38-9E75-446F-93FB-83E7C9670E3D}"/>
              </a:ext>
            </a:extLst>
          </p:cNvPr>
          <p:cNvSpPr txBox="1"/>
          <p:nvPr/>
        </p:nvSpPr>
        <p:spPr>
          <a:xfrm>
            <a:off x="4107977" y="192881"/>
            <a:ext cx="550004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/>
              <a:t>৩ নং সমাধান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470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906F63-77B9-4A3D-8812-8CC21580DCC0}"/>
              </a:ext>
            </a:extLst>
          </p:cNvPr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D69D8-5C7B-482E-8924-60DB1E6AB472}"/>
              </a:ext>
            </a:extLst>
          </p:cNvPr>
          <p:cNvSpPr txBox="1"/>
          <p:nvPr/>
        </p:nvSpPr>
        <p:spPr>
          <a:xfrm>
            <a:off x="4107977" y="192881"/>
            <a:ext cx="550004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/>
              <a:t>৪ নং সমাধান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15F93-0120-4E24-9EA0-77387474518D}"/>
              </a:ext>
            </a:extLst>
          </p:cNvPr>
          <p:cNvSpPr txBox="1"/>
          <p:nvPr/>
        </p:nvSpPr>
        <p:spPr>
          <a:xfrm>
            <a:off x="1186137" y="1216759"/>
            <a:ext cx="109506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৪) ১৭, ১৬, ২০, ১৯, ১৫, ২১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সমাধান,</a:t>
            </a: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গড়=রাশিগুলোর যোগফল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hialkhanOMJ" panose="00000400000000000000" pitchFamily="2" charset="0"/>
                <a:cs typeface="ArhialkhanOMJ" panose="00000400000000000000" pitchFamily="2" charset="0"/>
              </a:rPr>
              <a:t>÷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hialkhanOMJ" panose="00000400000000000000" pitchFamily="2" charset="0"/>
                <a:cs typeface="ArhialkhanOMJ" panose="00000400000000000000" pitchFamily="2" charset="0"/>
              </a:rPr>
              <a:t>রাশিগুলোর সংখ্যা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+ ১৯ + ১৫ + ২১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১০৮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 সংখ্যাগুলো হবে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১০৮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 ৬ =৯০.৫  </a:t>
            </a:r>
          </a:p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উত্তরঃ ৯০.৫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86D32D-B45E-4C3D-827E-358E2279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" y="-8797"/>
            <a:ext cx="13700235" cy="7781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B71A6D-428B-4401-99FB-BC4D4A917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80"/>
            <a:ext cx="2569780" cy="7523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6867E-90FF-40EF-AD3C-6BB9B0D8EB46}"/>
              </a:ext>
            </a:extLst>
          </p:cNvPr>
          <p:cNvSpPr txBox="1"/>
          <p:nvPr/>
        </p:nvSpPr>
        <p:spPr>
          <a:xfrm>
            <a:off x="1568669" y="252248"/>
            <a:ext cx="12115800" cy="107721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ঘণ্টা করে বাড়িতে লেখাপড়া করে তার একটি তালিকা তৈরি করেছে। সে প্রতিদিন গড়ে কত ঘন্টা করে বাড়িতে পড়ালেখা করছে।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5CEAEDD-812C-4F65-8B22-2FFF654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09035"/>
              </p:ext>
            </p:extLst>
          </p:nvPr>
        </p:nvGraphicFramePr>
        <p:xfrm>
          <a:off x="2412124" y="1358874"/>
          <a:ext cx="9916508" cy="1158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16644">
                  <a:extLst>
                    <a:ext uri="{9D8B030D-6E8A-4147-A177-3AD203B41FA5}">
                      <a16:colId xmlns:a16="http://schemas.microsoft.com/office/drawing/2014/main" val="1211838723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2936935202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468742683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3390558470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113435770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2793968836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1631372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95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ঘণ্টা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7022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9AF44A-E75A-4027-9287-62C2AC884DB4}"/>
              </a:ext>
            </a:extLst>
          </p:cNvPr>
          <p:cNvSpPr txBox="1"/>
          <p:nvPr/>
        </p:nvSpPr>
        <p:spPr>
          <a:xfrm>
            <a:off x="2377091" y="2799829"/>
            <a:ext cx="1406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48E7B-CA90-4475-9E12-ED9DB0F75F88}"/>
              </a:ext>
            </a:extLst>
          </p:cNvPr>
          <p:cNvSpPr txBox="1"/>
          <p:nvPr/>
        </p:nvSpPr>
        <p:spPr>
          <a:xfrm>
            <a:off x="2412124" y="3267540"/>
            <a:ext cx="40552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পড়ালেখা করে মোট দিন = ৬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E3E49-A64E-40AB-818A-0A90F91AA4F5}"/>
              </a:ext>
            </a:extLst>
          </p:cNvPr>
          <p:cNvSpPr txBox="1"/>
          <p:nvPr/>
        </p:nvSpPr>
        <p:spPr>
          <a:xfrm>
            <a:off x="2412123" y="3840775"/>
            <a:ext cx="813500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দিনে লেখাপড়া করে ( ২ + ১.৫ + ১ + ১.৫ + ১ + ২) ঘণ্টা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A60BA-062D-4CE8-8D3F-EC7F29808FE0}"/>
              </a:ext>
            </a:extLst>
          </p:cNvPr>
          <p:cNvSpPr txBox="1"/>
          <p:nvPr/>
        </p:nvSpPr>
        <p:spPr>
          <a:xfrm>
            <a:off x="4966137" y="4531049"/>
            <a:ext cx="189186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= ৯ ঘণ্টা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B2598-7094-4758-A420-1302B7AA2948}"/>
                  </a:ext>
                </a:extLst>
              </p:cNvPr>
              <p:cNvSpPr txBox="1"/>
              <p:nvPr/>
            </p:nvSpPr>
            <p:spPr>
              <a:xfrm>
                <a:off x="2412123" y="5221323"/>
                <a:ext cx="6211615" cy="58477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রেজা প্রতিদিন গড়ে লেখাপড়া করে ৯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ঘণ্টা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B2598-7094-4758-A420-1302B7AA2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123" y="5221323"/>
                <a:ext cx="6211615" cy="584775"/>
              </a:xfrm>
              <a:prstGeom prst="rect">
                <a:avLst/>
              </a:prstGeom>
              <a:blipFill>
                <a:blip r:embed="rId4"/>
                <a:stretch>
                  <a:fillRect l="-2549" t="-12500" r="-5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6782A2D-F266-4A38-A513-150AEA06D1B4}"/>
              </a:ext>
            </a:extLst>
          </p:cNvPr>
          <p:cNvSpPr txBox="1"/>
          <p:nvPr/>
        </p:nvSpPr>
        <p:spPr>
          <a:xfrm>
            <a:off x="6408682" y="5924323"/>
            <a:ext cx="173420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= ১.৫ ঘণ্টা </a:t>
            </a:r>
          </a:p>
        </p:txBody>
      </p:sp>
    </p:spTree>
    <p:extLst>
      <p:ext uri="{BB962C8B-B14F-4D97-AF65-F5344CB8AC3E}">
        <p14:creationId xmlns:p14="http://schemas.microsoft.com/office/powerpoint/2010/main" val="34017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40FC01F-0D53-4D9F-BD2B-2E140239A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" y="0"/>
            <a:ext cx="13716000" cy="777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69766C-ABC9-4EFD-AC86-959204A29BF4}"/>
              </a:ext>
            </a:extLst>
          </p:cNvPr>
          <p:cNvSpPr txBox="1"/>
          <p:nvPr/>
        </p:nvSpPr>
        <p:spPr>
          <a:xfrm>
            <a:off x="5107578" y="869022"/>
            <a:ext cx="2418290" cy="789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D0959-B291-4BCB-87C8-A641C1EB5798}"/>
              </a:ext>
            </a:extLst>
          </p:cNvPr>
          <p:cNvSpPr txBox="1"/>
          <p:nvPr/>
        </p:nvSpPr>
        <p:spPr>
          <a:xfrm>
            <a:off x="224513" y="3943424"/>
            <a:ext cx="6289469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জেসমিন</a:t>
            </a:r>
            <a:r>
              <a:rPr lang="en-US" sz="36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6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bn-BD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dirty="0" err="1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দরাকুল</a:t>
            </a:r>
            <a:r>
              <a:rPr lang="bn-BD" sz="36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</a:t>
            </a:r>
          </a:p>
          <a:p>
            <a:pPr algn="ctr"/>
            <a:r>
              <a:rPr lang="en-US" sz="360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38345-F6E0-4741-968A-F9D2178BA1C1}"/>
              </a:ext>
            </a:extLst>
          </p:cNvPr>
          <p:cNvSpPr txBox="1"/>
          <p:nvPr/>
        </p:nvSpPr>
        <p:spPr>
          <a:xfrm>
            <a:off x="7202020" y="3911090"/>
            <a:ext cx="5938462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৮</a:t>
            </a:r>
            <a:r>
              <a:rPr lang="bn-IN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46FF9-905E-41F0-AE05-16C4E024D1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608" y="118846"/>
            <a:ext cx="2922333" cy="367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85F621-8F3D-43B1-A96F-DC4038A02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71" y="566407"/>
            <a:ext cx="2416334" cy="27577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843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D4FB7D-BA81-4728-97C1-2C8870D3E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142"/>
            <a:ext cx="13716001" cy="77662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C5F7FD-63F5-431A-8A42-86C81516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535" y="0"/>
            <a:ext cx="5517465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2B0DA5-4432-4428-B800-F096CFFE0127}"/>
              </a:ext>
            </a:extLst>
          </p:cNvPr>
          <p:cNvSpPr txBox="1"/>
          <p:nvPr/>
        </p:nvSpPr>
        <p:spPr>
          <a:xfrm>
            <a:off x="15766" y="63060"/>
            <a:ext cx="2159876" cy="488732"/>
          </a:xfrm>
          <a:prstGeom prst="rect">
            <a:avLst/>
          </a:prstGeom>
          <a:solidFill>
            <a:schemeClr val="lt1">
              <a:alpha val="4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04EA3-BAB9-456F-8E84-BE4DF495EAE1}"/>
              </a:ext>
            </a:extLst>
          </p:cNvPr>
          <p:cNvSpPr txBox="1"/>
          <p:nvPr/>
        </p:nvSpPr>
        <p:spPr>
          <a:xfrm>
            <a:off x="15804" y="682205"/>
            <a:ext cx="8228741" cy="107721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গাভী থেকে প্রতিদিন কী পরিমাণ দুধ পাওয়া যায় তা নিচের ছকে দেখানো হয়েছে। প্রতিদিন গাভীটি গড়ে কী পরিমাণ দুধ দেয়?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A523B8-5568-4448-A95E-8874B6F3F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75714"/>
              </p:ext>
            </p:extLst>
          </p:nvPr>
        </p:nvGraphicFramePr>
        <p:xfrm>
          <a:off x="17781" y="1977916"/>
          <a:ext cx="812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40">
                  <a:extLst>
                    <a:ext uri="{9D8B030D-6E8A-4147-A177-3AD203B41FA5}">
                      <a16:colId xmlns:a16="http://schemas.microsoft.com/office/drawing/2014/main" val="1517182867"/>
                    </a:ext>
                  </a:extLst>
                </a:gridCol>
                <a:gridCol w="882869">
                  <a:extLst>
                    <a:ext uri="{9D8B030D-6E8A-4147-A177-3AD203B41FA5}">
                      <a16:colId xmlns:a16="http://schemas.microsoft.com/office/drawing/2014/main" val="2991715410"/>
                    </a:ext>
                  </a:extLst>
                </a:gridCol>
                <a:gridCol w="898634">
                  <a:extLst>
                    <a:ext uri="{9D8B030D-6E8A-4147-A177-3AD203B41FA5}">
                      <a16:colId xmlns:a16="http://schemas.microsoft.com/office/drawing/2014/main" val="2929438242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val="474272421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val="3576633216"/>
                    </a:ext>
                  </a:extLst>
                </a:gridCol>
                <a:gridCol w="727433">
                  <a:extLst>
                    <a:ext uri="{9D8B030D-6E8A-4147-A177-3AD203B41FA5}">
                      <a16:colId xmlns:a16="http://schemas.microsoft.com/office/drawing/2014/main" val="2776292240"/>
                    </a:ext>
                  </a:extLst>
                </a:gridCol>
                <a:gridCol w="1243257">
                  <a:extLst>
                    <a:ext uri="{9D8B030D-6E8A-4147-A177-3AD203B41FA5}">
                      <a16:colId xmlns:a16="http://schemas.microsoft.com/office/drawing/2014/main" val="3217977358"/>
                    </a:ext>
                  </a:extLst>
                </a:gridCol>
                <a:gridCol w="788743">
                  <a:extLst>
                    <a:ext uri="{9D8B030D-6E8A-4147-A177-3AD203B41FA5}">
                      <a16:colId xmlns:a16="http://schemas.microsoft.com/office/drawing/2014/main" val="4110334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72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 (লিটার)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327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306BB9-C26C-4D94-86E5-7938BACD6F49}"/>
              </a:ext>
            </a:extLst>
          </p:cNvPr>
          <p:cNvSpPr txBox="1"/>
          <p:nvPr/>
        </p:nvSpPr>
        <p:spPr>
          <a:xfrm>
            <a:off x="54770" y="3520592"/>
            <a:ext cx="8228741" cy="107721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দুধ পাওয়া যায় মোট ৭ দিন।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FA7AB-842F-4649-BD5B-D9BEEEAB7575}"/>
              </a:ext>
            </a:extLst>
          </p:cNvPr>
          <p:cNvSpPr txBox="1"/>
          <p:nvPr/>
        </p:nvSpPr>
        <p:spPr>
          <a:xfrm>
            <a:off x="54771" y="4577261"/>
            <a:ext cx="9987864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দিনে গাভী মোট দুধ দেয় (১৩ + ১৬ + ১৫ + ১৩ + ১৭ + ১৪ + ১৭) লিটার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8F8C5-8A15-4816-BD16-544624185EF5}"/>
              </a:ext>
            </a:extLst>
          </p:cNvPr>
          <p:cNvSpPr txBox="1"/>
          <p:nvPr/>
        </p:nvSpPr>
        <p:spPr>
          <a:xfrm>
            <a:off x="55985" y="5273873"/>
            <a:ext cx="5005960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দিনে গাভী মোট দুধ দেয় ১০৫ লিটার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2D702-BF8D-402A-8258-8A4DDEBF4F22}"/>
                  </a:ext>
                </a:extLst>
              </p:cNvPr>
              <p:cNvSpPr txBox="1"/>
              <p:nvPr/>
            </p:nvSpPr>
            <p:spPr>
              <a:xfrm>
                <a:off x="-1" y="6122808"/>
                <a:ext cx="6003129" cy="584775"/>
              </a:xfrm>
              <a:prstGeom prst="rect">
                <a:avLst/>
              </a:prstGeom>
              <a:solidFill>
                <a:schemeClr val="lt1">
                  <a:alpha val="44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প্রতিদিন গাভীটি গড়ে দুধ দেয় ১০৫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 লিটার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2D702-BF8D-402A-8258-8A4DDEBF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122808"/>
                <a:ext cx="6003129" cy="584775"/>
              </a:xfrm>
              <a:prstGeom prst="rect">
                <a:avLst/>
              </a:prstGeom>
              <a:blipFill>
                <a:blip r:embed="rId4"/>
                <a:stretch>
                  <a:fillRect l="-2432" t="-11224" r="-2837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04C206A-6E26-4CDC-9FBA-AE336F1EC19E}"/>
              </a:ext>
            </a:extLst>
          </p:cNvPr>
          <p:cNvSpPr txBox="1"/>
          <p:nvPr/>
        </p:nvSpPr>
        <p:spPr>
          <a:xfrm>
            <a:off x="3101253" y="6797807"/>
            <a:ext cx="1947450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লিটার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9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BAAA5-667E-467B-9A17-C38977C4F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964" y="0"/>
            <a:ext cx="5674701" cy="777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E6BE3-4AC6-46BD-8A6D-7252EC365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178" y="1"/>
            <a:ext cx="5568822" cy="7772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741C4-4AB1-4DAD-A481-D02716CFC610}"/>
              </a:ext>
            </a:extLst>
          </p:cNvPr>
          <p:cNvSpPr txBox="1"/>
          <p:nvPr/>
        </p:nvSpPr>
        <p:spPr>
          <a:xfrm rot="16200000">
            <a:off x="-1569581" y="3372010"/>
            <a:ext cx="3893575" cy="646331"/>
          </a:xfrm>
          <a:prstGeom prst="rect">
            <a:avLst/>
          </a:prstGeom>
          <a:solidFill>
            <a:schemeClr val="lt1">
              <a:alpha val="3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B64AE-BC6B-47A7-B825-D6ED9880BA26}"/>
              </a:ext>
            </a:extLst>
          </p:cNvPr>
          <p:cNvSpPr txBox="1"/>
          <p:nvPr/>
        </p:nvSpPr>
        <p:spPr>
          <a:xfrm rot="16200000">
            <a:off x="-1649373" y="3286033"/>
            <a:ext cx="6622831" cy="1200329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৯৩ ও ৯৪ পৃষ্ঠা মনোযোগ সহকারে পড়।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02F25-9FD0-4221-A8E6-9DC1D9CB4A94}"/>
              </a:ext>
            </a:extLst>
          </p:cNvPr>
          <p:cNvSpPr txBox="1"/>
          <p:nvPr/>
        </p:nvSpPr>
        <p:spPr>
          <a:xfrm>
            <a:off x="0" y="78829"/>
            <a:ext cx="2866651" cy="616365"/>
          </a:xfrm>
          <a:prstGeom prst="rect">
            <a:avLst/>
          </a:prstGeom>
          <a:solidFill>
            <a:schemeClr val="lt1">
              <a:alpha val="4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7C110-9818-4D23-963A-3B75065D2351}"/>
              </a:ext>
            </a:extLst>
          </p:cNvPr>
          <p:cNvSpPr txBox="1"/>
          <p:nvPr/>
        </p:nvSpPr>
        <p:spPr>
          <a:xfrm>
            <a:off x="3166199" y="-3912"/>
            <a:ext cx="9966480" cy="107721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সোহেল ও হামিদার বাংলা, ইংরেজি, গণিত, বিজ্ঞান ও বাংলাদেশ ও বিশ্বপরিচয় পরীক্ষার প্রাপ্ত নম্বর নিচের ছকে দেওয়া হলোঃ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B9A2DB-0821-4EB1-B95F-9CA0A4541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251035"/>
              </p:ext>
            </p:extLst>
          </p:nvPr>
        </p:nvGraphicFramePr>
        <p:xfrm>
          <a:off x="0" y="1073306"/>
          <a:ext cx="9351198" cy="1737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24298">
                  <a:extLst>
                    <a:ext uri="{9D8B030D-6E8A-4147-A177-3AD203B41FA5}">
                      <a16:colId xmlns:a16="http://schemas.microsoft.com/office/drawing/2014/main" val="2936935202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468742683"/>
                    </a:ext>
                  </a:extLst>
                </a:gridCol>
                <a:gridCol w="1056289">
                  <a:extLst>
                    <a:ext uri="{9D8B030D-6E8A-4147-A177-3AD203B41FA5}">
                      <a16:colId xmlns:a16="http://schemas.microsoft.com/office/drawing/2014/main" val="3390558470"/>
                    </a:ext>
                  </a:extLst>
                </a:gridCol>
                <a:gridCol w="1418897">
                  <a:extLst>
                    <a:ext uri="{9D8B030D-6E8A-4147-A177-3AD203B41FA5}">
                      <a16:colId xmlns:a16="http://schemas.microsoft.com/office/drawing/2014/main" val="113435770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val="2793968836"/>
                    </a:ext>
                  </a:extLst>
                </a:gridCol>
                <a:gridCol w="3313010">
                  <a:extLst>
                    <a:ext uri="{9D8B030D-6E8A-4147-A177-3AD203B41FA5}">
                      <a16:colId xmlns:a16="http://schemas.microsoft.com/office/drawing/2014/main" val="1631372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গণিত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 ও বিশ্বপরিচয়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95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সোহেল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70223"/>
                  </a:ext>
                </a:extLst>
              </a:tr>
              <a:tr h="434659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হামিদা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0435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6554C8-8392-44A9-AD34-B9D7BE615469}"/>
              </a:ext>
            </a:extLst>
          </p:cNvPr>
          <p:cNvSpPr txBox="1"/>
          <p:nvPr/>
        </p:nvSpPr>
        <p:spPr>
          <a:xfrm>
            <a:off x="-1" y="2870888"/>
            <a:ext cx="10105697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যে সকল বিষয়ে সোহেল হামিদা অপেক্ষা বেশি নম্বর পেয়েছে তার সমষ্টি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F86D7-AEDF-4712-81CF-2EF56162A56A}"/>
              </a:ext>
            </a:extLst>
          </p:cNvPr>
          <p:cNvSpPr txBox="1"/>
          <p:nvPr/>
        </p:nvSpPr>
        <p:spPr>
          <a:xfrm>
            <a:off x="-1" y="3678791"/>
            <a:ext cx="3736429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সোহেলের গড় নম্বর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D9F3E-D08D-4EE3-8C87-767014DB7DB2}"/>
              </a:ext>
            </a:extLst>
          </p:cNvPr>
          <p:cNvSpPr txBox="1"/>
          <p:nvPr/>
        </p:nvSpPr>
        <p:spPr>
          <a:xfrm>
            <a:off x="-1" y="4486694"/>
            <a:ext cx="6069725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দুইজনের মধ্যে কে পরীক্ষায় ভালো করেছে?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1D29A-F05A-4E5F-882C-867A6E0BD96B}"/>
              </a:ext>
            </a:extLst>
          </p:cNvPr>
          <p:cNvSpPr txBox="1"/>
          <p:nvPr/>
        </p:nvSpPr>
        <p:spPr>
          <a:xfrm>
            <a:off x="-2" y="5294597"/>
            <a:ext cx="1809751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সমাধানঃক)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DDAA6-B814-455A-A915-519D1FE75D31}"/>
              </a:ext>
            </a:extLst>
          </p:cNvPr>
          <p:cNvSpPr txBox="1"/>
          <p:nvPr/>
        </p:nvSpPr>
        <p:spPr>
          <a:xfrm>
            <a:off x="-1339" y="6102500"/>
            <a:ext cx="10383590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সোহেল যে সকল বিষয়ে হামিদার চেয়ে বেশি নম্বর পেয়েছে তাহলোঃ গণিত, বিজ্ঞান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21904-714E-4594-A166-455B71FB04DC}"/>
              </a:ext>
            </a:extLst>
          </p:cNvPr>
          <p:cNvSpPr txBox="1"/>
          <p:nvPr/>
        </p:nvSpPr>
        <p:spPr>
          <a:xfrm>
            <a:off x="-1340" y="6910405"/>
            <a:ext cx="7127354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দুই বিষয়ের নম্বরের সমষ্টি ৯৫ + ৯০ = ১৮৫ নম্বর।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02F25-9FD0-4221-A8E6-9DC1D9CB4A94}"/>
              </a:ext>
            </a:extLst>
          </p:cNvPr>
          <p:cNvSpPr txBox="1"/>
          <p:nvPr/>
        </p:nvSpPr>
        <p:spPr>
          <a:xfrm>
            <a:off x="0" y="-3"/>
            <a:ext cx="2866651" cy="474478"/>
          </a:xfrm>
          <a:prstGeom prst="rect">
            <a:avLst/>
          </a:prstGeom>
          <a:solidFill>
            <a:schemeClr val="lt1">
              <a:alpha val="4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7C110-9818-4D23-963A-3B75065D2351}"/>
              </a:ext>
            </a:extLst>
          </p:cNvPr>
          <p:cNvSpPr txBox="1"/>
          <p:nvPr/>
        </p:nvSpPr>
        <p:spPr>
          <a:xfrm>
            <a:off x="3166199" y="-3912"/>
            <a:ext cx="9966480" cy="107721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সোহেল ও হামিদার বাংলা, ইংরেজি, গণিত, বিজ্ঞান ও বাংলাদেশ ও বিশ্বপরিচয় পরীক্ষার প্রাপ্ত নম্বর নিচের ছকে দেওয়া হলোঃ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B9A2DB-0821-4EB1-B95F-9CA0A4541DFC}"/>
              </a:ext>
            </a:extLst>
          </p:cNvPr>
          <p:cNvGraphicFramePr>
            <a:graphicFrameLocks noGrp="1"/>
          </p:cNvGraphicFramePr>
          <p:nvPr/>
        </p:nvGraphicFramePr>
        <p:xfrm>
          <a:off x="0" y="1073306"/>
          <a:ext cx="9351198" cy="1737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24298">
                  <a:extLst>
                    <a:ext uri="{9D8B030D-6E8A-4147-A177-3AD203B41FA5}">
                      <a16:colId xmlns:a16="http://schemas.microsoft.com/office/drawing/2014/main" val="2936935202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468742683"/>
                    </a:ext>
                  </a:extLst>
                </a:gridCol>
                <a:gridCol w="1056289">
                  <a:extLst>
                    <a:ext uri="{9D8B030D-6E8A-4147-A177-3AD203B41FA5}">
                      <a16:colId xmlns:a16="http://schemas.microsoft.com/office/drawing/2014/main" val="3390558470"/>
                    </a:ext>
                  </a:extLst>
                </a:gridCol>
                <a:gridCol w="1418897">
                  <a:extLst>
                    <a:ext uri="{9D8B030D-6E8A-4147-A177-3AD203B41FA5}">
                      <a16:colId xmlns:a16="http://schemas.microsoft.com/office/drawing/2014/main" val="113435770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val="2793968836"/>
                    </a:ext>
                  </a:extLst>
                </a:gridCol>
                <a:gridCol w="3313010">
                  <a:extLst>
                    <a:ext uri="{9D8B030D-6E8A-4147-A177-3AD203B41FA5}">
                      <a16:colId xmlns:a16="http://schemas.microsoft.com/office/drawing/2014/main" val="1631372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গণিত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 ও বিশ্বপরিচয়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95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সোহেল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70223"/>
                  </a:ext>
                </a:extLst>
              </a:tr>
              <a:tr h="434659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হামিদা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0435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6554C8-8392-44A9-AD34-B9D7BE615469}"/>
              </a:ext>
            </a:extLst>
          </p:cNvPr>
          <p:cNvSpPr txBox="1"/>
          <p:nvPr/>
        </p:nvSpPr>
        <p:spPr>
          <a:xfrm>
            <a:off x="-1" y="2870888"/>
            <a:ext cx="10105697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যে সকল বিষয়ে সোহেল হামিদা অপেক্ষা বেশি নম্বর পেয়েছে তার সমষ্টি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F86D7-AEDF-4712-81CF-2EF56162A56A}"/>
              </a:ext>
            </a:extLst>
          </p:cNvPr>
          <p:cNvSpPr txBox="1"/>
          <p:nvPr/>
        </p:nvSpPr>
        <p:spPr>
          <a:xfrm>
            <a:off x="-1" y="3488157"/>
            <a:ext cx="3736429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সোহেলের গড় নম্বর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D9F3E-D08D-4EE3-8C87-767014DB7DB2}"/>
              </a:ext>
            </a:extLst>
          </p:cNvPr>
          <p:cNvSpPr txBox="1"/>
          <p:nvPr/>
        </p:nvSpPr>
        <p:spPr>
          <a:xfrm>
            <a:off x="-1" y="4105426"/>
            <a:ext cx="6069725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দুইজনের মধ্যে কে পরীক্ষায় ভালো করেছে?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1D29A-F05A-4E5F-882C-867A6E0BD96B}"/>
              </a:ext>
            </a:extLst>
          </p:cNvPr>
          <p:cNvSpPr txBox="1"/>
          <p:nvPr/>
        </p:nvSpPr>
        <p:spPr>
          <a:xfrm>
            <a:off x="-2" y="4722695"/>
            <a:ext cx="1809751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খ)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88491-ADC0-4754-BCDB-9D317AE5B63A}"/>
              </a:ext>
            </a:extLst>
          </p:cNvPr>
          <p:cNvSpPr txBox="1"/>
          <p:nvPr/>
        </p:nvSpPr>
        <p:spPr>
          <a:xfrm>
            <a:off x="-2" y="5339964"/>
            <a:ext cx="8970581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বিষয়ে সোহেলের মোট নম্বর ৬৮ + ৯৫ + ৫৬ + ৯০ + ৬৫ = ৩৭৪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049CD-629E-4E39-AF0B-300F13C0A03F}"/>
                  </a:ext>
                </a:extLst>
              </p:cNvPr>
              <p:cNvSpPr txBox="1"/>
              <p:nvPr/>
            </p:nvSpPr>
            <p:spPr>
              <a:xfrm>
                <a:off x="-2" y="5957233"/>
                <a:ext cx="5439105" cy="584775"/>
              </a:xfrm>
              <a:prstGeom prst="rect">
                <a:avLst/>
              </a:prstGeom>
              <a:solidFill>
                <a:schemeClr val="lt1">
                  <a:alpha val="44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 বিষয়ে সোহেলের গড় নম্বর ৩৭৪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                          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049CD-629E-4E39-AF0B-300F13C0A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5957233"/>
                <a:ext cx="5439105" cy="584775"/>
              </a:xfrm>
              <a:prstGeom prst="rect">
                <a:avLst/>
              </a:prstGeom>
              <a:blipFill>
                <a:blip r:embed="rId3"/>
                <a:stretch>
                  <a:fillRect l="-2685" t="-11224" r="-51007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67C0179-B5CF-4751-B08F-296DD56D1782}"/>
              </a:ext>
            </a:extLst>
          </p:cNvPr>
          <p:cNvSpPr txBox="1"/>
          <p:nvPr/>
        </p:nvSpPr>
        <p:spPr>
          <a:xfrm>
            <a:off x="3442603" y="6574502"/>
            <a:ext cx="1970691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৭৪.৮ নম্বর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52FBE-FAB4-40E3-AB02-CCF01BBB3F05}"/>
              </a:ext>
            </a:extLst>
          </p:cNvPr>
          <p:cNvSpPr txBox="1"/>
          <p:nvPr/>
        </p:nvSpPr>
        <p:spPr>
          <a:xfrm>
            <a:off x="-2" y="7191771"/>
            <a:ext cx="4359823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সোহেলের গড় নম্বর ৭৪.৮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02F25-9FD0-4221-A8E6-9DC1D9CB4A94}"/>
              </a:ext>
            </a:extLst>
          </p:cNvPr>
          <p:cNvSpPr txBox="1"/>
          <p:nvPr/>
        </p:nvSpPr>
        <p:spPr>
          <a:xfrm>
            <a:off x="0" y="-3"/>
            <a:ext cx="2866651" cy="474478"/>
          </a:xfrm>
          <a:prstGeom prst="rect">
            <a:avLst/>
          </a:prstGeom>
          <a:solidFill>
            <a:schemeClr val="lt1">
              <a:alpha val="4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7C110-9818-4D23-963A-3B75065D2351}"/>
              </a:ext>
            </a:extLst>
          </p:cNvPr>
          <p:cNvSpPr txBox="1"/>
          <p:nvPr/>
        </p:nvSpPr>
        <p:spPr>
          <a:xfrm>
            <a:off x="3166199" y="-3912"/>
            <a:ext cx="9966480" cy="107721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সোহেল ও হামিদার বাংলা, ইংরেজি, গণিত, বিজ্ঞান ও বাংলাদেশ ও বিশ্বপরিচয় পরীক্ষার প্রাপ্ত নম্বর নিচের ছকে দেওয়া হলোঃ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B9A2DB-0821-4EB1-B95F-9CA0A4541DFC}"/>
              </a:ext>
            </a:extLst>
          </p:cNvPr>
          <p:cNvGraphicFramePr>
            <a:graphicFrameLocks noGrp="1"/>
          </p:cNvGraphicFramePr>
          <p:nvPr/>
        </p:nvGraphicFramePr>
        <p:xfrm>
          <a:off x="0" y="1073306"/>
          <a:ext cx="9351198" cy="1737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24298">
                  <a:extLst>
                    <a:ext uri="{9D8B030D-6E8A-4147-A177-3AD203B41FA5}">
                      <a16:colId xmlns:a16="http://schemas.microsoft.com/office/drawing/2014/main" val="2936935202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468742683"/>
                    </a:ext>
                  </a:extLst>
                </a:gridCol>
                <a:gridCol w="1056289">
                  <a:extLst>
                    <a:ext uri="{9D8B030D-6E8A-4147-A177-3AD203B41FA5}">
                      <a16:colId xmlns:a16="http://schemas.microsoft.com/office/drawing/2014/main" val="3390558470"/>
                    </a:ext>
                  </a:extLst>
                </a:gridCol>
                <a:gridCol w="1418897">
                  <a:extLst>
                    <a:ext uri="{9D8B030D-6E8A-4147-A177-3AD203B41FA5}">
                      <a16:colId xmlns:a16="http://schemas.microsoft.com/office/drawing/2014/main" val="113435770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val="2793968836"/>
                    </a:ext>
                  </a:extLst>
                </a:gridCol>
                <a:gridCol w="3313010">
                  <a:extLst>
                    <a:ext uri="{9D8B030D-6E8A-4147-A177-3AD203B41FA5}">
                      <a16:colId xmlns:a16="http://schemas.microsoft.com/office/drawing/2014/main" val="1631372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গণিত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 ও বিশ্বপরিচয়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95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সোহেল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70223"/>
                  </a:ext>
                </a:extLst>
              </a:tr>
              <a:tr h="434659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হামিদা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0435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6554C8-8392-44A9-AD34-B9D7BE615469}"/>
              </a:ext>
            </a:extLst>
          </p:cNvPr>
          <p:cNvSpPr txBox="1"/>
          <p:nvPr/>
        </p:nvSpPr>
        <p:spPr>
          <a:xfrm>
            <a:off x="-1" y="2870888"/>
            <a:ext cx="10105697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যে সকল বিষয়ে সোহেল হামিদা অপেক্ষা বেশি নম্বর পেয়েছে তার সমষ্টি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F86D7-AEDF-4712-81CF-2EF56162A56A}"/>
              </a:ext>
            </a:extLst>
          </p:cNvPr>
          <p:cNvSpPr txBox="1"/>
          <p:nvPr/>
        </p:nvSpPr>
        <p:spPr>
          <a:xfrm>
            <a:off x="-1" y="3482714"/>
            <a:ext cx="3736429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সোহেলের গড় নম্বর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D9F3E-D08D-4EE3-8C87-767014DB7DB2}"/>
              </a:ext>
            </a:extLst>
          </p:cNvPr>
          <p:cNvSpPr txBox="1"/>
          <p:nvPr/>
        </p:nvSpPr>
        <p:spPr>
          <a:xfrm>
            <a:off x="-1" y="4094540"/>
            <a:ext cx="6069725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দুইজনের মধ্যে কে পরীক্ষায় ভালো করেছে?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1D29A-F05A-4E5F-882C-867A6E0BD96B}"/>
              </a:ext>
            </a:extLst>
          </p:cNvPr>
          <p:cNvSpPr txBox="1"/>
          <p:nvPr/>
        </p:nvSpPr>
        <p:spPr>
          <a:xfrm>
            <a:off x="-2" y="4706366"/>
            <a:ext cx="1809751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গ)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88491-ADC0-4754-BCDB-9D317AE5B63A}"/>
              </a:ext>
            </a:extLst>
          </p:cNvPr>
          <p:cNvSpPr txBox="1"/>
          <p:nvPr/>
        </p:nvSpPr>
        <p:spPr>
          <a:xfrm>
            <a:off x="-1" y="5318192"/>
            <a:ext cx="5086352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 হতে পাই, সোহেলের মোট নম্বর ৩৭৪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7049CD-629E-4E39-AF0B-300F13C0A03F}"/>
              </a:ext>
            </a:extLst>
          </p:cNvPr>
          <p:cNvSpPr txBox="1"/>
          <p:nvPr/>
        </p:nvSpPr>
        <p:spPr>
          <a:xfrm>
            <a:off x="-2" y="5930018"/>
            <a:ext cx="7429502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হামিদার মোট নম্বর ৭২ + ৭৮ + ৮৪ + ৮০ + ৮৬ = ৪০০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C0179-B5CF-4751-B08F-296DD56D1782}"/>
              </a:ext>
            </a:extLst>
          </p:cNvPr>
          <p:cNvSpPr txBox="1"/>
          <p:nvPr/>
        </p:nvSpPr>
        <p:spPr>
          <a:xfrm>
            <a:off x="5723" y="6541844"/>
            <a:ext cx="2682955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এখন, ৪০০ &gt; ৩৭৪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52FBE-FAB4-40E3-AB02-CCF01BBB3F05}"/>
              </a:ext>
            </a:extLst>
          </p:cNvPr>
          <p:cNvSpPr txBox="1"/>
          <p:nvPr/>
        </p:nvSpPr>
        <p:spPr>
          <a:xfrm>
            <a:off x="-2" y="7153671"/>
            <a:ext cx="4895852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দুইজনের মধ্যে হামিদা ভালো করেছে।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11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3015B6-70FB-48FC-B53C-7B44D0736220}"/>
              </a:ext>
            </a:extLst>
          </p:cNvPr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77A34-3680-4648-9A5D-277E3316BDEE}"/>
              </a:ext>
            </a:extLst>
          </p:cNvPr>
          <p:cNvSpPr txBox="1"/>
          <p:nvPr/>
        </p:nvSpPr>
        <p:spPr>
          <a:xfrm>
            <a:off x="4925568" y="367284"/>
            <a:ext cx="355168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A735D-919B-47D6-8095-AE06F217A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60" b="52228"/>
          <a:stretch/>
        </p:blipFill>
        <p:spPr>
          <a:xfrm>
            <a:off x="0" y="1805648"/>
            <a:ext cx="13716000" cy="41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24086F-9746-42D2-8B0C-263ADA23A1F1}"/>
              </a:ext>
            </a:extLst>
          </p:cNvPr>
          <p:cNvSpPr/>
          <p:nvPr/>
        </p:nvSpPr>
        <p:spPr>
          <a:xfrm>
            <a:off x="0" y="0"/>
            <a:ext cx="13716000" cy="77723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9B7290-2EBA-4862-B64F-8F69B29C0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0" cy="77723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73384D-48BF-4E45-9255-DA0774FE3685}"/>
              </a:ext>
            </a:extLst>
          </p:cNvPr>
          <p:cNvSpPr/>
          <p:nvPr/>
        </p:nvSpPr>
        <p:spPr>
          <a:xfrm>
            <a:off x="883602" y="2520109"/>
            <a:ext cx="11419062" cy="914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none" lIns="113939" tIns="56969" rIns="113939" bIns="56969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2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04041-37E3-41DD-9DB5-AB7E62743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" y="23294"/>
            <a:ext cx="13709675" cy="774910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9E03380-89E4-4A89-9C92-65ACAA20E0D1}"/>
              </a:ext>
            </a:extLst>
          </p:cNvPr>
          <p:cNvSpPr/>
          <p:nvPr/>
        </p:nvSpPr>
        <p:spPr>
          <a:xfrm>
            <a:off x="-457197" y="5652395"/>
            <a:ext cx="14548751" cy="21357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C330FC-2260-4B44-BC0E-D89CB205BA46}"/>
              </a:ext>
            </a:extLst>
          </p:cNvPr>
          <p:cNvSpPr/>
          <p:nvPr/>
        </p:nvSpPr>
        <p:spPr>
          <a:xfrm>
            <a:off x="3255584" y="1203424"/>
            <a:ext cx="1066800" cy="20808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60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373D74-CCF7-4A77-84A5-0BD0BC52E964}"/>
              </a:ext>
            </a:extLst>
          </p:cNvPr>
          <p:cNvSpPr/>
          <p:nvPr/>
        </p:nvSpPr>
        <p:spPr>
          <a:xfrm>
            <a:off x="3255584" y="6405539"/>
            <a:ext cx="1066800" cy="20808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53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24A0C7-05E1-455B-B1FD-CC2D9BE9EC47}"/>
              </a:ext>
            </a:extLst>
          </p:cNvPr>
          <p:cNvSpPr/>
          <p:nvPr/>
        </p:nvSpPr>
        <p:spPr>
          <a:xfrm>
            <a:off x="3255584" y="1307466"/>
            <a:ext cx="1066800" cy="5098073"/>
          </a:xfrm>
          <a:prstGeom prst="rect">
            <a:avLst/>
          </a:prstGeom>
          <a:gradFill flip="none" rotWithShape="1">
            <a:gsLst>
              <a:gs pos="6000">
                <a:schemeClr val="tx1">
                  <a:alpha val="90000"/>
                  <a:lumMod val="0"/>
                  <a:lumOff val="100000"/>
                </a:schemeClr>
              </a:gs>
              <a:gs pos="28000">
                <a:schemeClr val="bg1">
                  <a:lumMod val="85000"/>
                </a:schemeClr>
              </a:gs>
              <a:gs pos="95000">
                <a:srgbClr val="606060"/>
              </a:gs>
              <a:gs pos="54000">
                <a:schemeClr val="bg1">
                  <a:lumMod val="62000"/>
                  <a:lumOff val="38000"/>
                </a:schemeClr>
              </a:gs>
              <a:gs pos="72000">
                <a:schemeClr val="tx1">
                  <a:lumMod val="0"/>
                  <a:lumOff val="10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EB6A1F-5D29-4208-B2F0-F4D94CCDFFEC}"/>
              </a:ext>
            </a:extLst>
          </p:cNvPr>
          <p:cNvGrpSpPr/>
          <p:nvPr/>
        </p:nvGrpSpPr>
        <p:grpSpPr>
          <a:xfrm>
            <a:off x="3255584" y="3641824"/>
            <a:ext cx="1066800" cy="2763712"/>
            <a:chOff x="2971800" y="3464960"/>
            <a:chExt cx="1066800" cy="341355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AFD352-3523-4D97-AE1F-5E3905863432}"/>
                </a:ext>
              </a:extLst>
            </p:cNvPr>
            <p:cNvSpPr/>
            <p:nvPr/>
          </p:nvSpPr>
          <p:spPr>
            <a:xfrm>
              <a:off x="2971800" y="3505200"/>
              <a:ext cx="1066800" cy="3373314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663DF56-3158-4513-B491-DC09C51807C0}"/>
                </a:ext>
              </a:extLst>
            </p:cNvPr>
            <p:cNvSpPr/>
            <p:nvPr/>
          </p:nvSpPr>
          <p:spPr>
            <a:xfrm flipV="1">
              <a:off x="2971800" y="3464960"/>
              <a:ext cx="1066800" cy="22860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2740265-1348-4F32-9F12-0ED290DF4019}"/>
              </a:ext>
            </a:extLst>
          </p:cNvPr>
          <p:cNvSpPr/>
          <p:nvPr/>
        </p:nvSpPr>
        <p:spPr>
          <a:xfrm>
            <a:off x="8132384" y="1127224"/>
            <a:ext cx="1066800" cy="21101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60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CEF695-06CF-4874-9D50-8F399183B932}"/>
              </a:ext>
            </a:extLst>
          </p:cNvPr>
          <p:cNvSpPr/>
          <p:nvPr/>
        </p:nvSpPr>
        <p:spPr>
          <a:xfrm>
            <a:off x="8132384" y="6402609"/>
            <a:ext cx="1066800" cy="21101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53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86684A-4B5F-42AA-9B6C-74B5B73CF5A0}"/>
              </a:ext>
            </a:extLst>
          </p:cNvPr>
          <p:cNvSpPr/>
          <p:nvPr/>
        </p:nvSpPr>
        <p:spPr>
          <a:xfrm>
            <a:off x="8132384" y="1232732"/>
            <a:ext cx="1066800" cy="5228492"/>
          </a:xfrm>
          <a:prstGeom prst="rect">
            <a:avLst/>
          </a:prstGeom>
          <a:gradFill flip="none" rotWithShape="1">
            <a:gsLst>
              <a:gs pos="6000">
                <a:schemeClr val="tx1">
                  <a:alpha val="90000"/>
                  <a:lumMod val="0"/>
                  <a:lumOff val="100000"/>
                </a:schemeClr>
              </a:gs>
              <a:gs pos="28000">
                <a:schemeClr val="bg1">
                  <a:lumMod val="85000"/>
                </a:schemeClr>
              </a:gs>
              <a:gs pos="95000">
                <a:srgbClr val="606060"/>
              </a:gs>
              <a:gs pos="54000">
                <a:schemeClr val="bg1">
                  <a:lumMod val="62000"/>
                  <a:lumOff val="38000"/>
                </a:schemeClr>
              </a:gs>
              <a:gs pos="72000">
                <a:schemeClr val="tx1">
                  <a:lumMod val="0"/>
                  <a:lumOff val="10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369310-4B72-4830-8742-170D8B5485FE}"/>
              </a:ext>
            </a:extLst>
          </p:cNvPr>
          <p:cNvGrpSpPr/>
          <p:nvPr/>
        </p:nvGrpSpPr>
        <p:grpSpPr>
          <a:xfrm>
            <a:off x="8132384" y="2668809"/>
            <a:ext cx="1066800" cy="3792415"/>
            <a:chOff x="7848600" y="3141785"/>
            <a:chExt cx="1066800" cy="379241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D681202-8786-411E-AFB8-510D21BF9B8D}"/>
                </a:ext>
              </a:extLst>
            </p:cNvPr>
            <p:cNvSpPr/>
            <p:nvPr/>
          </p:nvSpPr>
          <p:spPr>
            <a:xfrm>
              <a:off x="7848600" y="3276600"/>
              <a:ext cx="1066800" cy="3657600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E5CB43D-A41E-45C2-9203-6D765A67D6B8}"/>
                </a:ext>
              </a:extLst>
            </p:cNvPr>
            <p:cNvSpPr/>
            <p:nvPr/>
          </p:nvSpPr>
          <p:spPr>
            <a:xfrm>
              <a:off x="7848600" y="3141785"/>
              <a:ext cx="1066800" cy="21101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28A7020-519D-4E7F-8726-CEFE3B4D2ECC}"/>
              </a:ext>
            </a:extLst>
          </p:cNvPr>
          <p:cNvSpPr/>
          <p:nvPr/>
        </p:nvSpPr>
        <p:spPr>
          <a:xfrm>
            <a:off x="5933790" y="1127224"/>
            <a:ext cx="1066800" cy="21101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60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6D4805-F786-4B22-827F-50BF462D5FF3}"/>
              </a:ext>
            </a:extLst>
          </p:cNvPr>
          <p:cNvSpPr/>
          <p:nvPr/>
        </p:nvSpPr>
        <p:spPr>
          <a:xfrm>
            <a:off x="5933790" y="6402609"/>
            <a:ext cx="1066800" cy="21101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53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B8E54D-0770-4C98-9414-33EBF6B7D372}"/>
              </a:ext>
            </a:extLst>
          </p:cNvPr>
          <p:cNvSpPr/>
          <p:nvPr/>
        </p:nvSpPr>
        <p:spPr>
          <a:xfrm>
            <a:off x="5933790" y="1232732"/>
            <a:ext cx="1066800" cy="5169877"/>
          </a:xfrm>
          <a:prstGeom prst="rect">
            <a:avLst/>
          </a:prstGeom>
          <a:gradFill flip="none" rotWithShape="1">
            <a:gsLst>
              <a:gs pos="6000">
                <a:schemeClr val="tx1">
                  <a:alpha val="90000"/>
                  <a:lumMod val="0"/>
                  <a:lumOff val="100000"/>
                </a:schemeClr>
              </a:gs>
              <a:gs pos="28000">
                <a:schemeClr val="bg1">
                  <a:lumMod val="85000"/>
                </a:schemeClr>
              </a:gs>
              <a:gs pos="95000">
                <a:srgbClr val="606060"/>
              </a:gs>
              <a:gs pos="54000">
                <a:schemeClr val="bg1">
                  <a:lumMod val="62000"/>
                  <a:lumOff val="38000"/>
                </a:schemeClr>
              </a:gs>
              <a:gs pos="72000">
                <a:schemeClr val="tx1">
                  <a:lumMod val="0"/>
                  <a:lumOff val="10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F550785-F005-4787-A6B5-BCAADEFBDDC1}"/>
              </a:ext>
            </a:extLst>
          </p:cNvPr>
          <p:cNvGrpSpPr/>
          <p:nvPr/>
        </p:nvGrpSpPr>
        <p:grpSpPr>
          <a:xfrm>
            <a:off x="5933790" y="3015636"/>
            <a:ext cx="1066800" cy="3386972"/>
            <a:chOff x="5791200" y="2646287"/>
            <a:chExt cx="1066800" cy="422929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B4786CC-C31C-4AD8-9546-9D5806CA4554}"/>
                </a:ext>
              </a:extLst>
            </p:cNvPr>
            <p:cNvSpPr/>
            <p:nvPr/>
          </p:nvSpPr>
          <p:spPr>
            <a:xfrm>
              <a:off x="5791200" y="2760785"/>
              <a:ext cx="1066800" cy="4114800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4FE2AC9-4134-49DF-8845-81D0122F0C1C}"/>
                </a:ext>
              </a:extLst>
            </p:cNvPr>
            <p:cNvSpPr/>
            <p:nvPr/>
          </p:nvSpPr>
          <p:spPr>
            <a:xfrm>
              <a:off x="5791200" y="2646287"/>
              <a:ext cx="1066800" cy="21101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33A3FA7-6676-4F51-935F-84C1B432C6EA}"/>
              </a:ext>
            </a:extLst>
          </p:cNvPr>
          <p:cNvGrpSpPr/>
          <p:nvPr/>
        </p:nvGrpSpPr>
        <p:grpSpPr>
          <a:xfrm>
            <a:off x="8132384" y="1508224"/>
            <a:ext cx="1066800" cy="1524000"/>
            <a:chOff x="2971800" y="3464960"/>
            <a:chExt cx="1066800" cy="341355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2879E94-52D9-467B-89C8-72A6E1C6E6D8}"/>
                </a:ext>
              </a:extLst>
            </p:cNvPr>
            <p:cNvSpPr/>
            <p:nvPr/>
          </p:nvSpPr>
          <p:spPr>
            <a:xfrm>
              <a:off x="2971800" y="3505200"/>
              <a:ext cx="1066800" cy="3373314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4F7CC3-0864-4007-A59F-098155BCD233}"/>
                </a:ext>
              </a:extLst>
            </p:cNvPr>
            <p:cNvSpPr/>
            <p:nvPr/>
          </p:nvSpPr>
          <p:spPr>
            <a:xfrm flipV="1">
              <a:off x="2971800" y="3464960"/>
              <a:ext cx="1066800" cy="22860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2F280CC-D0D9-4648-A37A-BD34B21E2D37}"/>
              </a:ext>
            </a:extLst>
          </p:cNvPr>
          <p:cNvGrpSpPr/>
          <p:nvPr/>
        </p:nvGrpSpPr>
        <p:grpSpPr>
          <a:xfrm>
            <a:off x="5933790" y="2602947"/>
            <a:ext cx="1066800" cy="657877"/>
            <a:chOff x="2971800" y="3464960"/>
            <a:chExt cx="1066800" cy="341355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B4AD1B7-91C3-402D-A7DB-AA36981D59E3}"/>
                </a:ext>
              </a:extLst>
            </p:cNvPr>
            <p:cNvSpPr/>
            <p:nvPr/>
          </p:nvSpPr>
          <p:spPr>
            <a:xfrm>
              <a:off x="2971800" y="3505200"/>
              <a:ext cx="1066800" cy="3373314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F6799B4-107A-4031-A67C-EE1A81843518}"/>
                </a:ext>
              </a:extLst>
            </p:cNvPr>
            <p:cNvSpPr/>
            <p:nvPr/>
          </p:nvSpPr>
          <p:spPr>
            <a:xfrm flipV="1">
              <a:off x="2971800" y="3464960"/>
              <a:ext cx="1066800" cy="22860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E878CE36-BBD6-43CC-AC7C-B8A820D9626E}"/>
              </a:ext>
            </a:extLst>
          </p:cNvPr>
          <p:cNvSpPr/>
          <p:nvPr/>
        </p:nvSpPr>
        <p:spPr>
          <a:xfrm>
            <a:off x="8132384" y="2674890"/>
            <a:ext cx="1066800" cy="509734"/>
          </a:xfrm>
          <a:prstGeom prst="rect">
            <a:avLst/>
          </a:pr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5B7BC3D-3F19-46A2-9581-155CB53A5600}"/>
              </a:ext>
            </a:extLst>
          </p:cNvPr>
          <p:cNvSpPr/>
          <p:nvPr/>
        </p:nvSpPr>
        <p:spPr>
          <a:xfrm flipV="1">
            <a:off x="8132384" y="2668809"/>
            <a:ext cx="1066800" cy="34543"/>
          </a:xfrm>
          <a:prstGeom prst="ellipse">
            <a:avLst/>
          </a:prstGeom>
          <a:solidFill>
            <a:srgbClr val="FFFF00"/>
          </a:solidFill>
          <a:ln>
            <a:solidFill>
              <a:srgbClr val="C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48FD0B9-91A1-499A-BE4E-3BA156B98F62}"/>
              </a:ext>
            </a:extLst>
          </p:cNvPr>
          <p:cNvGrpSpPr/>
          <p:nvPr/>
        </p:nvGrpSpPr>
        <p:grpSpPr>
          <a:xfrm>
            <a:off x="3255584" y="2661426"/>
            <a:ext cx="1066800" cy="1208998"/>
            <a:chOff x="2971800" y="3505200"/>
            <a:chExt cx="1066800" cy="337331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DF53A07-F6D3-4010-A7B6-AB7B0824A156}"/>
                </a:ext>
              </a:extLst>
            </p:cNvPr>
            <p:cNvSpPr/>
            <p:nvPr/>
          </p:nvSpPr>
          <p:spPr>
            <a:xfrm>
              <a:off x="2971800" y="3505200"/>
              <a:ext cx="1066800" cy="3373314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33DDFC-FD49-4FF4-B82D-EF8296CD4534}"/>
                </a:ext>
              </a:extLst>
            </p:cNvPr>
            <p:cNvSpPr/>
            <p:nvPr/>
          </p:nvSpPr>
          <p:spPr>
            <a:xfrm flipV="1">
              <a:off x="2971800" y="3565995"/>
              <a:ext cx="1066800" cy="12756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12DCB795-B364-4892-B11A-2762F365A6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00" b="53614"/>
          <a:stretch/>
        </p:blipFill>
        <p:spPr>
          <a:xfrm>
            <a:off x="7446584" y="2790768"/>
            <a:ext cx="1066800" cy="77485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C9DBEC9-FFFD-4ACC-B694-9CF917F1C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00" b="53614"/>
          <a:stretch/>
        </p:blipFill>
        <p:spPr>
          <a:xfrm rot="445817">
            <a:off x="7196825" y="2233551"/>
            <a:ext cx="1066800" cy="77485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D866255-02A1-42F5-A245-17CDC57B7913}"/>
              </a:ext>
            </a:extLst>
          </p:cNvPr>
          <p:cNvSpPr txBox="1"/>
          <p:nvPr/>
        </p:nvSpPr>
        <p:spPr>
          <a:xfrm>
            <a:off x="9732583" y="3753414"/>
            <a:ext cx="145248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ABBF90-D2FA-421F-826F-EA00068F880D}"/>
              </a:ext>
            </a:extLst>
          </p:cNvPr>
          <p:cNvSpPr txBox="1"/>
          <p:nvPr/>
        </p:nvSpPr>
        <p:spPr>
          <a:xfrm>
            <a:off x="4447966" y="3929184"/>
            <a:ext cx="14056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6A66BF9-5361-476B-8AD2-BA62E32D3A3A}"/>
              </a:ext>
            </a:extLst>
          </p:cNvPr>
          <p:cNvSpPr txBox="1"/>
          <p:nvPr/>
        </p:nvSpPr>
        <p:spPr>
          <a:xfrm>
            <a:off x="1678251" y="4080607"/>
            <a:ext cx="13178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D94B7D7-E064-45E5-8D5C-FD0B27FEEC1F}"/>
              </a:ext>
            </a:extLst>
          </p:cNvPr>
          <p:cNvCxnSpPr>
            <a:cxnSpLocks/>
            <a:stCxn id="65" idx="1"/>
          </p:cNvCxnSpPr>
          <p:nvPr/>
        </p:nvCxnSpPr>
        <p:spPr>
          <a:xfrm>
            <a:off x="8132384" y="2279207"/>
            <a:ext cx="0" cy="981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26499967-5434-49B1-834D-9C448CF3A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93" r="39879"/>
          <a:stretch/>
        </p:blipFill>
        <p:spPr>
          <a:xfrm>
            <a:off x="6341685" y="3246344"/>
            <a:ext cx="1447800" cy="1060849"/>
          </a:xfrm>
          <a:prstGeom prst="rect">
            <a:avLst/>
          </a:prstGeom>
        </p:spPr>
      </p:pic>
      <p:sp>
        <p:nvSpPr>
          <p:cNvPr id="43" name="Cylinder 42">
            <a:extLst>
              <a:ext uri="{FF2B5EF4-FFF2-40B4-BE49-F238E27FC236}">
                <a16:creationId xmlns:a16="http://schemas.microsoft.com/office/drawing/2014/main" id="{35CF5816-60D2-44B2-9935-31C47E60E388}"/>
              </a:ext>
            </a:extLst>
          </p:cNvPr>
          <p:cNvSpPr/>
          <p:nvPr/>
        </p:nvSpPr>
        <p:spPr>
          <a:xfrm rot="4069777">
            <a:off x="5394630" y="1550248"/>
            <a:ext cx="267936" cy="4033043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A51B3E0-C22C-40F8-9DA8-E3EE71BAAEC7}"/>
              </a:ext>
            </a:extLst>
          </p:cNvPr>
          <p:cNvCxnSpPr>
            <a:cxnSpLocks/>
          </p:cNvCxnSpPr>
          <p:nvPr/>
        </p:nvCxnSpPr>
        <p:spPr>
          <a:xfrm>
            <a:off x="7023528" y="3547228"/>
            <a:ext cx="0" cy="628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079D06-510D-4FC2-9D15-33EDC9417213}"/>
              </a:ext>
            </a:extLst>
          </p:cNvPr>
          <p:cNvCxnSpPr>
            <a:cxnSpLocks/>
          </p:cNvCxnSpPr>
          <p:nvPr/>
        </p:nvCxnSpPr>
        <p:spPr>
          <a:xfrm>
            <a:off x="4338105" y="3882350"/>
            <a:ext cx="0" cy="388226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536177A-7F4E-402F-AD44-4828CEC80D88}"/>
              </a:ext>
            </a:extLst>
          </p:cNvPr>
          <p:cNvCxnSpPr>
            <a:cxnSpLocks/>
          </p:cNvCxnSpPr>
          <p:nvPr/>
        </p:nvCxnSpPr>
        <p:spPr>
          <a:xfrm>
            <a:off x="9541767" y="1526189"/>
            <a:ext cx="0" cy="493503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5BFA423-DCF5-4B64-94B8-6B57CE5A34A0}"/>
              </a:ext>
            </a:extLst>
          </p:cNvPr>
          <p:cNvCxnSpPr>
            <a:cxnSpLocks/>
          </p:cNvCxnSpPr>
          <p:nvPr/>
        </p:nvCxnSpPr>
        <p:spPr>
          <a:xfrm>
            <a:off x="5697956" y="3015636"/>
            <a:ext cx="0" cy="34344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8A4B2D5-DA61-4441-9822-8EE6BB672093}"/>
              </a:ext>
            </a:extLst>
          </p:cNvPr>
          <p:cNvCxnSpPr>
            <a:cxnSpLocks/>
          </p:cNvCxnSpPr>
          <p:nvPr/>
        </p:nvCxnSpPr>
        <p:spPr>
          <a:xfrm>
            <a:off x="3065084" y="3547228"/>
            <a:ext cx="0" cy="278682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B83044C-6526-4B27-ABC1-0CF2EB73F243}"/>
              </a:ext>
            </a:extLst>
          </p:cNvPr>
          <p:cNvCxnSpPr>
            <a:cxnSpLocks/>
          </p:cNvCxnSpPr>
          <p:nvPr/>
        </p:nvCxnSpPr>
        <p:spPr>
          <a:xfrm>
            <a:off x="9520434" y="2720172"/>
            <a:ext cx="0" cy="37467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E73F94D-D8FC-4D7C-BB9E-AEFD5988A5F0}"/>
              </a:ext>
            </a:extLst>
          </p:cNvPr>
          <p:cNvSpPr txBox="1"/>
          <p:nvPr/>
        </p:nvSpPr>
        <p:spPr>
          <a:xfrm>
            <a:off x="9732585" y="3786236"/>
            <a:ext cx="14524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91EAD5C-3174-41DD-A5DC-ABD6FFB90A2F}"/>
              </a:ext>
            </a:extLst>
          </p:cNvPr>
          <p:cNvCxnSpPr>
            <a:cxnSpLocks/>
          </p:cNvCxnSpPr>
          <p:nvPr/>
        </p:nvCxnSpPr>
        <p:spPr>
          <a:xfrm>
            <a:off x="5687070" y="2647004"/>
            <a:ext cx="0" cy="380851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76C395C-485E-43E4-A008-038289EB384D}"/>
              </a:ext>
            </a:extLst>
          </p:cNvPr>
          <p:cNvSpPr txBox="1"/>
          <p:nvPr/>
        </p:nvSpPr>
        <p:spPr>
          <a:xfrm>
            <a:off x="4447966" y="3945051"/>
            <a:ext cx="150216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A08F55C-BAAD-46B0-9F17-47DE7E1F162A}"/>
              </a:ext>
            </a:extLst>
          </p:cNvPr>
          <p:cNvCxnSpPr>
            <a:cxnSpLocks/>
          </p:cNvCxnSpPr>
          <p:nvPr/>
        </p:nvCxnSpPr>
        <p:spPr>
          <a:xfrm>
            <a:off x="3086852" y="2728934"/>
            <a:ext cx="0" cy="362688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4B62F568-9EB4-4F86-9688-AA6BBEC75318}"/>
              </a:ext>
            </a:extLst>
          </p:cNvPr>
          <p:cNvSpPr txBox="1"/>
          <p:nvPr/>
        </p:nvSpPr>
        <p:spPr>
          <a:xfrm>
            <a:off x="1573913" y="4078624"/>
            <a:ext cx="14810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F579743-C455-4029-A701-114AE1E8D1F8}"/>
              </a:ext>
            </a:extLst>
          </p:cNvPr>
          <p:cNvSpPr txBox="1"/>
          <p:nvPr/>
        </p:nvSpPr>
        <p:spPr>
          <a:xfrm>
            <a:off x="4165038" y="174628"/>
            <a:ext cx="543744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তোমরা কী দেখতে পেলে?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13846C3-14C9-4FC8-B116-49F0FD05BA0E}"/>
              </a:ext>
            </a:extLst>
          </p:cNvPr>
          <p:cNvSpPr txBox="1"/>
          <p:nvPr/>
        </p:nvSpPr>
        <p:spPr>
          <a:xfrm>
            <a:off x="2973692" y="6853243"/>
            <a:ext cx="7628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সকল পাত্রে ফলের জুস সমানভাবে রাখা হয়েছে।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BEC9F6-EA0E-4AB2-8026-F5CE78B80ECF}"/>
              </a:ext>
            </a:extLst>
          </p:cNvPr>
          <p:cNvSpPr txBox="1"/>
          <p:nvPr/>
        </p:nvSpPr>
        <p:spPr>
          <a:xfrm>
            <a:off x="4165038" y="174628"/>
            <a:ext cx="543744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পরিমাপ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8D5DCE2-8561-470B-9D59-DAC0288D16A1}"/>
              </a:ext>
            </a:extLst>
          </p:cNvPr>
          <p:cNvSpPr txBox="1"/>
          <p:nvPr/>
        </p:nvSpPr>
        <p:spPr>
          <a:xfrm>
            <a:off x="3490495" y="174628"/>
            <a:ext cx="67865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পাত্রগুলোতে জুসের পরিমাণ কেমন আছে?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D4A891E-2065-4B4A-A838-A9116964D19F}"/>
              </a:ext>
            </a:extLst>
          </p:cNvPr>
          <p:cNvSpPr txBox="1"/>
          <p:nvPr/>
        </p:nvSpPr>
        <p:spPr>
          <a:xfrm>
            <a:off x="3741794" y="6853243"/>
            <a:ext cx="6092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ভিন্ন পাত্রে বিভিন্ন পরিমাণ জুস আছে।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43" grpId="0" animBg="1"/>
      <p:bldP spid="43" grpId="1" animBg="1"/>
      <p:bldP spid="103" grpId="0" animBg="1"/>
      <p:bldP spid="106" grpId="0" animBg="1"/>
      <p:bldP spid="109" grpId="0" animBg="1"/>
      <p:bldP spid="110" grpId="0" animBg="1"/>
      <p:bldP spid="82" grpId="0"/>
      <p:bldP spid="84" grpId="0" animBg="1"/>
      <p:bldP spid="102" grpId="0" animBg="1"/>
      <p:bldP spid="102" grpId="1" animBg="1"/>
      <p:bldP spid="105" grpId="0"/>
      <p:bldP spid="1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6D25AE-6616-41F5-84B6-14B5798D3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715999" cy="7773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C22D6C-3361-4E33-AE1A-03CC3B3B568B}"/>
              </a:ext>
            </a:extLst>
          </p:cNvPr>
          <p:cNvSpPr/>
          <p:nvPr/>
        </p:nvSpPr>
        <p:spPr>
          <a:xfrm>
            <a:off x="3931816" y="1103590"/>
            <a:ext cx="7094483" cy="825794"/>
          </a:xfrm>
          <a:prstGeom prst="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5A493-0BB4-4217-820B-66E4A069AD33}"/>
              </a:ext>
            </a:extLst>
          </p:cNvPr>
          <p:cNvSpPr txBox="1"/>
          <p:nvPr/>
        </p:nvSpPr>
        <p:spPr>
          <a:xfrm>
            <a:off x="3931815" y="1221498"/>
            <a:ext cx="709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3662675" y="2400300"/>
            <a:ext cx="7094483" cy="2432957"/>
          </a:xfrm>
          <a:prstGeom prst="roundRect">
            <a:avLst>
              <a:gd name="adj" fmla="val 29419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latin typeface="NikoshBAN" panose="02000000000000000000" pitchFamily="2" charset="0"/>
                <a:cs typeface="NikoshBAN" panose="02000000000000000000" pitchFamily="2" charset="0"/>
              </a:rPr>
              <a:t>গড় </a:t>
            </a:r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3662675" y="2400300"/>
            <a:ext cx="7094483" cy="2432957"/>
          </a:xfrm>
          <a:prstGeom prst="roundRect">
            <a:avLst>
              <a:gd name="adj" fmla="val 29419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6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AB0AA0-647B-4CA8-A5F6-C51BD7852070}"/>
              </a:ext>
            </a:extLst>
          </p:cNvPr>
          <p:cNvSpPr/>
          <p:nvPr/>
        </p:nvSpPr>
        <p:spPr>
          <a:xfrm>
            <a:off x="-164592" y="-146304"/>
            <a:ext cx="13880592" cy="8065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42E413-E241-435F-BF8B-8ED4C3C6D038}"/>
              </a:ext>
            </a:extLst>
          </p:cNvPr>
          <p:cNvGrpSpPr/>
          <p:nvPr/>
        </p:nvGrpSpPr>
        <p:grpSpPr>
          <a:xfrm>
            <a:off x="0" y="0"/>
            <a:ext cx="13716000" cy="7772400"/>
            <a:chOff x="-17585" y="0"/>
            <a:chExt cx="13716000" cy="7772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DE728E-2FCF-4953-A9DA-389D78B4809E}"/>
                </a:ext>
              </a:extLst>
            </p:cNvPr>
            <p:cNvGrpSpPr/>
            <p:nvPr/>
          </p:nvGrpSpPr>
          <p:grpSpPr>
            <a:xfrm>
              <a:off x="-17585" y="0"/>
              <a:ext cx="13716000" cy="7772400"/>
              <a:chOff x="-17585" y="0"/>
              <a:chExt cx="13716000" cy="77724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F6748F9-30A3-45E1-B7FF-EA22C42E1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7585" y="0"/>
                <a:ext cx="13716000" cy="77724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8507CA-D841-4D7B-A709-6D81689A24DE}"/>
                  </a:ext>
                </a:extLst>
              </p:cNvPr>
              <p:cNvSpPr txBox="1"/>
              <p:nvPr/>
            </p:nvSpPr>
            <p:spPr>
              <a:xfrm>
                <a:off x="1846387" y="2461846"/>
                <a:ext cx="70788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q"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১৬.১.১ গড় কী তা বলতে পারবে। 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0E7850-1E8D-42F9-B985-4B3F511AD5EB}"/>
                  </a:ext>
                </a:extLst>
              </p:cNvPr>
              <p:cNvSpPr txBox="1"/>
              <p:nvPr/>
            </p:nvSpPr>
            <p:spPr>
              <a:xfrm>
                <a:off x="1846388" y="3859960"/>
                <a:ext cx="68959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q"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১৬.২.১ গড় নির্ণয় করতে পারবে।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BD76FE-7780-41B7-864D-E55A9C067B2B}"/>
                  </a:ext>
                </a:extLst>
              </p:cNvPr>
              <p:cNvSpPr txBox="1"/>
              <p:nvPr/>
            </p:nvSpPr>
            <p:spPr>
              <a:xfrm>
                <a:off x="1846388" y="5258074"/>
                <a:ext cx="11138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q"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১৬.৩.১ গড় সম্পর্কিত সহজ সমস্যার সমাধান করতে পারবে।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CFE4F6-BC2D-468F-87A2-C53C7FCB72FC}"/>
                </a:ext>
              </a:extLst>
            </p:cNvPr>
            <p:cNvSpPr txBox="1"/>
            <p:nvPr/>
          </p:nvSpPr>
          <p:spPr>
            <a:xfrm>
              <a:off x="5556743" y="1266092"/>
              <a:ext cx="25497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1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19580" y="168606"/>
            <a:ext cx="10363200" cy="522274"/>
            <a:chOff x="0" y="0"/>
            <a:chExt cx="9144000" cy="46083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85058"/>
              <a:ext cx="9144000" cy="1524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337458"/>
              <a:ext cx="9144000" cy="12337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95789" y="690880"/>
            <a:ext cx="3293466" cy="1778949"/>
          </a:xfrm>
          <a:prstGeom prst="rect">
            <a:avLst/>
          </a:prstGeom>
          <a:noFill/>
        </p:spPr>
        <p:txBody>
          <a:bodyPr wrap="none" lIns="103632" tIns="51816" rIns="103632" bIns="51816">
            <a:spAutoFit/>
          </a:bodyPr>
          <a:lstStyle/>
          <a:p>
            <a:pPr algn="ctr"/>
            <a:r>
              <a:rPr lang="bn-IN" sz="1088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সমস্যা:</a:t>
            </a:r>
            <a:endParaRPr lang="en-US" sz="1088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8200" y="2339344"/>
            <a:ext cx="9585960" cy="4290021"/>
          </a:xfrm>
          <a:prstGeom prst="rect">
            <a:avLst/>
          </a:prstGeom>
          <a:noFill/>
        </p:spPr>
        <p:txBody>
          <a:bodyPr wrap="square" lIns="103632" tIns="51816" rIns="103632" bIns="51816">
            <a:spAutoFit/>
          </a:bodyPr>
          <a:lstStyle/>
          <a:p>
            <a:r>
              <a:rPr lang="bn-IN" sz="4533" b="1" dirty="0">
                <a:ln w="1905"/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ফাহিম, ইসরাত, নোভা ও রুবী যথাক্রমে ৬টি, ৭টি, ২টি ও ৫টি করে আপেল সংগ্রহ করলো।</a:t>
            </a:r>
          </a:p>
          <a:p>
            <a:endParaRPr lang="bn-IN" sz="4533" b="1" dirty="0">
              <a:ln w="1905"/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533" b="1" dirty="0">
                <a:ln w="1905"/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ক) তাদের প্রত্যেকের গড়ে কয়টি করে আপেল আছে?</a:t>
            </a:r>
          </a:p>
          <a:p>
            <a:r>
              <a:rPr lang="bn-IN" sz="4533" b="1" dirty="0">
                <a:ln w="1905"/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খ) নোভার আরো ৪টি আপেল বেশী থাকলে </a:t>
            </a:r>
            <a:r>
              <a:rPr lang="bn-IN" sz="4533" b="1">
                <a:ln w="1905"/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তাদের গড়ে </a:t>
            </a:r>
            <a:r>
              <a:rPr lang="bn-IN" sz="4533" b="1" dirty="0">
                <a:ln w="1905"/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কয়টি করে আপেল হতো?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0"/>
            <a:ext cx="10363200" cy="522274"/>
            <a:chOff x="0" y="0"/>
            <a:chExt cx="9144000" cy="46083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85058"/>
              <a:ext cx="9144000" cy="1524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337458"/>
              <a:ext cx="9144000" cy="12337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35480" y="1899920"/>
            <a:ext cx="9585960" cy="4290405"/>
          </a:xfrm>
          <a:prstGeom prst="rect">
            <a:avLst/>
          </a:prstGeom>
          <a:noFill/>
        </p:spPr>
        <p:txBody>
          <a:bodyPr wrap="square" lIns="103632" tIns="51816" rIns="103632" bIns="51816">
            <a:spAutoFit/>
          </a:bodyPr>
          <a:lstStyle/>
          <a:p>
            <a:r>
              <a:rPr lang="bn-IN" sz="5440" b="1" dirty="0">
                <a:ln w="1905"/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ফাহিম, ইসরাত, নোভা ও রুবী যথাক্রমে ৬টি, ৭টি, ২টি ও ৫টি করে আপেল সংগ্রহ করলো।</a:t>
            </a:r>
          </a:p>
          <a:p>
            <a:endParaRPr lang="bn-IN" sz="5440" b="1" dirty="0">
              <a:ln w="1905"/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40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ক) তাদের প্রত্যেকের গড়ে কয়টি করে আপেল আছে?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0"/>
            <a:ext cx="10363200" cy="382452"/>
            <a:chOff x="0" y="0"/>
            <a:chExt cx="9144000" cy="3374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85058"/>
              <a:ext cx="9144000" cy="1524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35481" y="604520"/>
            <a:ext cx="2535000" cy="2569144"/>
            <a:chOff x="457200" y="512075"/>
            <a:chExt cx="2236765" cy="2266892"/>
          </a:xfrm>
        </p:grpSpPr>
        <p:pic>
          <p:nvPicPr>
            <p:cNvPr id="17" name="Picture 16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87790"/>
              <a:ext cx="2236765" cy="1491177"/>
            </a:xfrm>
            <a:prstGeom prst="rect">
              <a:avLst/>
            </a:prstGeom>
          </p:spPr>
        </p:pic>
        <p:pic>
          <p:nvPicPr>
            <p:cNvPr id="18" name="Picture 1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066800"/>
              <a:ext cx="536951" cy="613658"/>
            </a:xfrm>
            <a:prstGeom prst="rect">
              <a:avLst/>
            </a:prstGeom>
          </p:spPr>
        </p:pic>
        <p:pic>
          <p:nvPicPr>
            <p:cNvPr id="19" name="Picture 1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066800"/>
              <a:ext cx="536951" cy="613658"/>
            </a:xfrm>
            <a:prstGeom prst="rect">
              <a:avLst/>
            </a:prstGeom>
          </p:spPr>
        </p:pic>
        <p:pic>
          <p:nvPicPr>
            <p:cNvPr id="20" name="Picture 1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112" y="1552600"/>
              <a:ext cx="536951" cy="613658"/>
            </a:xfrm>
            <a:prstGeom prst="rect">
              <a:avLst/>
            </a:prstGeom>
          </p:spPr>
        </p:pic>
        <p:pic>
          <p:nvPicPr>
            <p:cNvPr id="21" name="Picture 2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085" y="1596142"/>
              <a:ext cx="536951" cy="613658"/>
            </a:xfrm>
            <a:prstGeom prst="rect">
              <a:avLst/>
            </a:prstGeom>
          </p:spPr>
        </p:pic>
        <p:pic>
          <p:nvPicPr>
            <p:cNvPr id="22" name="Picture 2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1522" y="1596142"/>
              <a:ext cx="536951" cy="613658"/>
            </a:xfrm>
            <a:prstGeom prst="rect">
              <a:avLst/>
            </a:prstGeom>
          </p:spPr>
        </p:pic>
        <p:pic>
          <p:nvPicPr>
            <p:cNvPr id="23" name="Picture 2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1066800"/>
              <a:ext cx="536951" cy="61365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43000" y="512075"/>
              <a:ext cx="1076652" cy="63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80" dirty="0">
                  <a:latin typeface="NikoshBAN" pitchFamily="2" charset="0"/>
                  <a:cs typeface="NikoshBAN" pitchFamily="2" charset="0"/>
                </a:rPr>
                <a:t>ফাহিম</a:t>
              </a:r>
              <a:endParaRPr lang="en-US" sz="408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53561" y="431800"/>
            <a:ext cx="2535000" cy="2741864"/>
            <a:chOff x="2590800" y="359675"/>
            <a:chExt cx="2236765" cy="2419292"/>
          </a:xfrm>
        </p:grpSpPr>
        <p:pic>
          <p:nvPicPr>
            <p:cNvPr id="27" name="Picture 26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1287790"/>
              <a:ext cx="2236765" cy="1491177"/>
            </a:xfrm>
            <a:prstGeom prst="rect">
              <a:avLst/>
            </a:prstGeom>
          </p:spPr>
        </p:pic>
        <p:pic>
          <p:nvPicPr>
            <p:cNvPr id="28" name="Picture 2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1138942"/>
              <a:ext cx="536951" cy="613658"/>
            </a:xfrm>
            <a:prstGeom prst="rect">
              <a:avLst/>
            </a:prstGeom>
          </p:spPr>
        </p:pic>
        <p:pic>
          <p:nvPicPr>
            <p:cNvPr id="29" name="Picture 2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1138942"/>
              <a:ext cx="536951" cy="613658"/>
            </a:xfrm>
            <a:prstGeom prst="rect">
              <a:avLst/>
            </a:prstGeom>
          </p:spPr>
        </p:pic>
        <p:pic>
          <p:nvPicPr>
            <p:cNvPr id="30" name="Picture 2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0712" y="1552600"/>
              <a:ext cx="536951" cy="613658"/>
            </a:xfrm>
            <a:prstGeom prst="rect">
              <a:avLst/>
            </a:prstGeom>
          </p:spPr>
        </p:pic>
        <p:pic>
          <p:nvPicPr>
            <p:cNvPr id="31" name="Picture 3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685" y="1596142"/>
              <a:ext cx="536951" cy="613658"/>
            </a:xfrm>
            <a:prstGeom prst="rect">
              <a:avLst/>
            </a:prstGeom>
          </p:spPr>
        </p:pic>
        <p:pic>
          <p:nvPicPr>
            <p:cNvPr id="32" name="Picture 3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122" y="1596142"/>
              <a:ext cx="536951" cy="613658"/>
            </a:xfrm>
            <a:prstGeom prst="rect">
              <a:avLst/>
            </a:prstGeom>
          </p:spPr>
        </p:pic>
        <p:pic>
          <p:nvPicPr>
            <p:cNvPr id="33" name="Picture 3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1138942"/>
              <a:ext cx="536951" cy="61365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124200" y="359675"/>
              <a:ext cx="1167175" cy="63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80" dirty="0">
                  <a:latin typeface="NikoshBAN" pitchFamily="2" charset="0"/>
                  <a:cs typeface="NikoshBAN" pitchFamily="2" charset="0"/>
                </a:rPr>
                <a:t>ইসরাত</a:t>
              </a:r>
              <a:endParaRPr lang="en-US" sz="408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5" name="Picture 34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449" y="762000"/>
              <a:ext cx="536951" cy="61365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771641" y="604520"/>
            <a:ext cx="2535000" cy="2569144"/>
            <a:chOff x="2590800" y="512075"/>
            <a:chExt cx="2236765" cy="2266892"/>
          </a:xfrm>
        </p:grpSpPr>
        <p:pic>
          <p:nvPicPr>
            <p:cNvPr id="38" name="Picture 37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1287790"/>
              <a:ext cx="2236765" cy="1491177"/>
            </a:xfrm>
            <a:prstGeom prst="rect">
              <a:avLst/>
            </a:prstGeom>
          </p:spPr>
        </p:pic>
        <p:pic>
          <p:nvPicPr>
            <p:cNvPr id="41" name="Picture 4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0649" y="1552600"/>
              <a:ext cx="536951" cy="613658"/>
            </a:xfrm>
            <a:prstGeom prst="rect">
              <a:avLst/>
            </a:prstGeom>
          </p:spPr>
        </p:pic>
        <p:pic>
          <p:nvPicPr>
            <p:cNvPr id="42" name="Picture 4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0249" y="1596142"/>
              <a:ext cx="536951" cy="61365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200400" y="512075"/>
              <a:ext cx="939455" cy="63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80" dirty="0">
                  <a:latin typeface="NikoshBAN" pitchFamily="2" charset="0"/>
                  <a:cs typeface="NikoshBAN" pitchFamily="2" charset="0"/>
                </a:rPr>
                <a:t>নোভা</a:t>
              </a:r>
              <a:endParaRPr lang="en-US" sz="408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189721" y="777240"/>
            <a:ext cx="2535000" cy="2396424"/>
            <a:chOff x="6705600" y="664475"/>
            <a:chExt cx="2236765" cy="2114492"/>
          </a:xfrm>
        </p:grpSpPr>
        <p:pic>
          <p:nvPicPr>
            <p:cNvPr id="48" name="Picture 47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1287790"/>
              <a:ext cx="2236765" cy="1491177"/>
            </a:xfrm>
            <a:prstGeom prst="rect">
              <a:avLst/>
            </a:prstGeom>
          </p:spPr>
        </p:pic>
        <p:pic>
          <p:nvPicPr>
            <p:cNvPr id="49" name="Picture 4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1552600"/>
              <a:ext cx="536951" cy="613658"/>
            </a:xfrm>
            <a:prstGeom prst="rect">
              <a:avLst/>
            </a:prstGeom>
          </p:spPr>
        </p:pic>
        <p:pic>
          <p:nvPicPr>
            <p:cNvPr id="50" name="Picture 4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4772" y="1524000"/>
              <a:ext cx="536951" cy="61365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7391400" y="664475"/>
              <a:ext cx="676374" cy="63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80" dirty="0">
                  <a:latin typeface="NikoshBAN" pitchFamily="2" charset="0"/>
                  <a:cs typeface="NikoshBAN" pitchFamily="2" charset="0"/>
                </a:rPr>
                <a:t>রুবী</a:t>
              </a:r>
              <a:endParaRPr lang="en-US" sz="408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2" name="Picture 5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1524000"/>
              <a:ext cx="536951" cy="613658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3144520" y="2528607"/>
            <a:ext cx="7340600" cy="2912073"/>
            <a:chOff x="1295400" y="2231124"/>
            <a:chExt cx="6477000" cy="2569476"/>
          </a:xfrm>
        </p:grpSpPr>
        <p:sp>
          <p:nvSpPr>
            <p:cNvPr id="54" name="Rounded Rectangle 53"/>
            <p:cNvSpPr/>
            <p:nvPr/>
          </p:nvSpPr>
          <p:spPr>
            <a:xfrm>
              <a:off x="1295400" y="3124200"/>
              <a:ext cx="6477000" cy="16764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16200000" flipH="1">
              <a:off x="1371600" y="2362200"/>
              <a:ext cx="83820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3276600"/>
              <a:ext cx="536951" cy="613658"/>
            </a:xfrm>
            <a:prstGeom prst="rect">
              <a:avLst/>
            </a:prstGeom>
          </p:spPr>
        </p:pic>
        <p:pic>
          <p:nvPicPr>
            <p:cNvPr id="58" name="Picture 5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60" y="3276600"/>
              <a:ext cx="536951" cy="613658"/>
            </a:xfrm>
            <a:prstGeom prst="rect">
              <a:avLst/>
            </a:prstGeom>
          </p:spPr>
        </p:pic>
        <p:pic>
          <p:nvPicPr>
            <p:cNvPr id="59" name="Picture 5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20" y="3276600"/>
              <a:ext cx="536951" cy="613658"/>
            </a:xfrm>
            <a:prstGeom prst="rect">
              <a:avLst/>
            </a:prstGeom>
          </p:spPr>
        </p:pic>
        <p:pic>
          <p:nvPicPr>
            <p:cNvPr id="60" name="Picture 5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80" y="3276600"/>
              <a:ext cx="536951" cy="613658"/>
            </a:xfrm>
            <a:prstGeom prst="rect">
              <a:avLst/>
            </a:prstGeom>
          </p:spPr>
        </p:pic>
        <p:pic>
          <p:nvPicPr>
            <p:cNvPr id="61" name="Picture 6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840" y="3276600"/>
              <a:ext cx="536951" cy="613658"/>
            </a:xfrm>
            <a:prstGeom prst="rect">
              <a:avLst/>
            </a:prstGeom>
          </p:spPr>
        </p:pic>
        <p:pic>
          <p:nvPicPr>
            <p:cNvPr id="62" name="Picture 6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3276600"/>
              <a:ext cx="536951" cy="613658"/>
            </a:xfrm>
            <a:prstGeom prst="rect">
              <a:avLst/>
            </a:prstGeom>
          </p:spPr>
        </p:pic>
        <p:pic>
          <p:nvPicPr>
            <p:cNvPr id="63" name="Picture 6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3276600"/>
              <a:ext cx="536951" cy="613658"/>
            </a:xfrm>
            <a:prstGeom prst="rect">
              <a:avLst/>
            </a:prstGeom>
          </p:spPr>
        </p:pic>
        <p:pic>
          <p:nvPicPr>
            <p:cNvPr id="64" name="Picture 63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2160" y="3276600"/>
              <a:ext cx="536951" cy="613658"/>
            </a:xfrm>
            <a:prstGeom prst="rect">
              <a:avLst/>
            </a:prstGeom>
          </p:spPr>
        </p:pic>
        <p:pic>
          <p:nvPicPr>
            <p:cNvPr id="65" name="Picture 64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6520" y="3276600"/>
              <a:ext cx="536951" cy="613658"/>
            </a:xfrm>
            <a:prstGeom prst="rect">
              <a:avLst/>
            </a:prstGeom>
          </p:spPr>
        </p:pic>
        <p:pic>
          <p:nvPicPr>
            <p:cNvPr id="69" name="Picture 6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3962400"/>
              <a:ext cx="536951" cy="613658"/>
            </a:xfrm>
            <a:prstGeom prst="rect">
              <a:avLst/>
            </a:prstGeom>
          </p:spPr>
        </p:pic>
        <p:pic>
          <p:nvPicPr>
            <p:cNvPr id="70" name="Picture 6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60" y="3962400"/>
              <a:ext cx="536951" cy="613658"/>
            </a:xfrm>
            <a:prstGeom prst="rect">
              <a:avLst/>
            </a:prstGeom>
          </p:spPr>
        </p:pic>
        <p:pic>
          <p:nvPicPr>
            <p:cNvPr id="71" name="Picture 7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20" y="3962400"/>
              <a:ext cx="536951" cy="613658"/>
            </a:xfrm>
            <a:prstGeom prst="rect">
              <a:avLst/>
            </a:prstGeom>
          </p:spPr>
        </p:pic>
        <p:pic>
          <p:nvPicPr>
            <p:cNvPr id="72" name="Picture 7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80" y="3962400"/>
              <a:ext cx="536951" cy="613658"/>
            </a:xfrm>
            <a:prstGeom prst="rect">
              <a:avLst/>
            </a:prstGeom>
          </p:spPr>
        </p:pic>
        <p:pic>
          <p:nvPicPr>
            <p:cNvPr id="73" name="Picture 7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840" y="3962400"/>
              <a:ext cx="536951" cy="613658"/>
            </a:xfrm>
            <a:prstGeom prst="rect">
              <a:avLst/>
            </a:prstGeom>
          </p:spPr>
        </p:pic>
        <p:pic>
          <p:nvPicPr>
            <p:cNvPr id="74" name="Picture 73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3962400"/>
              <a:ext cx="536951" cy="613658"/>
            </a:xfrm>
            <a:prstGeom prst="rect">
              <a:avLst/>
            </a:prstGeom>
          </p:spPr>
        </p:pic>
        <p:pic>
          <p:nvPicPr>
            <p:cNvPr id="75" name="Picture 74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3962400"/>
              <a:ext cx="536951" cy="613658"/>
            </a:xfrm>
            <a:prstGeom prst="rect">
              <a:avLst/>
            </a:prstGeom>
          </p:spPr>
        </p:pic>
        <p:pic>
          <p:nvPicPr>
            <p:cNvPr id="76" name="Picture 75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2160" y="3962400"/>
              <a:ext cx="536951" cy="613658"/>
            </a:xfrm>
            <a:prstGeom prst="rect">
              <a:avLst/>
            </a:prstGeom>
          </p:spPr>
        </p:pic>
        <p:pic>
          <p:nvPicPr>
            <p:cNvPr id="77" name="Picture 76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6520" y="3962400"/>
              <a:ext cx="536951" cy="613658"/>
            </a:xfrm>
            <a:prstGeom prst="rect">
              <a:avLst/>
            </a:prstGeom>
          </p:spPr>
        </p:pic>
        <p:pic>
          <p:nvPicPr>
            <p:cNvPr id="78" name="Picture 7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9671" y="3276600"/>
              <a:ext cx="536951" cy="613658"/>
            </a:xfrm>
            <a:prstGeom prst="rect">
              <a:avLst/>
            </a:prstGeom>
          </p:spPr>
        </p:pic>
        <p:pic>
          <p:nvPicPr>
            <p:cNvPr id="79" name="Picture 7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9671" y="3962400"/>
              <a:ext cx="536951" cy="613658"/>
            </a:xfrm>
            <a:prstGeom prst="rect">
              <a:avLst/>
            </a:prstGeom>
          </p:spPr>
        </p:pic>
        <p:cxnSp>
          <p:nvCxnSpPr>
            <p:cNvPr id="81" name="Straight Arrow Connector 80"/>
            <p:cNvCxnSpPr>
              <a:stCxn id="31" idx="2"/>
            </p:cNvCxnSpPr>
            <p:nvPr/>
          </p:nvCxnSpPr>
          <p:spPr>
            <a:xfrm rot="16200000" flipH="1">
              <a:off x="3269043" y="2354642"/>
              <a:ext cx="893075" cy="64603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6819900" y="2324100"/>
              <a:ext cx="838200" cy="762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 flipH="1">
              <a:off x="5181600" y="2667000"/>
              <a:ext cx="838200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2021840" y="5144422"/>
            <a:ext cx="9672320" cy="2023459"/>
            <a:chOff x="304800" y="4539195"/>
            <a:chExt cx="8534400" cy="1785405"/>
          </a:xfrm>
        </p:grpSpPr>
        <p:sp>
          <p:nvSpPr>
            <p:cNvPr id="94" name="Rounded Rectangle 93"/>
            <p:cNvSpPr/>
            <p:nvPr/>
          </p:nvSpPr>
          <p:spPr>
            <a:xfrm>
              <a:off x="6934200" y="4953000"/>
              <a:ext cx="1905000" cy="13716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724400" y="4953000"/>
              <a:ext cx="1905000" cy="13716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2514600" y="4953000"/>
              <a:ext cx="1905000" cy="13716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04800" y="4953000"/>
              <a:ext cx="1905000" cy="13716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pic>
          <p:nvPicPr>
            <p:cNvPr id="98" name="Picture 9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308" y="5609772"/>
              <a:ext cx="536951" cy="613658"/>
            </a:xfrm>
            <a:prstGeom prst="rect">
              <a:avLst/>
            </a:prstGeom>
          </p:spPr>
        </p:pic>
        <p:pic>
          <p:nvPicPr>
            <p:cNvPr id="99" name="Picture 9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668" y="5609772"/>
              <a:ext cx="536951" cy="613658"/>
            </a:xfrm>
            <a:prstGeom prst="rect">
              <a:avLst/>
            </a:prstGeom>
          </p:spPr>
        </p:pic>
        <p:pic>
          <p:nvPicPr>
            <p:cNvPr id="100" name="Picture 9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28" y="5609772"/>
              <a:ext cx="536951" cy="613658"/>
            </a:xfrm>
            <a:prstGeom prst="rect">
              <a:avLst/>
            </a:prstGeom>
          </p:spPr>
        </p:pic>
        <p:pic>
          <p:nvPicPr>
            <p:cNvPr id="101" name="Picture 10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5076372"/>
              <a:ext cx="536951" cy="613658"/>
            </a:xfrm>
            <a:prstGeom prst="rect">
              <a:avLst/>
            </a:prstGeom>
          </p:spPr>
        </p:pic>
        <p:pic>
          <p:nvPicPr>
            <p:cNvPr id="102" name="Picture 10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5076372"/>
              <a:ext cx="536951" cy="613658"/>
            </a:xfrm>
            <a:prstGeom prst="rect">
              <a:avLst/>
            </a:prstGeom>
          </p:spPr>
        </p:pic>
        <p:pic>
          <p:nvPicPr>
            <p:cNvPr id="103" name="Picture 10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8868" y="5609772"/>
              <a:ext cx="536951" cy="613658"/>
            </a:xfrm>
            <a:prstGeom prst="rect">
              <a:avLst/>
            </a:prstGeom>
          </p:spPr>
        </p:pic>
        <p:pic>
          <p:nvPicPr>
            <p:cNvPr id="104" name="Picture 103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3228" y="5609772"/>
              <a:ext cx="536951" cy="613658"/>
            </a:xfrm>
            <a:prstGeom prst="rect">
              <a:avLst/>
            </a:prstGeom>
          </p:spPr>
        </p:pic>
        <p:pic>
          <p:nvPicPr>
            <p:cNvPr id="105" name="Picture 104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7588" y="5609772"/>
              <a:ext cx="536951" cy="613658"/>
            </a:xfrm>
            <a:prstGeom prst="rect">
              <a:avLst/>
            </a:prstGeom>
          </p:spPr>
        </p:pic>
        <p:pic>
          <p:nvPicPr>
            <p:cNvPr id="106" name="Picture 105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0" y="5076372"/>
              <a:ext cx="536951" cy="613658"/>
            </a:xfrm>
            <a:prstGeom prst="rect">
              <a:avLst/>
            </a:prstGeom>
          </p:spPr>
        </p:pic>
        <p:pic>
          <p:nvPicPr>
            <p:cNvPr id="107" name="Picture 106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3760" y="5076372"/>
              <a:ext cx="536951" cy="613658"/>
            </a:xfrm>
            <a:prstGeom prst="rect">
              <a:avLst/>
            </a:prstGeom>
          </p:spPr>
        </p:pic>
        <p:pic>
          <p:nvPicPr>
            <p:cNvPr id="108" name="Picture 107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3908" y="5609772"/>
              <a:ext cx="536951" cy="613658"/>
            </a:xfrm>
            <a:prstGeom prst="rect">
              <a:avLst/>
            </a:prstGeom>
          </p:spPr>
        </p:pic>
        <p:pic>
          <p:nvPicPr>
            <p:cNvPr id="109" name="Picture 108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8268" y="5609772"/>
              <a:ext cx="536951" cy="613658"/>
            </a:xfrm>
            <a:prstGeom prst="rect">
              <a:avLst/>
            </a:prstGeom>
          </p:spPr>
        </p:pic>
        <p:pic>
          <p:nvPicPr>
            <p:cNvPr id="110" name="Picture 109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2628" y="5609772"/>
              <a:ext cx="536951" cy="613658"/>
            </a:xfrm>
            <a:prstGeom prst="rect">
              <a:avLst/>
            </a:prstGeom>
          </p:spPr>
        </p:pic>
        <p:pic>
          <p:nvPicPr>
            <p:cNvPr id="111" name="Picture 110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440" y="5076372"/>
              <a:ext cx="536951" cy="613658"/>
            </a:xfrm>
            <a:prstGeom prst="rect">
              <a:avLst/>
            </a:prstGeom>
          </p:spPr>
        </p:pic>
        <p:pic>
          <p:nvPicPr>
            <p:cNvPr id="112" name="Picture 111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5076372"/>
              <a:ext cx="536951" cy="613658"/>
            </a:xfrm>
            <a:prstGeom prst="rect">
              <a:avLst/>
            </a:prstGeom>
          </p:spPr>
        </p:pic>
        <p:pic>
          <p:nvPicPr>
            <p:cNvPr id="113" name="Picture 112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880" y="5609772"/>
              <a:ext cx="536951" cy="613658"/>
            </a:xfrm>
            <a:prstGeom prst="rect">
              <a:avLst/>
            </a:prstGeom>
          </p:spPr>
        </p:pic>
        <p:pic>
          <p:nvPicPr>
            <p:cNvPr id="114" name="Picture 113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5240" y="5609772"/>
              <a:ext cx="536951" cy="613658"/>
            </a:xfrm>
            <a:prstGeom prst="rect">
              <a:avLst/>
            </a:prstGeom>
          </p:spPr>
        </p:pic>
        <p:pic>
          <p:nvPicPr>
            <p:cNvPr id="115" name="Picture 114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5609772"/>
              <a:ext cx="536951" cy="613658"/>
            </a:xfrm>
            <a:prstGeom prst="rect">
              <a:avLst/>
            </a:prstGeom>
          </p:spPr>
        </p:pic>
        <p:pic>
          <p:nvPicPr>
            <p:cNvPr id="116" name="Picture 115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1412" y="5076372"/>
              <a:ext cx="536951" cy="613658"/>
            </a:xfrm>
            <a:prstGeom prst="rect">
              <a:avLst/>
            </a:prstGeom>
          </p:spPr>
        </p:pic>
        <p:pic>
          <p:nvPicPr>
            <p:cNvPr id="117" name="Picture 116" descr="আম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5772" y="5076372"/>
              <a:ext cx="536951" cy="613658"/>
            </a:xfrm>
            <a:prstGeom prst="rect">
              <a:avLst/>
            </a:prstGeom>
          </p:spPr>
        </p:pic>
        <p:grpSp>
          <p:nvGrpSpPr>
            <p:cNvPr id="125" name="Group 124"/>
            <p:cNvGrpSpPr/>
            <p:nvPr/>
          </p:nvGrpSpPr>
          <p:grpSpPr>
            <a:xfrm>
              <a:off x="1905000" y="4572000"/>
              <a:ext cx="381000" cy="685800"/>
              <a:chOff x="381000" y="3124200"/>
              <a:chExt cx="381000" cy="838200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rot="5400000">
                <a:off x="114300" y="3390900"/>
                <a:ext cx="8382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 rot="5400000" flipH="1" flipV="1">
                <a:off x="228600" y="3429000"/>
                <a:ext cx="7620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 rot="20493717">
              <a:off x="3904085" y="4539195"/>
              <a:ext cx="381000" cy="656780"/>
              <a:chOff x="381000" y="3124200"/>
              <a:chExt cx="381000" cy="838200"/>
            </a:xfrm>
          </p:grpSpPr>
          <p:cxnSp>
            <p:nvCxnSpPr>
              <p:cNvPr id="127" name="Straight Arrow Connector 126"/>
              <p:cNvCxnSpPr/>
              <p:nvPr/>
            </p:nvCxnSpPr>
            <p:spPr>
              <a:xfrm rot="5400000">
                <a:off x="114300" y="3390900"/>
                <a:ext cx="8382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rot="5400000" flipH="1" flipV="1">
                <a:off x="228600" y="3429000"/>
                <a:ext cx="7620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 rot="20493717">
              <a:off x="5492853" y="4541049"/>
              <a:ext cx="381000" cy="584493"/>
              <a:chOff x="381000" y="3124200"/>
              <a:chExt cx="381000" cy="838200"/>
            </a:xfrm>
          </p:grpSpPr>
          <p:cxnSp>
            <p:nvCxnSpPr>
              <p:cNvPr id="130" name="Straight Arrow Connector 129"/>
              <p:cNvCxnSpPr/>
              <p:nvPr/>
            </p:nvCxnSpPr>
            <p:spPr>
              <a:xfrm rot="5400000">
                <a:off x="114300" y="3390900"/>
                <a:ext cx="8382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rot="5400000" flipH="1" flipV="1">
                <a:off x="228600" y="3429000"/>
                <a:ext cx="7620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 rot="18080856">
              <a:off x="7397853" y="4541048"/>
              <a:ext cx="381000" cy="584493"/>
              <a:chOff x="381000" y="3124200"/>
              <a:chExt cx="381000" cy="838200"/>
            </a:xfrm>
          </p:grpSpPr>
          <p:cxnSp>
            <p:nvCxnSpPr>
              <p:cNvPr id="133" name="Straight Arrow Connector 132"/>
              <p:cNvCxnSpPr/>
              <p:nvPr/>
            </p:nvCxnSpPr>
            <p:spPr>
              <a:xfrm rot="5400000">
                <a:off x="114300" y="3390900"/>
                <a:ext cx="8382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rot="5400000" flipH="1" flipV="1">
                <a:off x="228600" y="3429000"/>
                <a:ext cx="762000" cy="3048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Picture 117" descr="আম.png">
            <a:extLst>
              <a:ext uri="{FF2B5EF4-FFF2-40B4-BE49-F238E27FC236}">
                <a16:creationId xmlns:a16="http://schemas.microsoft.com/office/drawing/2014/main" id="{8E1B89FE-8AF3-4681-BC74-702FF8510D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9679" y="1263505"/>
            <a:ext cx="608544" cy="695479"/>
          </a:xfrm>
          <a:prstGeom prst="rect">
            <a:avLst/>
          </a:prstGeom>
        </p:spPr>
      </p:pic>
      <p:pic>
        <p:nvPicPr>
          <p:cNvPr id="121" name="Picture 120" descr="আম.png">
            <a:extLst>
              <a:ext uri="{FF2B5EF4-FFF2-40B4-BE49-F238E27FC236}">
                <a16:creationId xmlns:a16="http://schemas.microsoft.com/office/drawing/2014/main" id="{2E8B1087-420E-4FC2-A182-69EA803C62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6264" y="1233208"/>
            <a:ext cx="608544" cy="695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0"/>
            <a:ext cx="10363200" cy="522274"/>
            <a:chOff x="0" y="0"/>
            <a:chExt cx="9144000" cy="46083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85058"/>
              <a:ext cx="9144000" cy="1524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337458"/>
              <a:ext cx="9144000" cy="12337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35480" y="777240"/>
            <a:ext cx="9585960" cy="1988237"/>
          </a:xfrm>
          <a:prstGeom prst="rect">
            <a:avLst/>
          </a:prstGeom>
          <a:noFill/>
        </p:spPr>
        <p:txBody>
          <a:bodyPr wrap="square" lIns="103632" tIns="51816" rIns="103632" bIns="51816">
            <a:spAutoFit/>
          </a:bodyPr>
          <a:lstStyle/>
          <a:p>
            <a:r>
              <a:rPr lang="bn-IN" sz="4080" b="1" dirty="0">
                <a:ln w="1905"/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ফাহিম, ইসরাত, নোভা ও রুবী যথাক্রমে ৬টি, ৭টি, ২টি ও ৫টি করে আপেল সংগ্রহ করলো।</a:t>
            </a:r>
          </a:p>
          <a:p>
            <a:r>
              <a:rPr lang="bn-IN" sz="4080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ক) তাদের প্রত্যেকের গড়ে কয়টি করে আপেল আছে?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35480" y="3213065"/>
            <a:ext cx="9585960" cy="3453446"/>
          </a:xfrm>
          <a:prstGeom prst="rect">
            <a:avLst/>
          </a:prstGeom>
          <a:noFill/>
        </p:spPr>
        <p:txBody>
          <a:bodyPr wrap="square" lIns="103632" tIns="51816" rIns="103632" bIns="51816">
            <a:spAutoFit/>
          </a:bodyPr>
          <a:lstStyle/>
          <a:p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মোট আপেল আছে,   </a:t>
            </a:r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 (৬+৭+২+৫) টি</a:t>
            </a:r>
          </a:p>
          <a:p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		           </a:t>
            </a:r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= ২০টি</a:t>
            </a:r>
          </a:p>
          <a:p>
            <a:endParaRPr lang="bn-IN" sz="1813" b="1" dirty="0">
              <a:ln w="1905"/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প্রত্যেকের গড়ে আপেল আছে, </a:t>
            </a:r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 (২০ </a:t>
            </a:r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 ৪) টি</a:t>
            </a:r>
          </a:p>
          <a:p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					     </a:t>
            </a:r>
            <a:r>
              <a:rPr lang="en-US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        </a:t>
            </a:r>
            <a:r>
              <a:rPr lang="bn-IN" sz="4987" b="1" dirty="0">
                <a:ln w="1905"/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  <a:sym typeface="Symbol"/>
              </a:rPr>
              <a:t> = ৫টি</a:t>
            </a:r>
            <a:endParaRPr lang="bn-IN" sz="4987" b="1" dirty="0">
              <a:ln w="1905"/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</TotalTime>
  <Words>1163</Words>
  <Application>Microsoft Office PowerPoint</Application>
  <PresentationFormat>Custom</PresentationFormat>
  <Paragraphs>230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ArhialkhanOMJ</vt:lpstr>
      <vt:lpstr>Arial</vt:lpstr>
      <vt:lpstr>Calibri</vt:lpstr>
      <vt:lpstr>Calibri Light</vt:lpstr>
      <vt:lpstr>Cambria Math</vt:lpstr>
      <vt:lpstr>NikoshBAN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lenovo</cp:lastModifiedBy>
  <cp:revision>156</cp:revision>
  <dcterms:created xsi:type="dcterms:W3CDTF">2019-10-03T16:05:15Z</dcterms:created>
  <dcterms:modified xsi:type="dcterms:W3CDTF">2021-05-14T17:36:31Z</dcterms:modified>
</cp:coreProperties>
</file>