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9" r:id="rId3"/>
    <p:sldId id="270"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4B3B9C-3673-4229-BAE0-A4BBF09EA05A}" type="datetimeFigureOut">
              <a:rPr lang="en-US" smtClean="0"/>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9FF93-1B10-4715-8644-FA964C59244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B3B9C-3673-4229-BAE0-A4BBF09EA05A}" type="datetimeFigureOut">
              <a:rPr lang="en-US" smtClean="0"/>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9FF93-1B10-4715-8644-FA964C5924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B3B9C-3673-4229-BAE0-A4BBF09EA05A}" type="datetimeFigureOut">
              <a:rPr lang="en-US" smtClean="0"/>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9FF93-1B10-4715-8644-FA964C5924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B3B9C-3673-4229-BAE0-A4BBF09EA05A}" type="datetimeFigureOut">
              <a:rPr lang="en-US" smtClean="0"/>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9FF93-1B10-4715-8644-FA964C5924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4B3B9C-3673-4229-BAE0-A4BBF09EA05A}" type="datetimeFigureOut">
              <a:rPr lang="en-US" smtClean="0"/>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9FF93-1B10-4715-8644-FA964C59244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4B3B9C-3673-4229-BAE0-A4BBF09EA05A}" type="datetimeFigureOut">
              <a:rPr lang="en-US" smtClean="0"/>
              <a:t>5/15/2021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A9FF93-1B10-4715-8644-FA964C5924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4B3B9C-3673-4229-BAE0-A4BBF09EA05A}" type="datetimeFigureOut">
              <a:rPr lang="en-US" smtClean="0"/>
              <a:t>5/15/2021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A9FF93-1B10-4715-8644-FA964C5924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4B3B9C-3673-4229-BAE0-A4BBF09EA05A}" type="datetimeFigureOut">
              <a:rPr lang="en-US" smtClean="0"/>
              <a:t>5/15/2021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A9FF93-1B10-4715-8644-FA964C5924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B3B9C-3673-4229-BAE0-A4BBF09EA05A}" type="datetimeFigureOut">
              <a:rPr lang="en-US" smtClean="0"/>
              <a:t>5/15/2021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A9FF93-1B10-4715-8644-FA964C5924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B3B9C-3673-4229-BAE0-A4BBF09EA05A}" type="datetimeFigureOut">
              <a:rPr lang="en-US" smtClean="0"/>
              <a:t>5/15/2021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A9FF93-1B10-4715-8644-FA964C5924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B3B9C-3673-4229-BAE0-A4BBF09EA05A}" type="datetimeFigureOut">
              <a:rPr lang="en-US" smtClean="0"/>
              <a:t>5/15/2021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A9FF93-1B10-4715-8644-FA964C5924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B3B9C-3673-4229-BAE0-A4BBF09EA05A}" type="datetimeFigureOut">
              <a:rPr lang="en-US" smtClean="0"/>
              <a:t>5/15/2021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9FF93-1B10-4715-8644-FA964C5924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nazrul693105@gmail.com"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 y="356617"/>
            <a:ext cx="7886700" cy="1533017"/>
          </a:xfrm>
          <a:solidFill>
            <a:schemeClr val="bg1">
              <a:lumMod val="95000"/>
            </a:schemeClr>
          </a:solidFill>
          <a:effectLst>
            <a:outerShdw blurRad="50800" dist="38100" dir="18900000" algn="bl" rotWithShape="0">
              <a:prstClr val="black">
                <a:alpha val="40000"/>
              </a:prstClr>
            </a:outerShdw>
          </a:effectLst>
        </p:spPr>
        <p:txBody>
          <a:bodyPr>
            <a:noAutofit/>
          </a:bodyPr>
          <a:lstStyle/>
          <a:p>
            <a:pPr algn="ctr"/>
            <a:r>
              <a:rPr lang="bn-IN" sz="11500" b="1" dirty="0" smtClean="0">
                <a:effectLst>
                  <a:outerShdw blurRad="520700" dist="114300" dir="5400000" sx="7000" sy="7000" algn="ctr" rotWithShape="0">
                    <a:srgbClr val="000000">
                      <a:alpha val="43137"/>
                    </a:srgbClr>
                  </a:outerShdw>
                </a:effectLst>
                <a:latin typeface="NikoshBAN" panose="02000000000000000000" pitchFamily="2" charset="0"/>
                <a:cs typeface="NikoshBAN" panose="02000000000000000000" pitchFamily="2" charset="0"/>
              </a:rPr>
              <a:t>স্বাগতম</a:t>
            </a:r>
            <a:endParaRPr lang="en-CA" sz="11500" b="1" dirty="0">
              <a:effectLst>
                <a:outerShdw blurRad="520700" dist="114300" dir="5400000" sx="7000" sy="7000" algn="ctr" rotWithShape="0">
                  <a:srgbClr val="000000">
                    <a:alpha val="43137"/>
                  </a:srgbClr>
                </a:outerShdw>
              </a:effectLst>
              <a:latin typeface="NikoshBAN" panose="02000000000000000000" pitchFamily="2" charset="0"/>
              <a:cs typeface="NikoshBAN" panose="02000000000000000000" pitchFamily="2" charset="0"/>
            </a:endParaRPr>
          </a:p>
        </p:txBody>
      </p:sp>
      <p:pic>
        <p:nvPicPr>
          <p:cNvPr id="5" name="Picture 4" descr="কপো৪.jpg"/>
          <p:cNvPicPr>
            <a:picLocks noChangeAspect="1"/>
          </p:cNvPicPr>
          <p:nvPr/>
        </p:nvPicPr>
        <p:blipFill>
          <a:blip r:embed="rId2"/>
          <a:stretch>
            <a:fillRect/>
          </a:stretch>
        </p:blipFill>
        <p:spPr>
          <a:xfrm>
            <a:off x="685800" y="2057400"/>
            <a:ext cx="7690719" cy="4648200"/>
          </a:xfrm>
          <a:prstGeom prst="rect">
            <a:avLst/>
          </a:prstGeom>
        </p:spPr>
      </p:pic>
    </p:spTree>
    <p:extLst>
      <p:ext uri="{BB962C8B-B14F-4D97-AF65-F5344CB8AC3E}">
        <p14:creationId xmlns:p14="http://schemas.microsoft.com/office/powerpoint/2010/main" xmlns="" val="57963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xit" presetSubtype="0" fill="hold" nodeType="clickEffect">
                                  <p:stCondLst>
                                    <p:cond delay="0"/>
                                  </p:stCondLst>
                                  <p:childTnLst>
                                    <p:animEffect transition="out" filter="fade">
                                      <p:cBhvr>
                                        <p:cTn id="11" dur="2000"/>
                                        <p:tgtEl>
                                          <p:spTgt spid="5"/>
                                        </p:tgtEl>
                                      </p:cBhvr>
                                    </p:animEffect>
                                    <p:anim calcmode="lin" valueType="num">
                                      <p:cBhvr>
                                        <p:cTn id="12" dur="2000"/>
                                        <p:tgtEl>
                                          <p:spTgt spid="5"/>
                                        </p:tgtEl>
                                        <p:attrNameLst>
                                          <p:attrName>style.rotation</p:attrName>
                                        </p:attrNameLst>
                                      </p:cBhvr>
                                      <p:tavLst>
                                        <p:tav tm="0">
                                          <p:val>
                                            <p:fltVal val="0"/>
                                          </p:val>
                                        </p:tav>
                                        <p:tav tm="100000">
                                          <p:val>
                                            <p:fltVal val="720"/>
                                          </p:val>
                                        </p:tav>
                                      </p:tavLst>
                                    </p:anim>
                                    <p:anim calcmode="lin" valueType="num">
                                      <p:cBhvr>
                                        <p:cTn id="13" dur="2000"/>
                                        <p:tgtEl>
                                          <p:spTgt spid="5"/>
                                        </p:tgtEl>
                                        <p:attrNameLst>
                                          <p:attrName>ppt_h</p:attrName>
                                        </p:attrNameLst>
                                      </p:cBhvr>
                                      <p:tavLst>
                                        <p:tav tm="0">
                                          <p:val>
                                            <p:strVal val="ppt_h"/>
                                          </p:val>
                                        </p:tav>
                                        <p:tav tm="100000">
                                          <p:val>
                                            <p:fltVal val="0"/>
                                          </p:val>
                                        </p:tav>
                                      </p:tavLst>
                                    </p:anim>
                                    <p:anim calcmode="lin" valueType="num">
                                      <p:cBhvr>
                                        <p:cTn id="14" dur="2000"/>
                                        <p:tgtEl>
                                          <p:spTgt spid="5"/>
                                        </p:tgtEl>
                                        <p:attrNameLst>
                                          <p:attrName>ppt_w</p:attrName>
                                        </p:attrNameLst>
                                      </p:cBhvr>
                                      <p:tavLst>
                                        <p:tav tm="0">
                                          <p:val>
                                            <p:strVal val="ppt_w"/>
                                          </p:val>
                                        </p:tav>
                                        <p:tav tm="100000">
                                          <p:val>
                                            <p:fltVal val="0"/>
                                          </p:val>
                                        </p:tav>
                                      </p:tavLst>
                                    </p:anim>
                                    <p:set>
                                      <p:cBhvr>
                                        <p:cTn id="15"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10200"/>
            <a:ext cx="8229600" cy="1143000"/>
          </a:xfrm>
        </p:spPr>
        <p:txBody>
          <a:bodyPr>
            <a:noAutofit/>
          </a:bodyPr>
          <a:lstStyle/>
          <a:p>
            <a:pPr>
              <a:buNone/>
            </a:pPr>
            <a:endParaRPr lang="bn-BD" dirty="0" smtClean="0">
              <a:latin typeface="NikoshBAN" pitchFamily="2" charset="0"/>
              <a:cs typeface="NikoshBAN" pitchFamily="2" charset="0"/>
            </a:endParaRPr>
          </a:p>
          <a:p>
            <a:pPr>
              <a:buNone/>
            </a:pPr>
            <a:r>
              <a:rPr lang="bn-BD" dirty="0" smtClean="0">
                <a:latin typeface="NikoshBAN" pitchFamily="2" charset="0"/>
                <a:cs typeface="NikoshBAN" pitchFamily="2" charset="0"/>
              </a:rPr>
              <a:t>কবিতার ভাবার্থ বিশ্লেষণ কর</a:t>
            </a:r>
            <a:r>
              <a:rPr lang="bn-BD" dirty="0" smtClean="0">
                <a:latin typeface="NikoshBAN" pitchFamily="2" charset="0"/>
                <a:cs typeface="NikoshBAN" pitchFamily="2" charset="0"/>
              </a:rPr>
              <a:t>। </a:t>
            </a:r>
            <a:endParaRPr lang="en-US" dirty="0"/>
          </a:p>
        </p:txBody>
      </p:sp>
      <p:sp>
        <p:nvSpPr>
          <p:cNvPr id="4" name="Title 1"/>
          <p:cNvSpPr>
            <a:spLocks noGrp="1"/>
          </p:cNvSpPr>
          <p:nvPr>
            <p:ph type="title"/>
          </p:nvPr>
        </p:nvSpPr>
        <p:spPr>
          <a:solidFill>
            <a:schemeClr val="bg2">
              <a:lumMod val="90000"/>
            </a:schemeClr>
          </a:solidFill>
        </p:spPr>
        <p:txBody>
          <a:bodyPr>
            <a:noAutofit/>
          </a:bodyPr>
          <a:lstStyle/>
          <a:p>
            <a:pPr algn="ctr"/>
            <a:r>
              <a:rPr lang="bn-IN" sz="8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দলগত কাজ</a:t>
            </a:r>
            <a:endParaRPr lang="en-CA" sz="8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5" name="Picture 4" descr="দলগত.jpg"/>
          <p:cNvPicPr>
            <a:picLocks noChangeAspect="1"/>
          </p:cNvPicPr>
          <p:nvPr/>
        </p:nvPicPr>
        <p:blipFill>
          <a:blip r:embed="rId2"/>
          <a:stretch>
            <a:fillRect/>
          </a:stretch>
        </p:blipFill>
        <p:spPr>
          <a:xfrm>
            <a:off x="1600200" y="1524000"/>
            <a:ext cx="6324600" cy="3810000"/>
          </a:xfrm>
          <a:prstGeom prst="rect">
            <a:avLst/>
          </a:prstGeom>
        </p:spPr>
      </p:pic>
    </p:spTree>
    <p:extLst>
      <p:ext uri="{BB962C8B-B14F-4D97-AF65-F5344CB8AC3E}">
        <p14:creationId xmlns:p14="http://schemas.microsoft.com/office/powerpoint/2010/main" xmlns="" val="315107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9" presetClass="exit" presetSubtype="10" fill="hold" nodeType="clickEffect">
                                  <p:stCondLst>
                                    <p:cond delay="0"/>
                                  </p:stCondLst>
                                  <p:childTnLst>
                                    <p:anim calcmode="lin" valueType="num">
                                      <p:cBhvr>
                                        <p:cTn id="16" dur="5000"/>
                                        <p:tgtEl>
                                          <p:spTgt spid="5"/>
                                        </p:tgtEl>
                                        <p:attrNameLst>
                                          <p:attrName>ppt_h</p:attrName>
                                        </p:attrNameLst>
                                      </p:cBhvr>
                                      <p:tavLst>
                                        <p:tav tm="0">
                                          <p:val>
                                            <p:strVal val="ppt_h"/>
                                          </p:val>
                                        </p:tav>
                                        <p:tav tm="100000">
                                          <p:val>
                                            <p:strVal val="ppt_h"/>
                                          </p:val>
                                        </p:tav>
                                      </p:tavLst>
                                    </p:anim>
                                    <p:anim calcmode="lin" valueType="num">
                                      <p:cBhvr>
                                        <p:cTn id="17" dur="5000"/>
                                        <p:tgtEl>
                                          <p:spTgt spid="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8" dur="1" fill="hold">
                                          <p:stCondLst>
                                            <p:cond delay="4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05000"/>
            <a:ext cx="7886700" cy="5050664"/>
          </a:xfrm>
        </p:spPr>
        <p:txBody>
          <a:bodyPr>
            <a:noAutofit/>
          </a:bodyPr>
          <a:lstStyle/>
          <a:p>
            <a:pPr marL="0" indent="0">
              <a:buNone/>
            </a:pPr>
            <a:r>
              <a:rPr lang="bn-BD" sz="2000" dirty="0" smtClean="0">
                <a:latin typeface="NikoshBAN" panose="02000000000000000000" pitchFamily="2" charset="0"/>
                <a:cs typeface="NikoshBAN" panose="02000000000000000000" pitchFamily="2" charset="0"/>
              </a:rPr>
              <a:t>সৃজনশীল প্রশ্নের উত্তর লিখে আনবে। </a:t>
            </a:r>
          </a:p>
          <a:p>
            <a:pPr marL="0" indent="0">
              <a:buNone/>
            </a:pPr>
            <a:r>
              <a:rPr lang="bn-IN" sz="2000" dirty="0" smtClean="0">
                <a:latin typeface="NikoshBAN" panose="02000000000000000000" pitchFamily="2" charset="0"/>
                <a:cs typeface="NikoshBAN" panose="02000000000000000000" pitchFamily="2" charset="0"/>
              </a:rPr>
              <a:t>তুমি </a:t>
            </a:r>
            <a:r>
              <a:rPr lang="bn-IN" sz="2000" dirty="0" smtClean="0">
                <a:latin typeface="NikoshBAN" panose="02000000000000000000" pitchFamily="2" charset="0"/>
                <a:cs typeface="NikoshBAN" panose="02000000000000000000" pitchFamily="2" charset="0"/>
              </a:rPr>
              <a:t>যাবে ভাই – যাবে মোর সাথে, আমাদের ছোট গাঁয়,</a:t>
            </a:r>
          </a:p>
          <a:p>
            <a:pPr marL="0" indent="0">
              <a:buNone/>
            </a:pPr>
            <a:r>
              <a:rPr lang="bn-IN" sz="2000" dirty="0" smtClean="0">
                <a:latin typeface="NikoshBAN" panose="02000000000000000000" pitchFamily="2" charset="0"/>
                <a:cs typeface="NikoshBAN" panose="02000000000000000000" pitchFamily="2" charset="0"/>
              </a:rPr>
              <a:t>গাছের ছায়ায় লতায় পাতায় উদাসী বনের বায়,</a:t>
            </a:r>
          </a:p>
          <a:p>
            <a:pPr marL="0" indent="0">
              <a:buNone/>
            </a:pPr>
            <a:r>
              <a:rPr lang="bn-IN" sz="2000" dirty="0" smtClean="0">
                <a:latin typeface="NikoshBAN" panose="02000000000000000000" pitchFamily="2" charset="0"/>
                <a:cs typeface="NikoshBAN" panose="02000000000000000000" pitchFamily="2" charset="0"/>
              </a:rPr>
              <a:t>মায়া মমতায় জড়াজড়ি করি</a:t>
            </a:r>
          </a:p>
          <a:p>
            <a:pPr marL="0" indent="0">
              <a:buNone/>
            </a:pPr>
            <a:r>
              <a:rPr lang="bn-IN" sz="2000" dirty="0" smtClean="0">
                <a:latin typeface="NikoshBAN" panose="02000000000000000000" pitchFamily="2" charset="0"/>
                <a:cs typeface="NikoshBAN" panose="02000000000000000000" pitchFamily="2" charset="0"/>
              </a:rPr>
              <a:t>মোর গেহখানি রহিয়াছে ভরি</a:t>
            </a:r>
          </a:p>
          <a:p>
            <a:pPr marL="0" indent="0">
              <a:buNone/>
            </a:pPr>
            <a:r>
              <a:rPr lang="bn-IN" sz="2000" dirty="0" smtClean="0">
                <a:latin typeface="NikoshBAN" panose="02000000000000000000" pitchFamily="2" charset="0"/>
                <a:cs typeface="NikoshBAN" panose="02000000000000000000" pitchFamily="2" charset="0"/>
              </a:rPr>
              <a:t>মায়ের বুকেতে, বোনের আদরে, ভায়ের স্নেহের ছায়।</a:t>
            </a:r>
          </a:p>
          <a:p>
            <a:pPr marL="0" indent="0">
              <a:buNone/>
            </a:pPr>
            <a:endParaRPr lang="bn-IN" sz="2000" dirty="0" smtClean="0">
              <a:latin typeface="NikoshBAN" panose="02000000000000000000" pitchFamily="2" charset="0"/>
              <a:cs typeface="NikoshBAN" panose="02000000000000000000" pitchFamily="2" charset="0"/>
            </a:endParaRPr>
          </a:p>
          <a:p>
            <a:pPr marL="0" indent="0">
              <a:buNone/>
            </a:pPr>
            <a:r>
              <a:rPr lang="bn-IN" sz="2000" dirty="0" smtClean="0">
                <a:latin typeface="NikoshBAN" panose="02000000000000000000" pitchFamily="2" charset="0"/>
                <a:cs typeface="NikoshBAN" panose="02000000000000000000" pitchFamily="2" charset="0"/>
              </a:rPr>
              <a:t>ক) ‘আমার বাড়ি’ কবিতায়  কাজলা দীঘির কাজল জলে কি হাসে?</a:t>
            </a:r>
          </a:p>
          <a:p>
            <a:pPr marL="0" indent="0">
              <a:buNone/>
            </a:pPr>
            <a:r>
              <a:rPr lang="bn-IN" sz="2000" dirty="0" smtClean="0">
                <a:latin typeface="NikoshBAN" panose="02000000000000000000" pitchFamily="2" charset="0"/>
                <a:cs typeface="NikoshBAN" panose="02000000000000000000" pitchFamily="2" charset="0"/>
              </a:rPr>
              <a:t>খ) ‘আমার বাড়ি’ কবিতায় কবি বন্ধুকে আমন্ত্রণ জানিয়েছেন কেন?</a:t>
            </a:r>
          </a:p>
          <a:p>
            <a:pPr marL="0" indent="0">
              <a:buNone/>
            </a:pPr>
            <a:r>
              <a:rPr lang="bn-IN" sz="2000" dirty="0" smtClean="0">
                <a:latin typeface="NikoshBAN" panose="02000000000000000000" pitchFamily="2" charset="0"/>
                <a:cs typeface="NikoshBAN" panose="02000000000000000000" pitchFamily="2" charset="0"/>
              </a:rPr>
              <a:t>গ) উদ্দীপকের প্রথম চরণের সাথে ‘আমার বাড়ি’ কবিতার কোন অংশের মিল আছে? ব্যাখ্যা কর।</a:t>
            </a:r>
          </a:p>
          <a:p>
            <a:pPr marL="0" indent="0">
              <a:buNone/>
            </a:pPr>
            <a:r>
              <a:rPr lang="bn-IN" sz="2000" dirty="0" smtClean="0">
                <a:latin typeface="NikoshBAN" panose="02000000000000000000" pitchFamily="2" charset="0"/>
                <a:cs typeface="NikoshBAN" panose="02000000000000000000" pitchFamily="2" charset="0"/>
              </a:rPr>
              <a:t>ঘ) উদ্দীপক ও ‘আমার বাড়ি’ কবিতার ভাবার্থ কি এক? বিশ্লেষণ কর। </a:t>
            </a:r>
          </a:p>
        </p:txBody>
      </p:sp>
      <p:sp>
        <p:nvSpPr>
          <p:cNvPr id="4" name="Title 1"/>
          <p:cNvSpPr>
            <a:spLocks noGrp="1"/>
          </p:cNvSpPr>
          <p:nvPr>
            <p:ph type="title"/>
          </p:nvPr>
        </p:nvSpPr>
        <p:spPr>
          <a:xfrm>
            <a:off x="628650" y="136526"/>
            <a:ext cx="7886700" cy="1171067"/>
          </a:xfrm>
          <a:solidFill>
            <a:schemeClr val="bg2">
              <a:lumMod val="90000"/>
            </a:schemeClr>
          </a:solidFill>
        </p:spPr>
        <p:txBody>
          <a:bodyPr>
            <a:noAutofit/>
          </a:bodyPr>
          <a:lstStyle/>
          <a:p>
            <a:pPr algn="ctr"/>
            <a:r>
              <a:rPr lang="bn-IN" sz="6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বাড়ির কাজ</a:t>
            </a:r>
            <a:endParaRPr lang="en-CA" sz="6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107341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6" dur="500"/>
                                        <p:tgtEl>
                                          <p:spTgt spid="3">
                                            <p:txEl>
                                              <p:pRg st="4" end="4"/>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anim calcmode="lin" valueType="num">
                                      <p:cBhvr>
                                        <p:cTn id="4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3" fill="hold">
                            <p:stCondLst>
                              <p:cond delay="2000"/>
                            </p:stCondLst>
                            <p:childTnLst>
                              <p:par>
                                <p:cTn id="44" presetID="42" presetClass="entr" presetSubtype="0" fill="hold" nodeType="after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49" fill="hold">
                            <p:stCondLst>
                              <p:cond delay="3000"/>
                            </p:stCondLst>
                            <p:childTnLst>
                              <p:par>
                                <p:cTn id="50" presetID="42" presetClass="entr" presetSubtype="0" fill="hold" nodeType="after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1000"/>
                                        <p:tgtEl>
                                          <p:spTgt spid="3">
                                            <p:txEl>
                                              <p:pRg st="10" end="10"/>
                                            </p:txEl>
                                          </p:spTgt>
                                        </p:tgtEl>
                                      </p:cBhvr>
                                    </p:animEffect>
                                    <p:anim calcmode="lin" valueType="num">
                                      <p:cBhvr>
                                        <p:cTn id="5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28650" y="365126"/>
            <a:ext cx="7886700" cy="1628267"/>
          </a:xfrm>
          <a:solidFill>
            <a:schemeClr val="bg2">
              <a:lumMod val="90000"/>
            </a:schemeClr>
          </a:solidFill>
        </p:spPr>
        <p:txBody>
          <a:bodyPr>
            <a:noAutofit/>
          </a:bodyPr>
          <a:lstStyle/>
          <a:p>
            <a:pPr algn="ctr"/>
            <a:r>
              <a:rPr lang="en-US" sz="9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ধন্যবাদ</a:t>
            </a:r>
            <a:r>
              <a:rPr lang="en-US" sz="9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CA" sz="9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371601" y="2057400"/>
            <a:ext cx="6705599" cy="4587090"/>
          </a:xfrm>
          <a:prstGeom prst="rect">
            <a:avLst/>
          </a:prstGeom>
        </p:spPr>
      </p:pic>
    </p:spTree>
    <p:extLst>
      <p:ext uri="{BB962C8B-B14F-4D97-AF65-F5344CB8AC3E}">
        <p14:creationId xmlns:p14="http://schemas.microsoft.com/office/powerpoint/2010/main" xmlns="" val="88887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পরিচিতি</a:t>
            </a:r>
            <a:r>
              <a:rPr lang="en-US" dirty="0" smtClean="0"/>
              <a:t> </a:t>
            </a:r>
            <a:endParaRPr lang="en-US" dirty="0"/>
          </a:p>
        </p:txBody>
      </p:sp>
      <p:sp>
        <p:nvSpPr>
          <p:cNvPr id="3" name="Content Placeholder 2"/>
          <p:cNvSpPr>
            <a:spLocks noGrp="1"/>
          </p:cNvSpPr>
          <p:nvPr>
            <p:ph sz="half" idx="1"/>
          </p:nvPr>
        </p:nvSpPr>
        <p:spPr>
          <a:xfrm>
            <a:off x="457200" y="1066800"/>
            <a:ext cx="4038600" cy="5562600"/>
          </a:xfrm>
        </p:spPr>
        <p:txBody>
          <a:bodyPr>
            <a:normAutofit/>
          </a:bodyPr>
          <a:lstStyle/>
          <a:p>
            <a:pPr>
              <a:buNone/>
            </a:pPr>
            <a:r>
              <a:rPr lang="en-US" sz="2400" dirty="0" err="1" smtClean="0"/>
              <a:t>শিক্ষক</a:t>
            </a:r>
            <a:r>
              <a:rPr lang="en-US" sz="2400" dirty="0" smtClean="0"/>
              <a:t> </a:t>
            </a:r>
            <a:r>
              <a:rPr lang="en-US" sz="2400" dirty="0" err="1" smtClean="0"/>
              <a:t>পরিচিতি</a:t>
            </a:r>
            <a:r>
              <a:rPr lang="en-US" sz="2400" dirty="0" smtClean="0"/>
              <a:t> </a:t>
            </a:r>
          </a:p>
          <a:p>
            <a:pPr>
              <a:buNone/>
            </a:pPr>
            <a:endParaRPr lang="en-US" sz="2400" dirty="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400" dirty="0" err="1" smtClean="0"/>
              <a:t>মোঃ</a:t>
            </a:r>
            <a:r>
              <a:rPr lang="en-US" sz="2400" dirty="0" smtClean="0"/>
              <a:t> </a:t>
            </a:r>
            <a:r>
              <a:rPr lang="en-US" sz="2400" dirty="0" err="1" smtClean="0"/>
              <a:t>নজরুল</a:t>
            </a:r>
            <a:r>
              <a:rPr lang="en-US" sz="2400" dirty="0" smtClean="0"/>
              <a:t> </a:t>
            </a:r>
            <a:r>
              <a:rPr lang="en-US" sz="2400" dirty="0" err="1" smtClean="0"/>
              <a:t>ইসলাম</a:t>
            </a:r>
            <a:r>
              <a:rPr lang="en-US" sz="2400" dirty="0" smtClean="0"/>
              <a:t> </a:t>
            </a:r>
          </a:p>
          <a:p>
            <a:pPr>
              <a:buNone/>
            </a:pPr>
            <a:r>
              <a:rPr lang="en-US" sz="2400" dirty="0" err="1" smtClean="0"/>
              <a:t>সহকারী</a:t>
            </a:r>
            <a:r>
              <a:rPr lang="en-US" sz="2400" dirty="0" smtClean="0"/>
              <a:t> </a:t>
            </a:r>
            <a:r>
              <a:rPr lang="en-US" sz="2400" dirty="0" err="1" smtClean="0"/>
              <a:t>শিক্ষক</a:t>
            </a:r>
            <a:r>
              <a:rPr lang="en-US" sz="2400" dirty="0" smtClean="0"/>
              <a:t> </a:t>
            </a:r>
            <a:r>
              <a:rPr lang="en-US" sz="2400" dirty="0" err="1" smtClean="0"/>
              <a:t>আইসিটি</a:t>
            </a:r>
            <a:endParaRPr lang="en-US" sz="2400" dirty="0" smtClean="0"/>
          </a:p>
          <a:p>
            <a:pPr>
              <a:buNone/>
            </a:pPr>
            <a:r>
              <a:rPr lang="en-US" sz="1800" dirty="0" err="1" smtClean="0"/>
              <a:t>কিসামত</a:t>
            </a:r>
            <a:r>
              <a:rPr lang="en-US" sz="1800" dirty="0" smtClean="0"/>
              <a:t> </a:t>
            </a:r>
            <a:r>
              <a:rPr lang="en-US" sz="1800" dirty="0" err="1" smtClean="0"/>
              <a:t>হারাটী</a:t>
            </a:r>
            <a:r>
              <a:rPr lang="en-US" sz="1800" dirty="0" smtClean="0"/>
              <a:t> </a:t>
            </a:r>
            <a:r>
              <a:rPr lang="bn-BD" sz="1800" dirty="0" smtClean="0"/>
              <a:t>ডি. এস. আই দাখিল মাদ্রাসা </a:t>
            </a:r>
          </a:p>
          <a:p>
            <a:pPr>
              <a:buNone/>
            </a:pPr>
            <a:r>
              <a:rPr lang="en-US" sz="2400" dirty="0" smtClean="0">
                <a:hlinkClick r:id="rId2"/>
              </a:rPr>
              <a:t>nazrul693105@gmail.com</a:t>
            </a:r>
            <a:r>
              <a:rPr lang="en-US" sz="2400" dirty="0" smtClean="0"/>
              <a:t> </a:t>
            </a:r>
            <a:endParaRPr lang="en-US" sz="2400" dirty="0"/>
          </a:p>
        </p:txBody>
      </p:sp>
      <p:sp>
        <p:nvSpPr>
          <p:cNvPr id="4" name="Content Placeholder 3"/>
          <p:cNvSpPr>
            <a:spLocks noGrp="1"/>
          </p:cNvSpPr>
          <p:nvPr>
            <p:ph sz="half" idx="2"/>
          </p:nvPr>
        </p:nvSpPr>
        <p:spPr>
          <a:xfrm>
            <a:off x="4648200" y="1143000"/>
            <a:ext cx="4038600" cy="5029200"/>
          </a:xfrm>
        </p:spPr>
        <p:txBody>
          <a:bodyPr>
            <a:normAutofit/>
          </a:bodyPr>
          <a:lstStyle/>
          <a:p>
            <a:pPr>
              <a:buNone/>
            </a:pPr>
            <a:r>
              <a:rPr lang="bn-BD" dirty="0" smtClean="0"/>
              <a:t>পাঠ পরিচিতি </a:t>
            </a:r>
          </a:p>
          <a:p>
            <a:pPr>
              <a:buNone/>
            </a:pPr>
            <a:endParaRPr lang="bn-BD" dirty="0"/>
          </a:p>
          <a:p>
            <a:pPr>
              <a:buNone/>
            </a:pPr>
            <a:endParaRPr lang="bn-BD" dirty="0" smtClean="0"/>
          </a:p>
          <a:p>
            <a:pPr>
              <a:buNone/>
            </a:pPr>
            <a:r>
              <a:rPr lang="bn-BD" dirty="0" smtClean="0"/>
              <a:t>বিষয়ঃ বাংলা</a:t>
            </a:r>
          </a:p>
          <a:p>
            <a:pPr>
              <a:buNone/>
            </a:pPr>
            <a:r>
              <a:rPr lang="bn-BD" dirty="0" smtClean="0"/>
              <a:t>শ্রেণিঃ ষষ্ঠ</a:t>
            </a:r>
          </a:p>
          <a:p>
            <a:pPr>
              <a:buNone/>
            </a:pPr>
            <a:r>
              <a:rPr lang="bn-BD" dirty="0" smtClean="0"/>
              <a:t>সময়ঃ </a:t>
            </a:r>
            <a:r>
              <a:rPr lang="en-US" dirty="0" smtClean="0"/>
              <a:t>50 </a:t>
            </a:r>
            <a:r>
              <a:rPr lang="bn-BD" dirty="0" smtClean="0"/>
              <a:t>মিনিট </a:t>
            </a:r>
          </a:p>
          <a:p>
            <a:pPr>
              <a:buNone/>
            </a:pPr>
            <a:r>
              <a:rPr lang="bn-BD" dirty="0" smtClean="0"/>
              <a:t>তারিখঃ</a:t>
            </a:r>
            <a:r>
              <a:rPr lang="en-US" dirty="0" smtClean="0"/>
              <a:t>21/03/2021</a:t>
            </a:r>
            <a:r>
              <a:rPr lang="bn-BD" dirty="0" smtClean="0"/>
              <a:t>  </a:t>
            </a:r>
            <a:endParaRPr lang="en-US" dirty="0"/>
          </a:p>
        </p:txBody>
      </p:sp>
      <p:sp>
        <p:nvSpPr>
          <p:cNvPr id="5" name="Oval 4"/>
          <p:cNvSpPr/>
          <p:nvPr/>
        </p:nvSpPr>
        <p:spPr>
          <a:xfrm>
            <a:off x="990600" y="1752600"/>
            <a:ext cx="2133600" cy="1905000"/>
          </a:xfrm>
          <a:prstGeom prst="ellips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আমার</a:t>
            </a:r>
            <a:r>
              <a:rPr lang="en-US" u="sng" dirty="0" smtClean="0"/>
              <a:t> </a:t>
            </a:r>
            <a:r>
              <a:rPr lang="en-US" u="sng" dirty="0" err="1" smtClean="0"/>
              <a:t>বাড়ি</a:t>
            </a:r>
            <a:r>
              <a:rPr lang="en-US" u="sng" dirty="0" smtClean="0"/>
              <a:t> </a:t>
            </a:r>
            <a:endParaRPr lang="en-US" u="sng" dirty="0"/>
          </a:p>
        </p:txBody>
      </p:sp>
      <p:sp>
        <p:nvSpPr>
          <p:cNvPr id="4" name="Content Placeholder 3"/>
          <p:cNvSpPr>
            <a:spLocks noGrp="1"/>
          </p:cNvSpPr>
          <p:nvPr>
            <p:ph sz="half" idx="2"/>
          </p:nvPr>
        </p:nvSpPr>
        <p:spPr>
          <a:xfrm>
            <a:off x="3886200" y="1295400"/>
            <a:ext cx="4038600" cy="457200"/>
          </a:xfrm>
        </p:spPr>
        <p:txBody>
          <a:bodyPr>
            <a:normAutofit fontScale="92500" lnSpcReduction="10000"/>
          </a:bodyPr>
          <a:lstStyle/>
          <a:p>
            <a:pPr>
              <a:buNone/>
            </a:pPr>
            <a:r>
              <a:rPr lang="en-US" dirty="0" err="1" smtClean="0"/>
              <a:t>জসীমউদদীন</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normAutofit/>
          </a:bodyPr>
          <a:lstStyle/>
          <a:p>
            <a:pPr algn="ctr"/>
            <a:r>
              <a:rPr lang="bn-BD" sz="6000" dirty="0">
                <a:ln w="0"/>
                <a:effectLst>
                  <a:outerShdw blurRad="38100" dist="19050" dir="2700000" algn="tl" rotWithShape="0">
                    <a:schemeClr val="dk1">
                      <a:alpha val="40000"/>
                    </a:schemeClr>
                  </a:outerShdw>
                </a:effectLst>
                <a:latin typeface="NikoshBAN" pitchFamily="2" charset="0"/>
                <a:cs typeface="NikoshBAN" pitchFamily="2" charset="0"/>
              </a:rPr>
              <a:t>শিখনফল</a:t>
            </a:r>
            <a:endParaRPr lang="en-US" sz="6000" dirty="0">
              <a:ln w="0"/>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628650" y="2337689"/>
            <a:ext cx="7886700" cy="4351338"/>
          </a:xfrm>
        </p:spPr>
        <p:txBody>
          <a:bodyPr>
            <a:noAutofit/>
          </a:bodyPr>
          <a:lstStyle/>
          <a:p>
            <a:pPr>
              <a:buNone/>
            </a:pPr>
            <a:r>
              <a:rPr lang="bn-BD" sz="2800" dirty="0">
                <a:latin typeface="NikoshBAN" pitchFamily="2" charset="0"/>
                <a:cs typeface="NikoshBAN" pitchFamily="2" charset="0"/>
              </a:rPr>
              <a:t> কবি পরিচিতি বলতে পারবে ।</a:t>
            </a:r>
            <a:endParaRPr lang="en-US" sz="2800" dirty="0">
              <a:latin typeface="NikoshBAN" pitchFamily="2" charset="0"/>
              <a:cs typeface="NikoshBAN" pitchFamily="2" charset="0"/>
            </a:endParaRPr>
          </a:p>
          <a:p>
            <a:pPr>
              <a:buNone/>
            </a:pPr>
            <a:endParaRPr lang="en-US" sz="2800" dirty="0" smtClean="0">
              <a:latin typeface="NikoshBAN" pitchFamily="2" charset="0"/>
              <a:cs typeface="NikoshBAN" pitchFamily="2" charset="0"/>
            </a:endParaRPr>
          </a:p>
          <a:p>
            <a:pPr>
              <a:buNone/>
            </a:pPr>
            <a:r>
              <a:rPr lang="bn-BD" sz="2800" dirty="0" smtClean="0">
                <a:latin typeface="NikoshBAN" pitchFamily="2" charset="0"/>
                <a:cs typeface="NikoshBAN" pitchFamily="2" charset="0"/>
              </a:rPr>
              <a:t> </a:t>
            </a:r>
            <a:r>
              <a:rPr lang="bn-BD" sz="2800" dirty="0" smtClean="0">
                <a:latin typeface="NikoshBAN" pitchFamily="2" charset="0"/>
                <a:cs typeface="NikoshBAN" pitchFamily="2" charset="0"/>
              </a:rPr>
              <a:t>কবিতাটি </a:t>
            </a:r>
            <a:r>
              <a:rPr lang="bn-BD" sz="2800" dirty="0">
                <a:latin typeface="NikoshBAN" pitchFamily="2" charset="0"/>
                <a:cs typeface="NikoshBAN" pitchFamily="2" charset="0"/>
              </a:rPr>
              <a:t>শুদ্ধ উচ্চারণে আবৃত্তি  করতে পারবে ।            </a:t>
            </a:r>
          </a:p>
          <a:p>
            <a:pPr>
              <a:buNone/>
            </a:pPr>
            <a:r>
              <a:rPr lang="bn-BD" sz="2800" dirty="0" smtClean="0">
                <a:latin typeface="NikoshBAN" pitchFamily="2" charset="0"/>
                <a:cs typeface="NikoshBAN" pitchFamily="2" charset="0"/>
              </a:rPr>
              <a:t>নতুন </a:t>
            </a:r>
            <a:r>
              <a:rPr lang="bn-BD" sz="2800" dirty="0">
                <a:latin typeface="NikoshBAN" pitchFamily="2" charset="0"/>
                <a:cs typeface="NikoshBAN" pitchFamily="2" charset="0"/>
              </a:rPr>
              <a:t>শব্দের অর্থ  ও বাক্য রচনা করতে পারবে ।  </a:t>
            </a:r>
          </a:p>
          <a:p>
            <a:pPr>
              <a:buNone/>
            </a:pPr>
            <a:r>
              <a:rPr lang="bn-BD" sz="2800" dirty="0">
                <a:latin typeface="NikoshBAN" pitchFamily="2" charset="0"/>
                <a:cs typeface="NikoshBAN" pitchFamily="2" charset="0"/>
              </a:rPr>
              <a:t>কবিতার ভাবার্থ বিশ্লেষণ করতে পারবে ।  </a:t>
            </a:r>
            <a:endParaRPr lang="en-US" sz="2800" dirty="0"/>
          </a:p>
        </p:txBody>
      </p:sp>
    </p:spTree>
    <p:extLst>
      <p:ext uri="{BB962C8B-B14F-4D97-AF65-F5344CB8AC3E}">
        <p14:creationId xmlns:p14="http://schemas.microsoft.com/office/powerpoint/2010/main" xmlns="" val="194478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normAutofit/>
          </a:bodyPr>
          <a:lstStyle/>
          <a:p>
            <a:pPr algn="ctr"/>
            <a:r>
              <a:rPr lang="en-US" sz="60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পাঠ</a:t>
            </a:r>
            <a:r>
              <a:rPr lang="en-US" sz="6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60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পরিচিতি</a:t>
            </a:r>
            <a:endParaRPr lang="en-CA" sz="6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08076" y="1962785"/>
            <a:ext cx="7886700" cy="448627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003997" y="2124594"/>
            <a:ext cx="3490779" cy="2200519"/>
          </a:xfrm>
          <a:prstGeom prst="rect">
            <a:avLst/>
          </a:prstGeom>
        </p:spPr>
      </p:pic>
    </p:spTree>
    <p:extLst>
      <p:ext uri="{BB962C8B-B14F-4D97-AF65-F5344CB8AC3E}">
        <p14:creationId xmlns:p14="http://schemas.microsoft.com/office/powerpoint/2010/main" xmlns="" val="292358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2500"/>
                            </p:stCondLst>
                            <p:childTnLst>
                              <p:par>
                                <p:cTn id="13" presetID="14" presetClass="entr" presetSubtype="1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28650" y="365126"/>
            <a:ext cx="7886700" cy="1325563"/>
          </a:xfrm>
          <a:solidFill>
            <a:schemeClr val="bg2">
              <a:lumMod val="90000"/>
            </a:schemeClr>
          </a:solidFill>
        </p:spPr>
        <p:txBody>
          <a:bodyPr>
            <a:normAutofit/>
          </a:bodyPr>
          <a:lstStyle/>
          <a:p>
            <a:pPr algn="ctr"/>
            <a:r>
              <a:rPr lang="en-US" sz="6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পাঠ</a:t>
            </a:r>
            <a:r>
              <a:rPr lang="en-US" sz="6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6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পরিচিতি</a:t>
            </a:r>
            <a:endParaRPr lang="en-CA" sz="6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5" name="TextBox 4"/>
          <p:cNvSpPr txBox="1"/>
          <p:nvPr/>
        </p:nvSpPr>
        <p:spPr>
          <a:xfrm>
            <a:off x="628650" y="1947672"/>
            <a:ext cx="7886700" cy="452431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কবিতাটি কবি জসীম উদদীন এর ‘হাসু’ কাব্যগ্রন্থ থেকে নেয়া হয়েছে। এখানে কোন বন্ধু বা প্রিয়জনকে কবি নিজের গ্রামের বাড়িতে নিমন্ত্রন করেছেন। তিনি তাকে আপ্যায়ন করতে চান শালি ধানের চিড়া, বিন্নি ধানের খই, কবরী কলা ও গামছা বাঁধা দই দিয়ে। অতিথির বিশ্রাম ও আনন্দের জন্য গৃহস্থের আন্তরিক প্রয়াস এ কবিতায় বিশেষভাবে লক্ষণীয়। অতিথিকে ভালবাসার মধ্য দিয়ে সৌজন্য, শিষ্ঠাচার ও মানবপ্রেমের অসাধারন বহিঃপ্রকাশ ঘটেছে এ কবিতায়।  </a:t>
            </a:r>
            <a:endParaRPr lang="en-CA"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406404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628650" y="2132489"/>
            <a:ext cx="2176272" cy="4286250"/>
          </a:xfrm>
        </p:spPr>
      </p:pic>
      <p:sp>
        <p:nvSpPr>
          <p:cNvPr id="4" name="Title 1"/>
          <p:cNvSpPr>
            <a:spLocks noGrp="1"/>
          </p:cNvSpPr>
          <p:nvPr>
            <p:ph type="title"/>
          </p:nvPr>
        </p:nvSpPr>
        <p:spPr>
          <a:solidFill>
            <a:schemeClr val="bg2">
              <a:lumMod val="90000"/>
            </a:schemeClr>
          </a:solidFill>
        </p:spPr>
        <p:txBody>
          <a:bodyPr>
            <a:noAutofit/>
          </a:bodyPr>
          <a:lstStyle/>
          <a:p>
            <a:pPr algn="ctr"/>
            <a:r>
              <a:rPr lang="bn-IN" sz="6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কবি</a:t>
            </a:r>
            <a:r>
              <a:rPr lang="en-US" sz="6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66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পরিচিতি</a:t>
            </a:r>
            <a:endParaRPr lang="en-CA" sz="6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846021" y="3880905"/>
            <a:ext cx="2109900" cy="789418"/>
          </a:xfrm>
          <a:prstGeom prst="rect">
            <a:avLst/>
          </a:prstGeom>
        </p:spPr>
      </p:pic>
      <p:grpSp>
        <p:nvGrpSpPr>
          <p:cNvPr id="2" name="Group 48"/>
          <p:cNvGrpSpPr/>
          <p:nvPr/>
        </p:nvGrpSpPr>
        <p:grpSpPr>
          <a:xfrm>
            <a:off x="5293617" y="3352800"/>
            <a:ext cx="3316984" cy="1200329"/>
            <a:chOff x="7058154" y="3773424"/>
            <a:chExt cx="4422645" cy="1200329"/>
          </a:xfrm>
        </p:grpSpPr>
        <p:sp>
          <p:nvSpPr>
            <p:cNvPr id="16" name="TextBox 15"/>
            <p:cNvSpPr txBox="1"/>
            <p:nvPr/>
          </p:nvSpPr>
          <p:spPr>
            <a:xfrm flipH="1">
              <a:off x="7137402" y="3773424"/>
              <a:ext cx="4343397" cy="1200329"/>
            </a:xfrm>
            <a:prstGeom prst="rect">
              <a:avLst/>
            </a:prstGeom>
            <a:solidFill>
              <a:schemeClr val="accent4">
                <a:lumMod val="60000"/>
                <a:lumOff val="40000"/>
              </a:schemeClr>
            </a:solidFill>
          </p:spPr>
          <p:txBody>
            <a:bodyPr wrap="square" rtlCol="0">
              <a:spAutoFit/>
            </a:bodyPr>
            <a:lstStyle/>
            <a:p>
              <a:r>
                <a:rPr lang="bn-IN" sz="2000" dirty="0" smtClean="0">
                  <a:latin typeface="NikoshBAN" panose="02000000000000000000" pitchFamily="2" charset="0"/>
                  <a:cs typeface="NikoshBAN" panose="02000000000000000000" pitchFamily="2" charset="0"/>
                </a:rPr>
                <a:t>মৃত্যুঃ  </a:t>
              </a:r>
            </a:p>
            <a:p>
              <a:r>
                <a:rPr lang="en-US" sz="3200" dirty="0" smtClean="0">
                  <a:latin typeface="NikoshBAN" panose="02000000000000000000" pitchFamily="2" charset="0"/>
                  <a:cs typeface="NikoshBAN" panose="02000000000000000000" pitchFamily="2" charset="0"/>
                </a:rPr>
                <a:t>1976 </a:t>
              </a:r>
              <a:r>
                <a:rPr lang="bn-IN" sz="2000" dirty="0" smtClean="0">
                  <a:latin typeface="NikoshBAN" panose="02000000000000000000" pitchFamily="2" charset="0"/>
                  <a:cs typeface="NikoshBAN" panose="02000000000000000000" pitchFamily="2" charset="0"/>
                </a:rPr>
                <a:t>খ্রিষ্টাব্দে </a:t>
              </a:r>
              <a:r>
                <a:rPr lang="bn-IN" sz="2000" dirty="0" smtClean="0">
                  <a:latin typeface="NikoshBAN" panose="02000000000000000000" pitchFamily="2" charset="0"/>
                  <a:cs typeface="NikoshBAN" panose="02000000000000000000" pitchFamily="2" charset="0"/>
                </a:rPr>
                <a:t>ঢাকায়।</a:t>
              </a:r>
              <a:endParaRPr lang="en-CA" sz="2000" dirty="0">
                <a:latin typeface="NikoshBAN" panose="02000000000000000000" pitchFamily="2" charset="0"/>
                <a:cs typeface="NikoshBAN" panose="02000000000000000000" pitchFamily="2" charset="0"/>
              </a:endParaRPr>
            </a:p>
          </p:txBody>
        </p:sp>
        <p:cxnSp>
          <p:nvCxnSpPr>
            <p:cNvPr id="39" name="Straight Arrow Connector 38"/>
            <p:cNvCxnSpPr>
              <a:endCxn id="16" idx="3"/>
            </p:cNvCxnSpPr>
            <p:nvPr/>
          </p:nvCxnSpPr>
          <p:spPr>
            <a:xfrm rot="16200000" flipH="1">
              <a:off x="7005444" y="4241631"/>
              <a:ext cx="184668" cy="79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 name="Group 51"/>
          <p:cNvGrpSpPr/>
          <p:nvPr/>
        </p:nvGrpSpPr>
        <p:grpSpPr>
          <a:xfrm>
            <a:off x="5198365" y="1876457"/>
            <a:ext cx="3717035" cy="1944022"/>
            <a:chOff x="6931155" y="1876456"/>
            <a:chExt cx="4956047" cy="1944022"/>
          </a:xfrm>
        </p:grpSpPr>
        <p:sp>
          <p:nvSpPr>
            <p:cNvPr id="15" name="TextBox 14"/>
            <p:cNvSpPr txBox="1"/>
            <p:nvPr/>
          </p:nvSpPr>
          <p:spPr>
            <a:xfrm flipH="1">
              <a:off x="7112003" y="1876456"/>
              <a:ext cx="4775199" cy="1508105"/>
            </a:xfrm>
            <a:prstGeom prst="rect">
              <a:avLst/>
            </a:prstGeom>
            <a:solidFill>
              <a:schemeClr val="accent4">
                <a:lumMod val="60000"/>
                <a:lumOff val="40000"/>
              </a:schemeClr>
            </a:solidFill>
          </p:spPr>
          <p:txBody>
            <a:bodyPr wrap="square" rtlCol="0">
              <a:spAutoFit/>
            </a:bodyPr>
            <a:lstStyle/>
            <a:p>
              <a:r>
                <a:rPr lang="bn-IN" sz="2000" dirty="0" smtClean="0">
                  <a:latin typeface="NikoshBAN" panose="02000000000000000000" pitchFamily="2" charset="0"/>
                  <a:cs typeface="NikoshBAN" panose="02000000000000000000" pitchFamily="2" charset="0"/>
                </a:rPr>
                <a:t>জন্মঃ </a:t>
              </a:r>
            </a:p>
            <a:p>
              <a:r>
                <a:rPr lang="en-US" sz="3200" dirty="0" smtClean="0">
                  <a:latin typeface="NikoshBAN" panose="02000000000000000000" pitchFamily="2" charset="0"/>
                  <a:cs typeface="NikoshBAN" panose="02000000000000000000" pitchFamily="2" charset="0"/>
                </a:rPr>
                <a:t>1903 </a:t>
              </a:r>
              <a:r>
                <a:rPr lang="bn-IN" sz="2000" dirty="0" smtClean="0">
                  <a:latin typeface="NikoshBAN" panose="02000000000000000000" pitchFamily="2" charset="0"/>
                  <a:cs typeface="NikoshBAN" panose="02000000000000000000" pitchFamily="2" charset="0"/>
                </a:rPr>
                <a:t>খ্রিষ্টাব্দে </a:t>
              </a:r>
              <a:r>
                <a:rPr lang="bn-IN" sz="2000" dirty="0" smtClean="0">
                  <a:latin typeface="NikoshBAN" panose="02000000000000000000" pitchFamily="2" charset="0"/>
                  <a:cs typeface="NikoshBAN" panose="02000000000000000000" pitchFamily="2" charset="0"/>
                </a:rPr>
                <a:t>ফরিদপুর জেলার তাম্বুলখানা গ্রামে।</a:t>
              </a:r>
              <a:endParaRPr lang="en-CA" sz="2000" dirty="0">
                <a:latin typeface="NikoshBAN" panose="02000000000000000000" pitchFamily="2" charset="0"/>
                <a:cs typeface="NikoshBAN" panose="02000000000000000000" pitchFamily="2" charset="0"/>
              </a:endParaRPr>
            </a:p>
          </p:txBody>
        </p:sp>
        <p:cxnSp>
          <p:nvCxnSpPr>
            <p:cNvPr id="43" name="Straight Arrow Connector 42"/>
            <p:cNvCxnSpPr>
              <a:endCxn id="15" idx="3"/>
            </p:cNvCxnSpPr>
            <p:nvPr/>
          </p:nvCxnSpPr>
          <p:spPr>
            <a:xfrm rot="5400000" flipH="1" flipV="1">
              <a:off x="6426595" y="3135070"/>
              <a:ext cx="1189968" cy="1808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5" name="Group 53"/>
          <p:cNvGrpSpPr/>
          <p:nvPr/>
        </p:nvGrpSpPr>
        <p:grpSpPr>
          <a:xfrm>
            <a:off x="5198363" y="3820466"/>
            <a:ext cx="3370324" cy="2402334"/>
            <a:chOff x="6931153" y="3820466"/>
            <a:chExt cx="4493765" cy="2402334"/>
          </a:xfrm>
        </p:grpSpPr>
        <p:sp>
          <p:nvSpPr>
            <p:cNvPr id="17" name="TextBox 16"/>
            <p:cNvSpPr txBox="1"/>
            <p:nvPr/>
          </p:nvSpPr>
          <p:spPr>
            <a:xfrm flipH="1">
              <a:off x="7213600" y="4591584"/>
              <a:ext cx="4211318" cy="1631216"/>
            </a:xfrm>
            <a:prstGeom prst="rect">
              <a:avLst/>
            </a:prstGeom>
            <a:solidFill>
              <a:schemeClr val="accent4">
                <a:lumMod val="60000"/>
                <a:lumOff val="40000"/>
              </a:schemeClr>
            </a:solidFill>
          </p:spPr>
          <p:txBody>
            <a:bodyPr wrap="square" rtlCol="0">
              <a:spAutoFit/>
            </a:bodyPr>
            <a:lstStyle/>
            <a:p>
              <a:r>
                <a:rPr lang="bn-IN" sz="2000" dirty="0" smtClean="0">
                  <a:latin typeface="NikoshBAN" panose="02000000000000000000" pitchFamily="2" charset="0"/>
                  <a:cs typeface="NikoshBAN" panose="02000000000000000000" pitchFamily="2" charset="0"/>
                </a:rPr>
                <a:t>গ্রন্থঃ  </a:t>
              </a:r>
            </a:p>
            <a:p>
              <a:r>
                <a:rPr lang="bn-IN" sz="2000" dirty="0" smtClean="0">
                  <a:latin typeface="NikoshBAN" panose="02000000000000000000" pitchFamily="2" charset="0"/>
                  <a:cs typeface="NikoshBAN" panose="02000000000000000000" pitchFamily="2" charset="0"/>
                </a:rPr>
                <a:t>নক্সী কাঁথার মাঠ, সোজন বাদিয়ার ঘাট, হাসু, ডালিমকুমার, এক পয়সার বাঁশী। </a:t>
              </a:r>
              <a:endParaRPr lang="en-CA" sz="2000" dirty="0">
                <a:latin typeface="NikoshBAN" panose="02000000000000000000" pitchFamily="2" charset="0"/>
                <a:cs typeface="NikoshBAN" panose="02000000000000000000" pitchFamily="2" charset="0"/>
              </a:endParaRPr>
            </a:p>
          </p:txBody>
        </p:sp>
        <p:cxnSp>
          <p:nvCxnSpPr>
            <p:cNvPr id="46" name="Straight Arrow Connector 45"/>
            <p:cNvCxnSpPr>
              <a:endCxn id="17" idx="3"/>
            </p:cNvCxnSpPr>
            <p:nvPr/>
          </p:nvCxnSpPr>
          <p:spPr>
            <a:xfrm rot="16200000" flipH="1">
              <a:off x="6279014" y="4472605"/>
              <a:ext cx="1586725" cy="2824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84011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23" presetClass="entr" presetSubtype="16"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down)">
                                      <p:cBhvr>
                                        <p:cTn id="41" dur="580">
                                          <p:stCondLst>
                                            <p:cond delay="0"/>
                                          </p:stCondLst>
                                        </p:cTn>
                                        <p:tgtEl>
                                          <p:spTgt spid="2"/>
                                        </p:tgtEl>
                                      </p:cBhvr>
                                    </p:animEffect>
                                    <p:anim calcmode="lin" valueType="num">
                                      <p:cBhvr>
                                        <p:cTn id="4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7" dur="26">
                                          <p:stCondLst>
                                            <p:cond delay="650"/>
                                          </p:stCondLst>
                                        </p:cTn>
                                        <p:tgtEl>
                                          <p:spTgt spid="2"/>
                                        </p:tgtEl>
                                      </p:cBhvr>
                                      <p:to x="100000" y="60000"/>
                                    </p:animScale>
                                    <p:animScale>
                                      <p:cBhvr>
                                        <p:cTn id="48" dur="166" decel="50000">
                                          <p:stCondLst>
                                            <p:cond delay="676"/>
                                          </p:stCondLst>
                                        </p:cTn>
                                        <p:tgtEl>
                                          <p:spTgt spid="2"/>
                                        </p:tgtEl>
                                      </p:cBhvr>
                                      <p:to x="100000" y="100000"/>
                                    </p:animScale>
                                    <p:animScale>
                                      <p:cBhvr>
                                        <p:cTn id="49" dur="26">
                                          <p:stCondLst>
                                            <p:cond delay="1312"/>
                                          </p:stCondLst>
                                        </p:cTn>
                                        <p:tgtEl>
                                          <p:spTgt spid="2"/>
                                        </p:tgtEl>
                                      </p:cBhvr>
                                      <p:to x="100000" y="80000"/>
                                    </p:animScale>
                                    <p:animScale>
                                      <p:cBhvr>
                                        <p:cTn id="50" dur="166" decel="50000">
                                          <p:stCondLst>
                                            <p:cond delay="1338"/>
                                          </p:stCondLst>
                                        </p:cTn>
                                        <p:tgtEl>
                                          <p:spTgt spid="2"/>
                                        </p:tgtEl>
                                      </p:cBhvr>
                                      <p:to x="100000" y="100000"/>
                                    </p:animScale>
                                    <p:animScale>
                                      <p:cBhvr>
                                        <p:cTn id="51" dur="26">
                                          <p:stCondLst>
                                            <p:cond delay="1642"/>
                                          </p:stCondLst>
                                        </p:cTn>
                                        <p:tgtEl>
                                          <p:spTgt spid="2"/>
                                        </p:tgtEl>
                                      </p:cBhvr>
                                      <p:to x="100000" y="90000"/>
                                    </p:animScale>
                                    <p:animScale>
                                      <p:cBhvr>
                                        <p:cTn id="52" dur="166" decel="50000">
                                          <p:stCondLst>
                                            <p:cond delay="1668"/>
                                          </p:stCondLst>
                                        </p:cTn>
                                        <p:tgtEl>
                                          <p:spTgt spid="2"/>
                                        </p:tgtEl>
                                      </p:cBhvr>
                                      <p:to x="100000" y="100000"/>
                                    </p:animScale>
                                    <p:animScale>
                                      <p:cBhvr>
                                        <p:cTn id="53" dur="26">
                                          <p:stCondLst>
                                            <p:cond delay="1808"/>
                                          </p:stCondLst>
                                        </p:cTn>
                                        <p:tgtEl>
                                          <p:spTgt spid="2"/>
                                        </p:tgtEl>
                                      </p:cBhvr>
                                      <p:to x="100000" y="95000"/>
                                    </p:animScale>
                                    <p:animScale>
                                      <p:cBhvr>
                                        <p:cTn id="54" dur="166" decel="50000">
                                          <p:stCondLst>
                                            <p:cond delay="1834"/>
                                          </p:stCondLst>
                                        </p:cTn>
                                        <p:tgtEl>
                                          <p:spTgt spid="2"/>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nodeType="click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down)">
                                      <p:cBhvr>
                                        <p:cTn id="59" dur="580">
                                          <p:stCondLst>
                                            <p:cond delay="0"/>
                                          </p:stCondLst>
                                        </p:cTn>
                                        <p:tgtEl>
                                          <p:spTgt spid="5"/>
                                        </p:tgtEl>
                                      </p:cBhvr>
                                    </p:animEffect>
                                    <p:anim calcmode="lin" valueType="num">
                                      <p:cBhvr>
                                        <p:cTn id="6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5" dur="26">
                                          <p:stCondLst>
                                            <p:cond delay="650"/>
                                          </p:stCondLst>
                                        </p:cTn>
                                        <p:tgtEl>
                                          <p:spTgt spid="5"/>
                                        </p:tgtEl>
                                      </p:cBhvr>
                                      <p:to x="100000" y="60000"/>
                                    </p:animScale>
                                    <p:animScale>
                                      <p:cBhvr>
                                        <p:cTn id="66" dur="166" decel="50000">
                                          <p:stCondLst>
                                            <p:cond delay="676"/>
                                          </p:stCondLst>
                                        </p:cTn>
                                        <p:tgtEl>
                                          <p:spTgt spid="5"/>
                                        </p:tgtEl>
                                      </p:cBhvr>
                                      <p:to x="100000" y="100000"/>
                                    </p:animScale>
                                    <p:animScale>
                                      <p:cBhvr>
                                        <p:cTn id="67" dur="26">
                                          <p:stCondLst>
                                            <p:cond delay="1312"/>
                                          </p:stCondLst>
                                        </p:cTn>
                                        <p:tgtEl>
                                          <p:spTgt spid="5"/>
                                        </p:tgtEl>
                                      </p:cBhvr>
                                      <p:to x="100000" y="80000"/>
                                    </p:animScale>
                                    <p:animScale>
                                      <p:cBhvr>
                                        <p:cTn id="68" dur="166" decel="50000">
                                          <p:stCondLst>
                                            <p:cond delay="1338"/>
                                          </p:stCondLst>
                                        </p:cTn>
                                        <p:tgtEl>
                                          <p:spTgt spid="5"/>
                                        </p:tgtEl>
                                      </p:cBhvr>
                                      <p:to x="100000" y="100000"/>
                                    </p:animScale>
                                    <p:animScale>
                                      <p:cBhvr>
                                        <p:cTn id="69" dur="26">
                                          <p:stCondLst>
                                            <p:cond delay="1642"/>
                                          </p:stCondLst>
                                        </p:cTn>
                                        <p:tgtEl>
                                          <p:spTgt spid="5"/>
                                        </p:tgtEl>
                                      </p:cBhvr>
                                      <p:to x="100000" y="90000"/>
                                    </p:animScale>
                                    <p:animScale>
                                      <p:cBhvr>
                                        <p:cTn id="70" dur="166" decel="50000">
                                          <p:stCondLst>
                                            <p:cond delay="1668"/>
                                          </p:stCondLst>
                                        </p:cTn>
                                        <p:tgtEl>
                                          <p:spTgt spid="5"/>
                                        </p:tgtEl>
                                      </p:cBhvr>
                                      <p:to x="100000" y="100000"/>
                                    </p:animScale>
                                    <p:animScale>
                                      <p:cBhvr>
                                        <p:cTn id="71" dur="26">
                                          <p:stCondLst>
                                            <p:cond delay="1808"/>
                                          </p:stCondLst>
                                        </p:cTn>
                                        <p:tgtEl>
                                          <p:spTgt spid="5"/>
                                        </p:tgtEl>
                                      </p:cBhvr>
                                      <p:to x="100000" y="95000"/>
                                    </p:animScale>
                                    <p:animScale>
                                      <p:cBhvr>
                                        <p:cTn id="72"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50" y="1600200"/>
            <a:ext cx="8188452" cy="4745737"/>
          </a:xfrm>
        </p:spPr>
        <p:txBody>
          <a:bodyPr>
            <a:noAutofit/>
          </a:bodyPr>
          <a:lstStyle/>
          <a:p>
            <a:pPr marL="252000" indent="-252000">
              <a:buSzPct val="1000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কবি জসীম উদ্দীন কোথায় জন্মগ্রহণ করেন?</a:t>
            </a:r>
          </a:p>
          <a:p>
            <a:pPr marL="252000" indent="-252000">
              <a:buSzPct val="1000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জসীম উদ্দিনের দুইটি কাব্যগ্রন্থের নাম লিখ।</a:t>
            </a:r>
          </a:p>
          <a:p>
            <a:pPr marL="252000" indent="-252000">
              <a:buSzPct val="100000"/>
              <a:buFont typeface="Wingdings" panose="05000000000000000000" pitchFamily="2" charset="2"/>
              <a:buChar char="Ø"/>
            </a:pPr>
            <a:r>
              <a:rPr lang="en-US" sz="2800" dirty="0" smtClean="0">
                <a:latin typeface="NikoshBAN" panose="02000000000000000000" pitchFamily="2" charset="0"/>
                <a:cs typeface="NikoshBAN" panose="02000000000000000000" pitchFamily="2" charset="0"/>
              </a:rPr>
              <a:t>‘</a:t>
            </a:r>
            <a:r>
              <a:rPr lang="bn-IN" sz="2800" b="1" dirty="0" smtClean="0">
                <a:latin typeface="NikoshBAN" panose="02000000000000000000" pitchFamily="2" charset="0"/>
                <a:cs typeface="NikoshBAN" panose="02000000000000000000" pitchFamily="2" charset="0"/>
              </a:rPr>
              <a:t>আমার বাড়ি</a:t>
            </a:r>
            <a:r>
              <a:rPr lang="bn-IN" sz="2800" dirty="0" smtClean="0">
                <a:latin typeface="NikoshBAN" panose="02000000000000000000" pitchFamily="2" charset="0"/>
                <a:cs typeface="NikoshBAN" panose="02000000000000000000" pitchFamily="2" charset="0"/>
              </a:rPr>
              <a:t>’ কোন কাব্যগ্রন্থ থেকে নেয়া হয়ছে?</a:t>
            </a:r>
            <a:endParaRPr lang="bn-IN" sz="2800" dirty="0">
              <a:latin typeface="NikoshBAN" panose="02000000000000000000" pitchFamily="2" charset="0"/>
              <a:cs typeface="NikoshBAN" panose="02000000000000000000" pitchFamily="2" charset="0"/>
            </a:endParaRPr>
          </a:p>
          <a:p>
            <a:pPr marL="252000" indent="-252000">
              <a:buSzPct val="100000"/>
              <a:buFont typeface="Wingdings" panose="05000000000000000000" pitchFamily="2" charset="2"/>
              <a:buChar char="Ø"/>
            </a:pPr>
            <a:r>
              <a:rPr lang="bn-IN" sz="2800" dirty="0">
                <a:latin typeface="NikoshBAN" panose="02000000000000000000" pitchFamily="2" charset="0"/>
                <a:cs typeface="NikoshBAN" panose="02000000000000000000" pitchFamily="2" charset="0"/>
              </a:rPr>
              <a:t>কবি জসীম </a:t>
            </a:r>
            <a:r>
              <a:rPr lang="bn-IN" sz="2800" dirty="0" smtClean="0">
                <a:latin typeface="NikoshBAN" panose="02000000000000000000" pitchFamily="2" charset="0"/>
                <a:cs typeface="NikoshBAN" panose="02000000000000000000" pitchFamily="2" charset="0"/>
              </a:rPr>
              <a:t>উদ্দীন কত সালে মৃত্যুবরণ করেন?</a:t>
            </a:r>
          </a:p>
          <a:p>
            <a:pPr marL="252000" indent="-252000">
              <a:buSzPct val="1000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a:t>
            </a:r>
            <a:r>
              <a:rPr lang="bn-IN" sz="2800" b="1" dirty="0" smtClean="0">
                <a:latin typeface="NikoshBAN" panose="02000000000000000000" pitchFamily="2" charset="0"/>
                <a:cs typeface="NikoshBAN" panose="02000000000000000000" pitchFamily="2" charset="0"/>
              </a:rPr>
              <a:t>আমার বাড়ি</a:t>
            </a:r>
            <a:r>
              <a:rPr lang="bn-IN" sz="2800" dirty="0" smtClean="0">
                <a:latin typeface="NikoshBAN" panose="02000000000000000000" pitchFamily="2" charset="0"/>
                <a:cs typeface="NikoshBAN" panose="02000000000000000000" pitchFamily="2" charset="0"/>
              </a:rPr>
              <a:t>’ কবিতায় কবি কোন ধানের চিঁড়া খেতে দিবেন? </a:t>
            </a:r>
            <a:endParaRPr lang="en-CA" sz="2800" dirty="0">
              <a:latin typeface="NikoshBAN" panose="02000000000000000000" pitchFamily="2" charset="0"/>
              <a:cs typeface="NikoshBAN" panose="02000000000000000000" pitchFamily="2" charset="0"/>
            </a:endParaRPr>
          </a:p>
        </p:txBody>
      </p:sp>
      <p:sp>
        <p:nvSpPr>
          <p:cNvPr id="4" name="Title 1"/>
          <p:cNvSpPr>
            <a:spLocks noGrp="1"/>
          </p:cNvSpPr>
          <p:nvPr>
            <p:ph type="title"/>
          </p:nvPr>
        </p:nvSpPr>
        <p:spPr>
          <a:solidFill>
            <a:schemeClr val="bg2">
              <a:lumMod val="90000"/>
            </a:schemeClr>
          </a:solidFill>
        </p:spPr>
        <p:txBody>
          <a:bodyPr>
            <a:normAutofit/>
          </a:bodyPr>
          <a:lstStyle/>
          <a:p>
            <a:pPr algn="ctr"/>
            <a:r>
              <a:rPr lang="bn-IN" sz="6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একক কাজ</a:t>
            </a:r>
            <a:endParaRPr lang="en-CA" sz="6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71518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ü"/>
            </a:pPr>
            <a:r>
              <a:rPr lang="bn-IN" sz="4800" dirty="0" smtClean="0">
                <a:latin typeface="NikoshBAN" panose="02000000000000000000" pitchFamily="2" charset="0"/>
                <a:cs typeface="NikoshBAN" panose="02000000000000000000" pitchFamily="2" charset="0"/>
              </a:rPr>
              <a:t> ফরিদপুর জেলার তাম্বুলখানা গ্রামে</a:t>
            </a:r>
          </a:p>
          <a:p>
            <a:pPr>
              <a:buFont typeface="Wingdings" panose="05000000000000000000" pitchFamily="2" charset="2"/>
              <a:buChar char="ü"/>
            </a:pPr>
            <a:r>
              <a:rPr lang="bn-IN" sz="4800" dirty="0" smtClean="0">
                <a:latin typeface="NikoshBAN" panose="02000000000000000000" pitchFamily="2" charset="0"/>
                <a:cs typeface="NikoshBAN" panose="02000000000000000000" pitchFamily="2" charset="0"/>
              </a:rPr>
              <a:t> রাখালি, বালুচর</a:t>
            </a:r>
          </a:p>
          <a:p>
            <a:pPr>
              <a:buFont typeface="Wingdings" panose="05000000000000000000" pitchFamily="2" charset="2"/>
              <a:buChar char="ü"/>
            </a:pPr>
            <a:r>
              <a:rPr lang="bn-IN" sz="4800" dirty="0" smtClean="0">
                <a:latin typeface="NikoshBAN" panose="02000000000000000000" pitchFamily="2" charset="0"/>
                <a:cs typeface="NikoshBAN" panose="02000000000000000000" pitchFamily="2" charset="0"/>
              </a:rPr>
              <a:t> হাসু</a:t>
            </a:r>
          </a:p>
          <a:p>
            <a:pPr>
              <a:buFont typeface="Wingdings" panose="05000000000000000000" pitchFamily="2" charset="2"/>
              <a:buChar char="ü"/>
            </a:pPr>
            <a:r>
              <a:rPr lang="bn-IN" sz="4800" dirty="0" smtClean="0">
                <a:latin typeface="NikoshBAN" panose="02000000000000000000" pitchFamily="2" charset="0"/>
                <a:cs typeface="NikoshBAN" panose="02000000000000000000" pitchFamily="2" charset="0"/>
              </a:rPr>
              <a:t> </a:t>
            </a:r>
            <a:r>
              <a:rPr lang="en-US" sz="6500" dirty="0" smtClean="0">
                <a:latin typeface="NikoshBAN" panose="02000000000000000000" pitchFamily="2" charset="0"/>
                <a:cs typeface="NikoshBAN" panose="02000000000000000000" pitchFamily="2" charset="0"/>
              </a:rPr>
              <a:t>1976</a:t>
            </a:r>
            <a:r>
              <a:rPr lang="bn-IN" sz="4800" dirty="0" smtClean="0">
                <a:latin typeface="NikoshBAN" panose="02000000000000000000" pitchFamily="2" charset="0"/>
                <a:cs typeface="NikoshBAN" panose="02000000000000000000" pitchFamily="2" charset="0"/>
              </a:rPr>
              <a:t> </a:t>
            </a:r>
            <a:r>
              <a:rPr lang="bn-IN" sz="4800" dirty="0" smtClean="0">
                <a:latin typeface="NikoshBAN" panose="02000000000000000000" pitchFamily="2" charset="0"/>
                <a:cs typeface="NikoshBAN" panose="02000000000000000000" pitchFamily="2" charset="0"/>
              </a:rPr>
              <a:t>সালে</a:t>
            </a:r>
          </a:p>
          <a:p>
            <a:pPr>
              <a:buFont typeface="Wingdings" panose="05000000000000000000" pitchFamily="2" charset="2"/>
              <a:buChar char="ü"/>
            </a:pPr>
            <a:r>
              <a:rPr lang="bn-IN" sz="4800" dirty="0" smtClean="0">
                <a:latin typeface="NikoshBAN" panose="02000000000000000000" pitchFamily="2" charset="0"/>
                <a:cs typeface="NikoshBAN" panose="02000000000000000000" pitchFamily="2" charset="0"/>
              </a:rPr>
              <a:t> শালি ধানের চিঁড়া</a:t>
            </a:r>
          </a:p>
        </p:txBody>
      </p:sp>
      <p:sp>
        <p:nvSpPr>
          <p:cNvPr id="4" name="Title 1"/>
          <p:cNvSpPr>
            <a:spLocks noGrp="1"/>
          </p:cNvSpPr>
          <p:nvPr>
            <p:ph type="title"/>
          </p:nvPr>
        </p:nvSpPr>
        <p:spPr>
          <a:solidFill>
            <a:schemeClr val="bg2">
              <a:lumMod val="90000"/>
            </a:schemeClr>
          </a:solidFill>
        </p:spPr>
        <p:txBody>
          <a:bodyPr>
            <a:noAutofit/>
          </a:bodyPr>
          <a:lstStyle/>
          <a:p>
            <a:pPr algn="ctr"/>
            <a:r>
              <a:rPr lang="bn-IN" sz="66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উত্তর</a:t>
            </a:r>
            <a:endParaRPr lang="en-CA" sz="6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388883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355</Words>
  <Application>Microsoft Office PowerPoint</Application>
  <PresentationFormat>On-screen Show (4:3)</PresentationFormat>
  <Paragraphs>65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স্বাগতম</vt:lpstr>
      <vt:lpstr>পরিচিতি </vt:lpstr>
      <vt:lpstr>আমার বাড়ি </vt:lpstr>
      <vt:lpstr>শিখনফল</vt:lpstr>
      <vt:lpstr>পাঠ পরিচিতি</vt:lpstr>
      <vt:lpstr>পাঠ পরিচিতি</vt:lpstr>
      <vt:lpstr>কবি পরিচিতি</vt:lpstr>
      <vt:lpstr>একক কাজ</vt:lpstr>
      <vt:lpstr>উত্তর</vt:lpstr>
      <vt:lpstr>দলগত কাজ</vt:lpstr>
      <vt:lpstr>বাড়ির কাজ</vt:lpstr>
      <vt:lpstr>ধন্যবাদ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CMSD</dc:creator>
  <cp:lastModifiedBy>CMSD</cp:lastModifiedBy>
  <cp:revision>11</cp:revision>
  <dcterms:created xsi:type="dcterms:W3CDTF">2021-05-15T03:14:39Z</dcterms:created>
  <dcterms:modified xsi:type="dcterms:W3CDTF">2021-05-15T03:43:17Z</dcterms:modified>
</cp:coreProperties>
</file>