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8" r:id="rId3"/>
    <p:sldId id="292" r:id="rId4"/>
    <p:sldId id="259" r:id="rId5"/>
    <p:sldId id="287" r:id="rId6"/>
    <p:sldId id="288" r:id="rId7"/>
    <p:sldId id="289" r:id="rId8"/>
    <p:sldId id="290" r:id="rId9"/>
    <p:sldId id="291" r:id="rId10"/>
    <p:sldId id="260" r:id="rId11"/>
    <p:sldId id="261" r:id="rId12"/>
    <p:sldId id="262" r:id="rId13"/>
    <p:sldId id="263" r:id="rId14"/>
    <p:sldId id="264" r:id="rId15"/>
    <p:sldId id="265" r:id="rId16"/>
    <p:sldId id="270" r:id="rId17"/>
    <p:sldId id="266" r:id="rId18"/>
    <p:sldId id="271" r:id="rId19"/>
    <p:sldId id="267" r:id="rId20"/>
    <p:sldId id="268" r:id="rId21"/>
    <p:sldId id="277" r:id="rId22"/>
    <p:sldId id="278" r:id="rId23"/>
    <p:sldId id="279" r:id="rId24"/>
    <p:sldId id="280" r:id="rId25"/>
    <p:sldId id="281" r:id="rId26"/>
    <p:sldId id="282" r:id="rId27"/>
    <p:sldId id="272" r:id="rId28"/>
    <p:sldId id="283" r:id="rId29"/>
    <p:sldId id="273" r:id="rId30"/>
    <p:sldId id="284" r:id="rId31"/>
    <p:sldId id="285" r:id="rId32"/>
    <p:sldId id="274" r:id="rId33"/>
    <p:sldId id="286" r:id="rId34"/>
    <p:sldId id="275" r:id="rId35"/>
    <p:sldId id="269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800080"/>
    <a:srgbClr val="FF33CC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41" autoAdjust="0"/>
    <p:restoredTop sz="94660"/>
  </p:normalViewPr>
  <p:slideViewPr>
    <p:cSldViewPr snapToGrid="0">
      <p:cViewPr varScale="1">
        <p:scale>
          <a:sx n="74" d="100"/>
          <a:sy n="74" d="100"/>
        </p:scale>
        <p:origin x="55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448623-C19B-41C8-AF77-85F581079262}" type="datetimeFigureOut">
              <a:rPr lang="en-US" smtClean="0"/>
              <a:t>14-May-21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FEAB01-62CB-415A-8AE5-3C4F5C177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089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29556-7D36-485B-8F1E-BA653CB17977}" type="datetimeFigureOut">
              <a:rPr lang="en-US" smtClean="0"/>
              <a:t>14-May-21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80E74-BDAD-4EA1-B694-9C16603075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678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29556-7D36-485B-8F1E-BA653CB17977}" type="datetimeFigureOut">
              <a:rPr lang="en-US" smtClean="0"/>
              <a:t>14-May-21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80E74-BDAD-4EA1-B694-9C16603075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779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29556-7D36-485B-8F1E-BA653CB17977}" type="datetimeFigureOut">
              <a:rPr lang="en-US" smtClean="0"/>
              <a:t>14-May-21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80E74-BDAD-4EA1-B694-9C16603075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995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29556-7D36-485B-8F1E-BA653CB17977}" type="datetimeFigureOut">
              <a:rPr lang="en-US" smtClean="0"/>
              <a:t>14-May-21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80E74-BDAD-4EA1-B694-9C16603075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636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29556-7D36-485B-8F1E-BA653CB17977}" type="datetimeFigureOut">
              <a:rPr lang="en-US" smtClean="0"/>
              <a:t>14-May-21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80E74-BDAD-4EA1-B694-9C16603075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346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29556-7D36-485B-8F1E-BA653CB17977}" type="datetimeFigureOut">
              <a:rPr lang="en-US" smtClean="0"/>
              <a:t>14-May-21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80E74-BDAD-4EA1-B694-9C16603075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399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29556-7D36-485B-8F1E-BA653CB17977}" type="datetimeFigureOut">
              <a:rPr lang="en-US" smtClean="0"/>
              <a:t>14-May-21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80E74-BDAD-4EA1-B694-9C16603075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947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29556-7D36-485B-8F1E-BA653CB17977}" type="datetimeFigureOut">
              <a:rPr lang="en-US" smtClean="0"/>
              <a:t>14-May-21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80E74-BDAD-4EA1-B694-9C16603075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85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29556-7D36-485B-8F1E-BA653CB17977}" type="datetimeFigureOut">
              <a:rPr lang="en-US" smtClean="0"/>
              <a:t>14-May-21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80E74-BDAD-4EA1-B694-9C16603075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170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29556-7D36-485B-8F1E-BA653CB17977}" type="datetimeFigureOut">
              <a:rPr lang="en-US" smtClean="0"/>
              <a:t>14-May-21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80E74-BDAD-4EA1-B694-9C16603075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088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29556-7D36-485B-8F1E-BA653CB17977}" type="datetimeFigureOut">
              <a:rPr lang="en-US" smtClean="0"/>
              <a:t>14-May-21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80E74-BDAD-4EA1-B694-9C16603075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890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29556-7D36-485B-8F1E-BA653CB17977}" type="datetimeFigureOut">
              <a:rPr lang="en-US" smtClean="0"/>
              <a:t>14-May-21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80E74-BDAD-4EA1-B694-9C16603075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75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hyperlink" Target="mailto:mdrehanuddin17@gmail.com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7000"/>
              </a:schemeClr>
            </a:gs>
            <a:gs pos="27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05" y="489397"/>
            <a:ext cx="11822806" cy="58727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502360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1352281" y="1720840"/>
            <a:ext cx="977506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dirty="0">
                <a:solidFill>
                  <a:srgbClr val="FF33CC"/>
                </a:solidFill>
                <a:latin typeface="Bodoni MT Black" panose="02070A03080606020203" pitchFamily="18" charset="0"/>
                <a:cs typeface="Times New Roman" panose="02020603050405020304" pitchFamily="18" charset="0"/>
              </a:rPr>
              <a:t>Read some </a:t>
            </a:r>
            <a:r>
              <a:rPr lang="en-US" sz="7200" b="1" dirty="0" smtClean="0">
                <a:solidFill>
                  <a:srgbClr val="FF33CC"/>
                </a:solidFill>
                <a:latin typeface="Bodoni MT Black" panose="02070A03080606020203" pitchFamily="18" charset="0"/>
                <a:cs typeface="Times New Roman" panose="02020603050405020304" pitchFamily="18" charset="0"/>
              </a:rPr>
              <a:t>information about it.</a:t>
            </a:r>
            <a:endParaRPr lang="en-US" sz="7200" b="1" dirty="0">
              <a:solidFill>
                <a:srgbClr val="FF33CC"/>
              </a:solidFill>
              <a:latin typeface="Bodoni MT Black" panose="02070A03080606020203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745532" y="51515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688" y="884487"/>
            <a:ext cx="1131664" cy="16988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913" y="692375"/>
            <a:ext cx="1127370" cy="1692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946" y="4666520"/>
            <a:ext cx="1112949" cy="16135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913" y="4666352"/>
            <a:ext cx="1185027" cy="16136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868876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8361" y="4775056"/>
            <a:ext cx="117111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Bodoni MT Black" panose="02070A03080606020203" pitchFamily="18" charset="0"/>
                <a:cs typeface="Times New Roman" panose="02020603050405020304" pitchFamily="18" charset="0"/>
              </a:rPr>
              <a:t>Most of these ethnic people living in Bangladesh have some common characteristics. They have their own lifestyles.</a:t>
            </a:r>
            <a:endParaRPr lang="en-US" sz="3200" b="1" dirty="0">
              <a:latin typeface="Bodoni MT Black" panose="02070A03080606020203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chakma-little-girl"/>
          <p:cNvPicPr>
            <a:picLocks noGrp="1"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98361" y="276895"/>
            <a:ext cx="6849414" cy="41504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775" y="276895"/>
            <a:ext cx="4610637" cy="41504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25366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820" y="4958367"/>
            <a:ext cx="117970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Bodoni MT Black" panose="02070A03080606020203" pitchFamily="18" charset="0"/>
                <a:cs typeface="Times New Roman" panose="02020603050405020304" pitchFamily="18" charset="0"/>
              </a:rPr>
              <a:t>They build their houses on bamboo or wooden platforms called </a:t>
            </a:r>
            <a:r>
              <a:rPr lang="en-US" sz="4400" b="1" dirty="0" smtClean="0">
                <a:solidFill>
                  <a:srgbClr val="800080"/>
                </a:solidFill>
                <a:latin typeface="Bodoni MT Black" panose="02070A03080606020203" pitchFamily="18" charset="0"/>
                <a:cs typeface="Times New Roman" panose="02020603050405020304" pitchFamily="18" charset="0"/>
              </a:rPr>
              <a:t>‘ </a:t>
            </a:r>
            <a:r>
              <a:rPr lang="en-US" sz="4400" b="1" dirty="0" err="1" smtClean="0">
                <a:solidFill>
                  <a:srgbClr val="800080"/>
                </a:solidFill>
                <a:latin typeface="Bodoni MT Black" panose="02070A03080606020203" pitchFamily="18" charset="0"/>
                <a:cs typeface="Times New Roman" panose="02020603050405020304" pitchFamily="18" charset="0"/>
              </a:rPr>
              <a:t>machang</a:t>
            </a:r>
            <a:r>
              <a:rPr lang="en-US" sz="4400" b="1" dirty="0" smtClean="0">
                <a:solidFill>
                  <a:srgbClr val="800080"/>
                </a:solidFill>
                <a:latin typeface="Bodoni MT Black" panose="02070A03080606020203" pitchFamily="18" charset="0"/>
                <a:cs typeface="Times New Roman" panose="02020603050405020304" pitchFamily="18" charset="0"/>
              </a:rPr>
              <a:t> ’</a:t>
            </a:r>
            <a:r>
              <a:rPr lang="en-US" sz="4400" b="1" dirty="0" smtClean="0">
                <a:latin typeface="Bodoni MT Black" panose="02070A03080606020203" pitchFamily="18" charset="0"/>
                <a:cs typeface="Times New Roman" panose="02020603050405020304" pitchFamily="18" charset="0"/>
              </a:rPr>
              <a:t>.</a:t>
            </a:r>
            <a:endParaRPr lang="en-US" sz="4400" b="1" dirty="0">
              <a:solidFill>
                <a:srgbClr val="800080"/>
              </a:solidFill>
              <a:latin typeface="Bodoni MT Black" panose="02070A03080606020203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51" y="251978"/>
            <a:ext cx="5355130" cy="4555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088" y="251978"/>
            <a:ext cx="5736808" cy="4555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7896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359" y="5376038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Bodoni MT Black" panose="02070A03080606020203" pitchFamily="18" charset="0"/>
                <a:cs typeface="Times New Roman" panose="02020603050405020304" pitchFamily="18" charset="0"/>
              </a:rPr>
              <a:t>Rice is their staple food. They eat vegetables , maize and fish, poultry and meat.</a:t>
            </a:r>
            <a:endParaRPr lang="en-US" sz="4000" dirty="0">
              <a:latin typeface="Bodoni MT Black" panose="02070A03080606020203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71" y="171818"/>
            <a:ext cx="3730619" cy="25198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691" y="2949263"/>
            <a:ext cx="3704822" cy="24267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690" y="171817"/>
            <a:ext cx="3704822" cy="25198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127" y="2949262"/>
            <a:ext cx="3681879" cy="24267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3" t="18019" r="4495" b="20190"/>
          <a:stretch/>
        </p:blipFill>
        <p:spPr>
          <a:xfrm>
            <a:off x="4158074" y="171816"/>
            <a:ext cx="3698932" cy="25198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72" y="2949262"/>
            <a:ext cx="3730618" cy="23944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21814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790" y="5182894"/>
            <a:ext cx="119704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Bodoni MT Black" panose="02070A03080606020203" pitchFamily="18" charset="0"/>
                <a:cs typeface="Times New Roman" panose="02020603050405020304" pitchFamily="18" charset="0"/>
              </a:rPr>
              <a:t>Their kitchen utensils are bamboo , wooden and earthen pots which they make themselves.</a:t>
            </a:r>
            <a:endParaRPr lang="en-US" sz="3200" b="1" dirty="0">
              <a:latin typeface="Bodoni MT Black" panose="02070A03080606020203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89" y="106431"/>
            <a:ext cx="5821437" cy="49161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226" y="106430"/>
            <a:ext cx="6149009" cy="49161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07736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304" y="4742860"/>
            <a:ext cx="119000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Bodoni MT Black" panose="02070A03080606020203" pitchFamily="18" charset="0"/>
                <a:cs typeface="Times New Roman" panose="02020603050405020304" pitchFamily="18" charset="0"/>
              </a:rPr>
              <a:t>Men wear </a:t>
            </a:r>
            <a:r>
              <a:rPr lang="en-US" sz="4000" b="1" dirty="0" err="1" smtClean="0">
                <a:solidFill>
                  <a:srgbClr val="7030A0"/>
                </a:solidFill>
                <a:latin typeface="Bodoni MT Black" panose="02070A03080606020203" pitchFamily="18" charset="0"/>
                <a:cs typeface="Times New Roman" panose="02020603050405020304" pitchFamily="18" charset="0"/>
              </a:rPr>
              <a:t>lungis</a:t>
            </a:r>
            <a:r>
              <a:rPr lang="en-US" sz="4000" b="1" dirty="0" smtClean="0">
                <a:latin typeface="Bodoni MT Black" panose="02070A03080606020203" pitchFamily="18" charset="0"/>
                <a:cs typeface="Times New Roman" panose="02020603050405020304" pitchFamily="18" charset="0"/>
              </a:rPr>
              <a:t> and women wear </a:t>
            </a:r>
            <a:r>
              <a:rPr lang="en-US" sz="4000" b="1" dirty="0" err="1" smtClean="0">
                <a:solidFill>
                  <a:srgbClr val="7030A0"/>
                </a:solidFill>
                <a:latin typeface="Bodoni MT Black" panose="02070A03080606020203" pitchFamily="18" charset="0"/>
                <a:cs typeface="Times New Roman" panose="02020603050405020304" pitchFamily="18" charset="0"/>
              </a:rPr>
              <a:t>thamis</a:t>
            </a:r>
            <a:r>
              <a:rPr lang="en-US" sz="4000" b="1" dirty="0" smtClean="0">
                <a:solidFill>
                  <a:srgbClr val="7030A0"/>
                </a:solidFill>
                <a:latin typeface="Bodoni MT Black" panose="02070A03080606020203" pitchFamily="18" charset="0"/>
                <a:cs typeface="Times New Roman" panose="02020603050405020304" pitchFamily="18" charset="0"/>
              </a:rPr>
              <a:t> or sarongs and </a:t>
            </a:r>
            <a:r>
              <a:rPr lang="en-US" sz="4000" b="1" dirty="0" err="1" smtClean="0">
                <a:solidFill>
                  <a:srgbClr val="7030A0"/>
                </a:solidFill>
                <a:latin typeface="Bodoni MT Black" panose="02070A03080606020203" pitchFamily="18" charset="0"/>
                <a:cs typeface="Times New Roman" panose="02020603050405020304" pitchFamily="18" charset="0"/>
              </a:rPr>
              <a:t>angis</a:t>
            </a:r>
            <a:r>
              <a:rPr lang="en-US" sz="4000" b="1" dirty="0" smtClean="0">
                <a:latin typeface="Bodoni MT Black" panose="02070A03080606020203" pitchFamily="18" charset="0"/>
                <a:cs typeface="Times New Roman" panose="02020603050405020304" pitchFamily="18" charset="0"/>
              </a:rPr>
              <a:t>. </a:t>
            </a:r>
            <a:endParaRPr lang="en-US" sz="4000" b="1" dirty="0">
              <a:latin typeface="Bodoni MT Black" panose="02070A03080606020203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04" y="145102"/>
            <a:ext cx="6014433" cy="44947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647" y="145101"/>
            <a:ext cx="5769736" cy="44947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5515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1710" y="5259598"/>
            <a:ext cx="952235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990000"/>
                </a:solidFill>
                <a:latin typeface="Bodoni MT Black" panose="02070A03080606020203" pitchFamily="18" charset="0"/>
                <a:cs typeface="Times New Roman" panose="02020603050405020304" pitchFamily="18" charset="0"/>
              </a:rPr>
              <a:t>Women weave their own clothes.</a:t>
            </a:r>
            <a:endParaRPr lang="en-US" sz="4400" b="1" dirty="0">
              <a:solidFill>
                <a:srgbClr val="990000"/>
              </a:solidFill>
              <a:latin typeface="Bodoni MT Black" panose="02070A03080606020203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9" y="92765"/>
            <a:ext cx="6184662" cy="48370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730" y="92765"/>
            <a:ext cx="5888269" cy="48370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23664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4851" y="5142104"/>
            <a:ext cx="113720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990000"/>
                </a:solidFill>
                <a:latin typeface="Bodoni MT Black" panose="02070A03080606020203" pitchFamily="18" charset="0"/>
                <a:cs typeface="Times New Roman" panose="02020603050405020304" pitchFamily="18" charset="0"/>
              </a:rPr>
              <a:t>Hunting and fishing are favorite pastimes.</a:t>
            </a:r>
            <a:endParaRPr lang="en-US" sz="4000" b="1" dirty="0">
              <a:solidFill>
                <a:srgbClr val="990000"/>
              </a:solidFill>
              <a:latin typeface="Bodoni MT Black" panose="02070A03080606020203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782" y="0"/>
            <a:ext cx="6199218" cy="49557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7" y="0"/>
            <a:ext cx="5886765" cy="49298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8777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3944" y="4932609"/>
            <a:ext cx="116940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Bodoni MT Black" panose="02070A03080606020203" pitchFamily="18" charset="0"/>
                <a:cs typeface="Times New Roman" panose="02020603050405020304" pitchFamily="18" charset="0"/>
              </a:rPr>
              <a:t>They are fond of songs , music , dances , theatre and fairs.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44" y="90152"/>
            <a:ext cx="597231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406" y="90152"/>
            <a:ext cx="5653825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53765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6063" y="4549676"/>
            <a:ext cx="117068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990000"/>
                </a:solidFill>
                <a:latin typeface="Bodoni MT Black" panose="02070A03080606020203" pitchFamily="18" charset="0"/>
                <a:cs typeface="Times New Roman" panose="02020603050405020304" pitchFamily="18" charset="0"/>
              </a:rPr>
              <a:t>Traditional musical instruments used are bugles made from buffalo horns , drums and bamboo flutes.</a:t>
            </a:r>
            <a:endParaRPr lang="en-US" sz="3600" b="1" dirty="0">
              <a:solidFill>
                <a:srgbClr val="990000"/>
              </a:solidFill>
              <a:latin typeface="Bodoni MT Black" panose="02070A03080606020203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478" y="412125"/>
            <a:ext cx="4174511" cy="3940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687" y="412126"/>
            <a:ext cx="4327301" cy="3940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63" y="412125"/>
            <a:ext cx="3488416" cy="38121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73690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7000"/>
              </a:schemeClr>
            </a:gs>
            <a:gs pos="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08169" y="147010"/>
            <a:ext cx="34145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Bodoni MT Black" panose="02070A03080606020203" pitchFamily="18" charset="0"/>
                <a:cs typeface="Times New Roman" panose="02020603050405020304" pitchFamily="18" charset="0"/>
              </a:rPr>
              <a:t>Identity</a:t>
            </a:r>
            <a:endParaRPr lang="en-US" sz="6000" b="1" dirty="0">
              <a:solidFill>
                <a:srgbClr val="FF0000"/>
              </a:solidFill>
              <a:latin typeface="Bodoni MT Black" panose="02070A03080606020203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2260" y="3004290"/>
            <a:ext cx="501153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Bodoni MT Black" panose="02070A03080606020203" pitchFamily="18" charset="0"/>
                <a:cs typeface="Times New Roman" panose="02020603050405020304" pitchFamily="18" charset="0"/>
              </a:rPr>
              <a:t>Muhammad </a:t>
            </a:r>
            <a:r>
              <a:rPr lang="en-US" sz="2400" b="1" dirty="0" err="1" smtClean="0">
                <a:latin typeface="Bodoni MT Black" panose="02070A03080606020203" pitchFamily="18" charset="0"/>
                <a:cs typeface="Times New Roman" panose="02020603050405020304" pitchFamily="18" charset="0"/>
              </a:rPr>
              <a:t>Rehan</a:t>
            </a:r>
            <a:r>
              <a:rPr lang="en-US" sz="2400" b="1" dirty="0" smtClean="0">
                <a:latin typeface="Bodoni MT Black" panose="02070A03080606020203" pitchFamily="18" charset="0"/>
                <a:cs typeface="Times New Roman" panose="02020603050405020304" pitchFamily="18" charset="0"/>
              </a:rPr>
              <a:t> Uddin </a:t>
            </a:r>
            <a:endParaRPr lang="en-US" sz="2400" b="1" dirty="0">
              <a:latin typeface="Bodoni MT Black" panose="02070A03080606020203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smtClean="0">
                <a:latin typeface="Bodoni MT Black" panose="02070A03080606020203" pitchFamily="18" charset="0"/>
                <a:cs typeface="Times New Roman" panose="02020603050405020304" pitchFamily="18" charset="0"/>
              </a:rPr>
              <a:t>Assistant Teacher </a:t>
            </a:r>
            <a:endParaRPr lang="en-US" sz="2400" b="1" dirty="0">
              <a:latin typeface="Bodoni MT Black" panose="02070A03080606020203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 smtClean="0">
                <a:latin typeface="Bodoni MT Black" panose="02070A03080606020203" pitchFamily="18" charset="0"/>
                <a:cs typeface="Times New Roman" panose="02020603050405020304" pitchFamily="18" charset="0"/>
              </a:rPr>
              <a:t>Pakshail</a:t>
            </a:r>
            <a:r>
              <a:rPr lang="en-US" sz="2400" b="1" dirty="0" smtClean="0">
                <a:latin typeface="Bodoni MT Black" panose="02070A03080606020203" pitchFamily="18" charset="0"/>
                <a:cs typeface="Times New Roman" panose="02020603050405020304" pitchFamily="18" charset="0"/>
              </a:rPr>
              <a:t> Ideal High School </a:t>
            </a:r>
          </a:p>
          <a:p>
            <a:pPr algn="ctr"/>
            <a:r>
              <a:rPr lang="en-US" sz="2400" b="1" dirty="0" err="1" smtClean="0">
                <a:latin typeface="Bodoni MT Black" panose="02070A03080606020203" pitchFamily="18" charset="0"/>
                <a:cs typeface="Times New Roman" panose="02020603050405020304" pitchFamily="18" charset="0"/>
              </a:rPr>
              <a:t>Barlekha</a:t>
            </a:r>
            <a:r>
              <a:rPr lang="en-US" sz="2400" b="1" dirty="0" smtClean="0">
                <a:latin typeface="Bodoni MT Black" panose="02070A03080606020203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atin typeface="Bodoni MT Black" panose="02070A03080606020203" pitchFamily="18" charset="0"/>
                <a:cs typeface="Times New Roman" panose="02020603050405020304" pitchFamily="18" charset="0"/>
              </a:rPr>
              <a:t>Moulvibazar</a:t>
            </a:r>
            <a:r>
              <a:rPr lang="en-US" sz="2400" b="1" dirty="0" smtClean="0">
                <a:latin typeface="Bodoni MT Black" panose="02070A03080606020203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en-US" sz="2400" b="1" dirty="0" smtClean="0">
                <a:latin typeface="Bodoni MT Black" panose="02070A03080606020203" pitchFamily="18" charset="0"/>
                <a:cs typeface="Times New Roman" panose="02020603050405020304" pitchFamily="18" charset="0"/>
              </a:rPr>
              <a:t>Mobile: 01742823363</a:t>
            </a:r>
          </a:p>
          <a:p>
            <a:pPr algn="ctr"/>
            <a:r>
              <a:rPr lang="en-US" sz="2000" b="1" dirty="0" smtClean="0">
                <a:latin typeface="Bodoni MT Black" panose="02070A03080606020203" pitchFamily="18" charset="0"/>
                <a:cs typeface="Times New Roman" panose="02020603050405020304" pitchFamily="18" charset="0"/>
              </a:rPr>
              <a:t>Email: </a:t>
            </a:r>
            <a:r>
              <a:rPr lang="en-US" sz="2000" b="1" dirty="0" smtClean="0">
                <a:latin typeface="Bodoni MT Black" panose="02070A03080606020203" pitchFamily="18" charset="0"/>
                <a:cs typeface="Times New Roman" panose="02020603050405020304" pitchFamily="18" charset="0"/>
                <a:hlinkClick r:id="rId2"/>
              </a:rPr>
              <a:t>mdrehanuddin17@gmail.com</a:t>
            </a:r>
            <a:r>
              <a:rPr lang="en-US" sz="2000" b="1" dirty="0" smtClean="0">
                <a:latin typeface="Bodoni MT Black" panose="02070A03080606020203" pitchFamily="18" charset="0"/>
                <a:cs typeface="Times New Roman" panose="02020603050405020304" pitchFamily="18" charset="0"/>
              </a:rPr>
              <a:t> </a:t>
            </a:r>
            <a:endParaRPr lang="en-US" sz="2000" b="1" dirty="0">
              <a:latin typeface="Bodoni MT Black" panose="02070A03080606020203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315" y="1040853"/>
            <a:ext cx="2743199" cy="57291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622" y="145063"/>
            <a:ext cx="2614411" cy="28572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6350099" y="3181490"/>
            <a:ext cx="501066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latin typeface="Bodoni MT Black" panose="02070A03080606020203" pitchFamily="18" charset="0"/>
              </a:rPr>
              <a:t>Subject: English 1</a:t>
            </a:r>
            <a:r>
              <a:rPr lang="en-US" sz="2800" b="1" baseline="30000" dirty="0" smtClean="0">
                <a:latin typeface="Bodoni MT Black" panose="02070A03080606020203" pitchFamily="18" charset="0"/>
              </a:rPr>
              <a:t>st</a:t>
            </a:r>
            <a:r>
              <a:rPr lang="en-US" sz="2800" b="1" dirty="0" smtClean="0">
                <a:latin typeface="Bodoni MT Black" panose="02070A03080606020203" pitchFamily="18" charset="0"/>
              </a:rPr>
              <a:t> Paper </a:t>
            </a:r>
          </a:p>
          <a:p>
            <a:pPr algn="ctr"/>
            <a:r>
              <a:rPr lang="en-US" sz="2800" b="1" dirty="0" smtClean="0">
                <a:latin typeface="Bodoni MT Black" panose="02070A03080606020203" pitchFamily="18" charset="0"/>
              </a:rPr>
              <a:t>Class: Eight </a:t>
            </a:r>
          </a:p>
          <a:p>
            <a:pPr algn="ctr"/>
            <a:r>
              <a:rPr lang="en-US" sz="2800" b="1" dirty="0" smtClean="0">
                <a:latin typeface="Bodoni MT Black" panose="02070A03080606020203" pitchFamily="18" charset="0"/>
              </a:rPr>
              <a:t>Unite: One, Lesson: Four </a:t>
            </a:r>
          </a:p>
          <a:p>
            <a:pPr algn="ctr"/>
            <a:r>
              <a:rPr lang="en-US" sz="2800" b="1" dirty="0" smtClean="0">
                <a:latin typeface="Bodoni MT Black" panose="02070A03080606020203" pitchFamily="18" charset="0"/>
              </a:rPr>
              <a:t>Time: 50 Minutes</a:t>
            </a:r>
            <a:endParaRPr lang="en-US" sz="2800" b="1" dirty="0">
              <a:latin typeface="Bodoni MT Black" panose="02070A03080606020203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514" y="297051"/>
            <a:ext cx="1986615" cy="2553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8" y="83372"/>
            <a:ext cx="1282187" cy="12951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0915" y="18978"/>
            <a:ext cx="1341085" cy="13546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130" y="5440296"/>
            <a:ext cx="1326366" cy="13397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" y="5551379"/>
            <a:ext cx="1293555" cy="1306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006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3439" y="5576551"/>
            <a:ext cx="111659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Bodoni MT Black" panose="02070A03080606020203" pitchFamily="18" charset="0"/>
                <a:cs typeface="Times New Roman" panose="02020603050405020304" pitchFamily="18" charset="0"/>
              </a:rPr>
              <a:t>Wresting is a popular sport for them.</a:t>
            </a:r>
            <a:endParaRPr lang="en-US" sz="4400" b="1" dirty="0">
              <a:latin typeface="Bodoni MT Black" panose="02070A03080606020203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125" y="145625"/>
            <a:ext cx="8840005" cy="531501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452531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6" t="66141" r="61068" b="16116"/>
          <a:stretch/>
        </p:blipFill>
        <p:spPr>
          <a:xfrm>
            <a:off x="-239034" y="0"/>
            <a:ext cx="1647647" cy="18030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75" t="32795" r="-2811" b="49462"/>
          <a:stretch/>
        </p:blipFill>
        <p:spPr>
          <a:xfrm>
            <a:off x="1089804" y="18720"/>
            <a:ext cx="1431393" cy="18030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78" t="-2404" r="38386" b="84661"/>
          <a:stretch/>
        </p:blipFill>
        <p:spPr>
          <a:xfrm>
            <a:off x="2189470" y="-122950"/>
            <a:ext cx="1575746" cy="18030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1" t="-1874" r="79275" b="84131"/>
          <a:stretch/>
        </p:blipFill>
        <p:spPr>
          <a:xfrm>
            <a:off x="3505090" y="-77873"/>
            <a:ext cx="1873734" cy="18030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3" t="-1742" r="60451" b="83999"/>
          <a:stretch/>
        </p:blipFill>
        <p:spPr>
          <a:xfrm>
            <a:off x="4787033" y="-77873"/>
            <a:ext cx="1527121" cy="18030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34" t="66275" r="80998" b="15982"/>
          <a:stretch/>
        </p:blipFill>
        <p:spPr>
          <a:xfrm>
            <a:off x="6085326" y="0"/>
            <a:ext cx="1510771" cy="18030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61" t="32795" r="59403" b="49462"/>
          <a:stretch/>
        </p:blipFill>
        <p:spPr>
          <a:xfrm>
            <a:off x="7142137" y="-65294"/>
            <a:ext cx="1752253" cy="18030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1" t="-1874" r="79275" b="84131"/>
          <a:stretch/>
        </p:blipFill>
        <p:spPr>
          <a:xfrm>
            <a:off x="8432203" y="-77873"/>
            <a:ext cx="1663023" cy="180304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80" t="49200" r="38784" b="33057"/>
          <a:stretch/>
        </p:blipFill>
        <p:spPr>
          <a:xfrm>
            <a:off x="9453129" y="-101390"/>
            <a:ext cx="1707097" cy="180304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03" t="66804" r="-2039" b="15453"/>
          <a:stretch/>
        </p:blipFill>
        <p:spPr>
          <a:xfrm>
            <a:off x="10653965" y="18720"/>
            <a:ext cx="1663541" cy="18030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72149" y="2201481"/>
            <a:ext cx="34980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Bodoni MT Black" panose="02070A03080606020203" pitchFamily="18" charset="0"/>
                <a:cs typeface="Times New Roman" panose="02020603050405020304" pitchFamily="18" charset="0"/>
              </a:rPr>
              <a:t>Word</a:t>
            </a:r>
            <a:endParaRPr lang="en-US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latin typeface="Bodoni MT Black" panose="02070A03080606020203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67821" y="2111628"/>
            <a:ext cx="40648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Bodoni MT Black" panose="02070A03080606020203" pitchFamily="18" charset="0"/>
                <a:cs typeface="Times New Roman" panose="02020603050405020304" pitchFamily="18" charset="0"/>
              </a:rPr>
              <a:t>Meaning</a:t>
            </a:r>
            <a:endParaRPr lang="en-US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latin typeface="Bodoni MT Black" panose="02070A03080606020203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6062" y="1701652"/>
            <a:ext cx="11732653" cy="10139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54211" y="4111428"/>
            <a:ext cx="27094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odoni MT Black" panose="02070A03080606020203" pitchFamily="18" charset="0"/>
                <a:cs typeface="Times New Roman" panose="02020603050405020304" pitchFamily="18" charset="0"/>
              </a:rPr>
              <a:t>Maize</a:t>
            </a:r>
            <a:endParaRPr lang="en-US" sz="60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Bodoni MT Black" panose="02070A03080606020203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290" y="3309477"/>
            <a:ext cx="3542847" cy="261956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613368" y="3905796"/>
            <a:ext cx="41737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One kind of corn</a:t>
            </a:r>
            <a:endParaRPr lang="en-US" sz="5400" b="1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997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0607" y="2511381"/>
            <a:ext cx="35803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n w="0"/>
                <a:solidFill>
                  <a:srgbClr val="800080"/>
                </a:solidFill>
                <a:effectLst>
                  <a:reflection blurRad="6350" stA="53000" endA="300" endPos="35500" dir="5400000" sy="-90000" algn="bl" rotWithShape="0"/>
                </a:effectLst>
                <a:latin typeface="Bodoni MT Black" panose="02070A03080606020203" pitchFamily="18" charset="0"/>
                <a:cs typeface="Times New Roman" panose="02020603050405020304" pitchFamily="18" charset="0"/>
              </a:rPr>
              <a:t>Poultry</a:t>
            </a:r>
            <a:endParaRPr lang="en-US" sz="5400" b="1" dirty="0">
              <a:ln w="0"/>
              <a:solidFill>
                <a:srgbClr val="800080"/>
              </a:solidFill>
              <a:effectLst>
                <a:reflection blurRad="6350" stA="53000" endA="300" endPos="35500" dir="5400000" sy="-90000" algn="bl" rotWithShape="0"/>
              </a:effectLst>
              <a:latin typeface="Bodoni MT Black" panose="02070A03080606020203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22942" y="2417197"/>
            <a:ext cx="542663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0"/>
                <a:solidFill>
                  <a:srgbClr val="339933"/>
                </a:solidFill>
                <a:effectLst>
                  <a:reflection blurRad="6350" stA="53000" endA="300" endPos="35500" dir="5400000" sy="-90000" algn="bl" rotWithShape="0"/>
                </a:effectLst>
                <a:latin typeface="Bodoni MT Black" panose="02070A03080606020203" pitchFamily="18" charset="0"/>
                <a:cs typeface="Times New Roman" panose="02020603050405020304" pitchFamily="18" charset="0"/>
              </a:rPr>
              <a:t>Domestic/raised fowl</a:t>
            </a:r>
            <a:endParaRPr lang="en-US" sz="4400" b="1" dirty="0">
              <a:ln w="0"/>
              <a:solidFill>
                <a:srgbClr val="339933"/>
              </a:solidFill>
              <a:effectLst>
                <a:reflection blurRad="6350" stA="53000" endA="300" endPos="35500" dir="5400000" sy="-90000" algn="bl" rotWithShape="0"/>
              </a:effectLst>
              <a:latin typeface="Bodoni MT Black" panose="02070A03080606020203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690" y="1285261"/>
            <a:ext cx="3747752" cy="3467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840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37" y="2434363"/>
            <a:ext cx="48424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0"/>
                <a:solidFill>
                  <a:srgbClr val="800080"/>
                </a:solidFill>
                <a:effectLst>
                  <a:reflection blurRad="6350" stA="53000" endA="300" endPos="35500" dir="5400000" sy="-90000" algn="bl" rotWithShape="0"/>
                </a:effectLst>
                <a:latin typeface="Bodoni MT Black" panose="02070A03080606020203" pitchFamily="18" charset="0"/>
                <a:cs typeface="Times New Roman" panose="02020603050405020304" pitchFamily="18" charset="0"/>
              </a:rPr>
              <a:t>Communities</a:t>
            </a:r>
            <a:endParaRPr lang="en-US" sz="4400" b="1" dirty="0">
              <a:ln w="0"/>
              <a:solidFill>
                <a:srgbClr val="800080"/>
              </a:solidFill>
              <a:effectLst>
                <a:reflection blurRad="6350" stA="53000" endA="300" endPos="35500" dir="5400000" sy="-90000" algn="bl" rotWithShape="0"/>
              </a:effectLst>
              <a:latin typeface="Bodoni MT Black" panose="02070A03080606020203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270" y="1469401"/>
            <a:ext cx="3940934" cy="34116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740204" y="2009103"/>
            <a:ext cx="445179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0"/>
                <a:solidFill>
                  <a:srgbClr val="339933"/>
                </a:solidFill>
                <a:effectLst>
                  <a:reflection blurRad="6350" stA="53000" endA="300" endPos="35500" dir="5400000" sy="-90000" algn="bl" rotWithShape="0"/>
                </a:effectLst>
                <a:latin typeface="Bodoni MT Black" panose="02070A03080606020203" pitchFamily="18" charset="0"/>
                <a:cs typeface="Times New Roman" panose="02020603050405020304" pitchFamily="18" charset="0"/>
              </a:rPr>
              <a:t>People with common </a:t>
            </a:r>
            <a:r>
              <a:rPr lang="en-US" sz="4400" b="1" dirty="0" err="1" smtClean="0">
                <a:ln w="0"/>
                <a:solidFill>
                  <a:srgbClr val="339933"/>
                </a:solidFill>
                <a:effectLst>
                  <a:reflection blurRad="6350" stA="53000" endA="300" endPos="35500" dir="5400000" sy="-90000" algn="bl" rotWithShape="0"/>
                </a:effectLst>
                <a:latin typeface="Bodoni MT Black" panose="02070A03080606020203" pitchFamily="18" charset="0"/>
                <a:cs typeface="Times New Roman" panose="02020603050405020304" pitchFamily="18" charset="0"/>
              </a:rPr>
              <a:t>backgrou-nd</a:t>
            </a:r>
            <a:endParaRPr lang="en-US" sz="4400" b="1" dirty="0">
              <a:ln w="0"/>
              <a:solidFill>
                <a:srgbClr val="339933"/>
              </a:solidFill>
              <a:effectLst>
                <a:reflection blurRad="6350" stA="53000" endA="300" endPos="35500" dir="5400000" sy="-90000" algn="bl" rotWithShape="0"/>
              </a:effectLst>
              <a:latin typeface="Bodoni MT Black" panose="02070A030806060202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850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8186" y="817569"/>
            <a:ext cx="27215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n w="0"/>
                <a:solidFill>
                  <a:srgbClr val="800080"/>
                </a:solidFill>
                <a:effectLst>
                  <a:reflection blurRad="6350" stA="53000" endA="300" endPos="35500" dir="5400000" sy="-90000" algn="bl" rotWithShape="0"/>
                </a:effectLst>
                <a:latin typeface="Bodoni MT Black" panose="02070A03080606020203" pitchFamily="18" charset="0"/>
                <a:cs typeface="Times New Roman" panose="02020603050405020304" pitchFamily="18" charset="0"/>
              </a:rPr>
              <a:t>Wooden</a:t>
            </a:r>
            <a:endParaRPr lang="en-US" sz="4800" b="1" dirty="0">
              <a:ln w="0"/>
              <a:solidFill>
                <a:srgbClr val="800080"/>
              </a:solidFill>
              <a:effectLst>
                <a:reflection blurRad="6350" stA="53000" endA="300" endPos="35500" dir="5400000" sy="-90000" algn="bl" rotWithShape="0"/>
              </a:effectLst>
              <a:latin typeface="Bodoni MT Black" panose="02070A03080606020203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976" y="235818"/>
            <a:ext cx="3850783" cy="28491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56759" y="890936"/>
            <a:ext cx="43187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0"/>
                <a:solidFill>
                  <a:srgbClr val="339933"/>
                </a:solidFill>
                <a:effectLst>
                  <a:reflection blurRad="6350" stA="53000" endA="300" endPos="35500" dir="5400000" sy="-90000" algn="bl" rotWithShape="0"/>
                </a:effectLst>
                <a:latin typeface="Bodoni MT Black" panose="02070A03080606020203" pitchFamily="18" charset="0"/>
                <a:cs typeface="Times New Roman" panose="02020603050405020304" pitchFamily="18" charset="0"/>
              </a:rPr>
              <a:t>Made of wood</a:t>
            </a:r>
            <a:endParaRPr lang="en-US" sz="4400" b="1" dirty="0">
              <a:ln w="0"/>
              <a:solidFill>
                <a:srgbClr val="339933"/>
              </a:solidFill>
              <a:effectLst>
                <a:reflection blurRad="6350" stA="53000" endA="300" endPos="35500" dir="5400000" sy="-90000" algn="bl" rotWithShape="0"/>
              </a:effectLst>
              <a:latin typeface="Bodoni MT Black" panose="02070A03080606020203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5393" y="3937559"/>
            <a:ext cx="37863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n w="0"/>
                <a:solidFill>
                  <a:srgbClr val="800080"/>
                </a:solidFill>
                <a:effectLst>
                  <a:reflection blurRad="6350" stA="53000" endA="300" endPos="35500" dir="5400000" sy="-90000" algn="bl" rotWithShape="0"/>
                </a:effectLst>
                <a:latin typeface="Bodoni MT Black" panose="02070A03080606020203" pitchFamily="18" charset="0"/>
                <a:cs typeface="Times New Roman" panose="02020603050405020304" pitchFamily="18" charset="0"/>
              </a:rPr>
              <a:t>Staple</a:t>
            </a:r>
            <a:r>
              <a:rPr lang="en-US" sz="48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odoni MT Black" panose="02070A03080606020203" pitchFamily="18" charset="0"/>
                <a:cs typeface="Times New Roman" panose="02020603050405020304" pitchFamily="18" charset="0"/>
              </a:rPr>
              <a:t> </a:t>
            </a:r>
            <a:endParaRPr lang="en-US" sz="48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Bodoni MT Black" panose="02070A03080606020203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371" y="3413245"/>
            <a:ext cx="3786388" cy="25248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7873178" y="3937559"/>
            <a:ext cx="24685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n w="0"/>
                <a:solidFill>
                  <a:srgbClr val="339933"/>
                </a:solidFill>
                <a:effectLst>
                  <a:reflection blurRad="6350" stA="53000" endA="300" endPos="35500" dir="5400000" sy="-90000" algn="bl" rotWithShape="0"/>
                </a:effectLst>
                <a:latin typeface="Bodoni MT Black" panose="02070A03080606020203" pitchFamily="18" charset="0"/>
                <a:cs typeface="Times New Roman" panose="02020603050405020304" pitchFamily="18" charset="0"/>
              </a:rPr>
              <a:t>Main</a:t>
            </a:r>
            <a:endParaRPr lang="en-US" sz="4800" b="1" dirty="0">
              <a:ln w="0"/>
              <a:solidFill>
                <a:srgbClr val="339933"/>
              </a:solidFill>
              <a:effectLst>
                <a:reflection blurRad="6350" stA="53000" endA="300" endPos="35500" dir="5400000" sy="-90000" algn="bl" rotWithShape="0"/>
              </a:effectLst>
              <a:latin typeface="Bodoni MT Black" panose="02070A030806060202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208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2378" y="1086722"/>
            <a:ext cx="22853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n w="0"/>
                <a:solidFill>
                  <a:srgbClr val="800080"/>
                </a:solidFill>
                <a:effectLst>
                  <a:reflection blurRad="6350" stA="53000" endA="300" endPos="35500" dir="5400000" sy="-90000" algn="bl" rotWithShape="0"/>
                </a:effectLst>
                <a:latin typeface="Bodoni MT Black" panose="02070A03080606020203" pitchFamily="18" charset="0"/>
                <a:cs typeface="Times New Roman" panose="02020603050405020304" pitchFamily="18" charset="0"/>
              </a:rPr>
              <a:t>Tribal</a:t>
            </a:r>
            <a:endParaRPr lang="en-US" sz="4800" b="1" dirty="0">
              <a:ln w="0"/>
              <a:solidFill>
                <a:srgbClr val="800080"/>
              </a:solidFill>
              <a:effectLst>
                <a:reflection blurRad="6350" stA="53000" endA="300" endPos="35500" dir="5400000" sy="-90000" algn="bl" rotWithShape="0"/>
              </a:effectLst>
              <a:latin typeface="Bodoni MT Black" panose="02070A03080606020203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04395" y="1086722"/>
            <a:ext cx="2527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n w="0"/>
                <a:solidFill>
                  <a:srgbClr val="339933"/>
                </a:solidFill>
                <a:effectLst>
                  <a:reflection blurRad="6350" stA="53000" endA="300" endPos="35500" dir="5400000" sy="-90000" algn="bl" rotWithShape="0"/>
                </a:effectLst>
                <a:latin typeface="Bodoni MT Black" panose="02070A03080606020203" pitchFamily="18" charset="0"/>
                <a:cs typeface="Times New Roman" panose="02020603050405020304" pitchFamily="18" charset="0"/>
              </a:rPr>
              <a:t>Ethnic</a:t>
            </a:r>
            <a:endParaRPr lang="en-US" sz="4800" b="1" dirty="0">
              <a:ln w="0"/>
              <a:solidFill>
                <a:srgbClr val="339933"/>
              </a:solidFill>
              <a:effectLst>
                <a:reflection blurRad="6350" stA="53000" endA="300" endPos="35500" dir="5400000" sy="-90000" algn="bl" rotWithShape="0"/>
              </a:effectLst>
              <a:latin typeface="Bodoni MT Black" panose="02070A03080606020203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chakma-little-girl"/>
          <p:cNvPicPr>
            <a:picLocks noGrp="1"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486685" y="302977"/>
            <a:ext cx="4840942" cy="282052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580094" y="4301359"/>
            <a:ext cx="27299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0"/>
                <a:solidFill>
                  <a:srgbClr val="800080"/>
                </a:solidFill>
                <a:effectLst>
                  <a:reflection blurRad="6350" stA="53000" endA="300" endPos="35500" dir="5400000" sy="-90000" algn="bl" rotWithShape="0"/>
                </a:effectLst>
                <a:latin typeface="Bodoni MT Black" panose="02070A03080606020203" pitchFamily="18" charset="0"/>
                <a:cs typeface="Times New Roman" panose="02020603050405020304" pitchFamily="18" charset="0"/>
              </a:rPr>
              <a:t>Lifestyle</a:t>
            </a:r>
            <a:endParaRPr lang="en-US" sz="4400" b="1" dirty="0">
              <a:solidFill>
                <a:srgbClr val="800080"/>
              </a:solidFill>
              <a:latin typeface="Bodoni MT Black" panose="02070A03080606020203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519" y="3227846"/>
            <a:ext cx="5001273" cy="291646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8504269" y="4148892"/>
            <a:ext cx="34153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0"/>
                <a:solidFill>
                  <a:srgbClr val="339933"/>
                </a:solidFill>
                <a:effectLst>
                  <a:reflection blurRad="6350" stA="53000" endA="300" endPos="35500" dir="5400000" sy="-90000" algn="bl" rotWithShape="0"/>
                </a:effectLst>
                <a:latin typeface="Bodoni MT Black" panose="02070A03080606020203" pitchFamily="18" charset="0"/>
                <a:cs typeface="Times New Roman" panose="02020603050405020304" pitchFamily="18" charset="0"/>
              </a:rPr>
              <a:t>Way of life</a:t>
            </a:r>
            <a:endParaRPr lang="en-US" sz="4400" b="1" dirty="0">
              <a:ln w="0"/>
              <a:solidFill>
                <a:srgbClr val="339933"/>
              </a:solidFill>
              <a:effectLst>
                <a:reflection blurRad="6350" stA="53000" endA="300" endPos="35500" dir="5400000" sy="-90000" algn="bl" rotWithShape="0"/>
              </a:effectLst>
              <a:latin typeface="Bodoni MT Black" panose="02070A030806060202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725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65687" y="192976"/>
            <a:ext cx="55285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7030A0"/>
                </a:solidFill>
                <a:latin typeface="Bodoni MT Black" panose="02070A03080606020203" pitchFamily="18" charset="0"/>
                <a:cs typeface="Times New Roman" panose="02020603050405020304" pitchFamily="18" charset="0"/>
              </a:rPr>
              <a:t>Characteristics</a:t>
            </a:r>
            <a:endParaRPr lang="en-US" sz="5400" b="1" dirty="0">
              <a:solidFill>
                <a:srgbClr val="7030A0"/>
              </a:solidFill>
              <a:latin typeface="Bodoni MT Black" panose="02070A03080606020203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6" y="1323439"/>
            <a:ext cx="6037214" cy="36725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980" y="1323439"/>
            <a:ext cx="5929498" cy="36725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577723" y="5203130"/>
            <a:ext cx="51045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800080"/>
                </a:solidFill>
                <a:latin typeface="Bodoni MT Black" panose="02070A03080606020203" pitchFamily="18" charset="0"/>
                <a:cs typeface="Times New Roman" panose="02020603050405020304" pitchFamily="18" charset="0"/>
              </a:rPr>
              <a:t>Uniqueness</a:t>
            </a:r>
            <a:endParaRPr lang="en-US" sz="6000" b="1" dirty="0">
              <a:solidFill>
                <a:srgbClr val="800080"/>
              </a:solidFill>
              <a:latin typeface="Bodoni MT Black" panose="02070A030806060202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658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2080" y="342749"/>
            <a:ext cx="69682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002060"/>
                </a:solidFill>
                <a:latin typeface="Bodoni MT Black" panose="02070A03080606020203" pitchFamily="18" charset="0"/>
                <a:cs typeface="Times New Roman" panose="02020603050405020304" pitchFamily="18" charset="0"/>
              </a:rPr>
              <a:t>Individual Work</a:t>
            </a:r>
            <a:endParaRPr lang="en-US" sz="6000" b="1" dirty="0">
              <a:solidFill>
                <a:srgbClr val="002060"/>
              </a:solidFill>
              <a:latin typeface="Bodoni MT Black" panose="02070A03080606020203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7883" y="3369112"/>
            <a:ext cx="1088264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Both"/>
            </a:pPr>
            <a:r>
              <a:rPr lang="en-US" sz="3600" b="1" dirty="0" smtClean="0">
                <a:latin typeface="Bodoni MT Black" panose="02070A03080606020203" pitchFamily="18" charset="0"/>
                <a:cs typeface="Times New Roman" panose="02020603050405020304" pitchFamily="18" charset="0"/>
              </a:rPr>
              <a:t>-----usually weave the clothes that they use.</a:t>
            </a:r>
          </a:p>
          <a:p>
            <a:r>
              <a:rPr lang="en-US" sz="3600" b="1" dirty="0" smtClean="0">
                <a:latin typeface="Bodoni MT Black" panose="02070A03080606020203" pitchFamily="18" charset="0"/>
                <a:cs typeface="Times New Roman" panose="02020603050405020304" pitchFamily="18" charset="0"/>
              </a:rPr>
              <a:t>     (</a:t>
            </a:r>
            <a:r>
              <a:rPr lang="en-US" sz="3600" b="1" dirty="0" err="1" smtClean="0">
                <a:latin typeface="Bodoni MT Black" panose="02070A03080606020203" pitchFamily="18" charset="0"/>
                <a:cs typeface="Times New Roman" panose="02020603050405020304" pitchFamily="18" charset="0"/>
              </a:rPr>
              <a:t>i</a:t>
            </a:r>
            <a:r>
              <a:rPr lang="en-US" sz="3600" b="1" dirty="0" smtClean="0">
                <a:latin typeface="Bodoni MT Black" panose="02070A03080606020203" pitchFamily="18" charset="0"/>
                <a:cs typeface="Times New Roman" panose="02020603050405020304" pitchFamily="18" charset="0"/>
              </a:rPr>
              <a:t>) Men (ii) women (iii) children (iv) All</a:t>
            </a:r>
          </a:p>
          <a:p>
            <a:r>
              <a:rPr lang="en-US" sz="3600" b="1" dirty="0" smtClean="0">
                <a:latin typeface="Bodoni MT Black" panose="02070A03080606020203" pitchFamily="18" charset="0"/>
                <a:cs typeface="Times New Roman" panose="02020603050405020304" pitchFamily="18" charset="0"/>
              </a:rPr>
              <a:t>(b) Songs and music are very ----- to them</a:t>
            </a:r>
          </a:p>
          <a:p>
            <a:r>
              <a:rPr lang="en-US" sz="3600" b="1" dirty="0">
                <a:latin typeface="Bodoni MT Black" panose="02070A03080606020203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Bodoni MT Black" panose="02070A03080606020203" pitchFamily="18" charset="0"/>
                <a:cs typeface="Times New Roman" panose="02020603050405020304" pitchFamily="18" charset="0"/>
              </a:rPr>
              <a:t>    (</a:t>
            </a:r>
            <a:r>
              <a:rPr lang="en-US" sz="3600" b="1" dirty="0" err="1" smtClean="0">
                <a:latin typeface="Bodoni MT Black" panose="02070A03080606020203" pitchFamily="18" charset="0"/>
                <a:cs typeface="Times New Roman" panose="02020603050405020304" pitchFamily="18" charset="0"/>
              </a:rPr>
              <a:t>i</a:t>
            </a:r>
            <a:r>
              <a:rPr lang="en-US" sz="3600" b="1" dirty="0" smtClean="0">
                <a:latin typeface="Bodoni MT Black" panose="02070A03080606020203" pitchFamily="18" charset="0"/>
                <a:cs typeface="Times New Roman" panose="02020603050405020304" pitchFamily="18" charset="0"/>
              </a:rPr>
              <a:t>) Favorite (ii) Disgusting (iii) Uncommon</a:t>
            </a:r>
          </a:p>
          <a:p>
            <a:r>
              <a:rPr lang="en-US" sz="3600" b="1" dirty="0">
                <a:latin typeface="Bodoni MT Black" panose="02070A03080606020203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Bodoni MT Black" panose="02070A03080606020203" pitchFamily="18" charset="0"/>
                <a:cs typeface="Times New Roman" panose="02020603050405020304" pitchFamily="18" charset="0"/>
              </a:rPr>
              <a:t>    (iv) Rare </a:t>
            </a:r>
            <a:endParaRPr lang="en-US" sz="3600" b="1" dirty="0">
              <a:latin typeface="Bodoni MT Black" panose="02070A03080606020203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7730" y="1641368"/>
            <a:ext cx="86194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Bodoni MT Black" panose="02070A03080606020203" pitchFamily="18" charset="0"/>
                <a:cs typeface="Times New Roman" panose="02020603050405020304" pitchFamily="18" charset="0"/>
              </a:rPr>
              <a:t>Choose the best answer from the alternatives:</a:t>
            </a:r>
            <a:endParaRPr lang="en-US" sz="4400" b="1" dirty="0">
              <a:latin typeface="Bodoni MT Black" panose="02070A03080606020203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5-Point Star 5"/>
          <p:cNvSpPr/>
          <p:nvPr/>
        </p:nvSpPr>
        <p:spPr>
          <a:xfrm>
            <a:off x="3026535" y="3826119"/>
            <a:ext cx="746974" cy="695459"/>
          </a:xfrm>
          <a:prstGeom prst="star5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1144074" y="5019833"/>
            <a:ext cx="746974" cy="695459"/>
          </a:xfrm>
          <a:prstGeom prst="star5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087" y="0"/>
            <a:ext cx="3588913" cy="31122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304917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0406" y="215443"/>
            <a:ext cx="12192001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Both" startAt="3"/>
            </a:pP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smtClean="0">
                <a:latin typeface="Bodoni MT Black" panose="02070A03080606020203" pitchFamily="18" charset="0"/>
                <a:cs typeface="Times New Roman" panose="02020603050405020304" pitchFamily="18" charset="0"/>
              </a:rPr>
              <a:t>The earthen pots are made by-------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(</a:t>
            </a:r>
            <a:r>
              <a:rPr lang="en-US" sz="3200" b="1" dirty="0" err="1" smtClean="0">
                <a:latin typeface="Bodoni MT Black" panose="02070A03080606020203" pitchFamily="18" charset="0"/>
                <a:cs typeface="Times New Roman" panose="02020603050405020304" pitchFamily="18" charset="0"/>
              </a:rPr>
              <a:t>i</a:t>
            </a:r>
            <a:r>
              <a:rPr lang="en-US" sz="3200" b="1" dirty="0" smtClean="0">
                <a:latin typeface="Bodoni MT Black" panose="02070A03080606020203" pitchFamily="18" charset="0"/>
                <a:cs typeface="Times New Roman" panose="02020603050405020304" pitchFamily="18" charset="0"/>
              </a:rPr>
              <a:t>) Leaders (ii) Professionals (iii) Themselves</a:t>
            </a:r>
          </a:p>
          <a:p>
            <a:r>
              <a:rPr lang="en-US" sz="3200" b="1" dirty="0">
                <a:latin typeface="Bodoni MT Black" panose="02070A03080606020203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Bodoni MT Black" panose="02070A03080606020203" pitchFamily="18" charset="0"/>
                <a:cs typeface="Times New Roman" panose="02020603050405020304" pitchFamily="18" charset="0"/>
              </a:rPr>
              <a:t>    (iv) Children</a:t>
            </a:r>
          </a:p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(d) </a:t>
            </a:r>
            <a:r>
              <a:rPr lang="en-US" sz="4000" b="1" dirty="0" smtClean="0">
                <a:latin typeface="Bodoni MT Black" panose="02070A03080606020203" pitchFamily="18" charset="0"/>
                <a:cs typeface="Times New Roman" panose="02020603050405020304" pitchFamily="18" charset="0"/>
              </a:rPr>
              <a:t>The ethnic people practice their---lifestyle.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b="1" dirty="0" smtClean="0">
                <a:latin typeface="Bodoni MT Black" panose="02070A03080606020203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 err="1" smtClean="0">
                <a:latin typeface="Bodoni MT Black" panose="02070A03080606020203" pitchFamily="18" charset="0"/>
                <a:cs typeface="Times New Roman" panose="02020603050405020304" pitchFamily="18" charset="0"/>
              </a:rPr>
              <a:t>i</a:t>
            </a:r>
            <a:r>
              <a:rPr lang="en-US" sz="3200" b="1" dirty="0" smtClean="0">
                <a:latin typeface="Bodoni MT Black" panose="02070A03080606020203" pitchFamily="18" charset="0"/>
                <a:cs typeface="Times New Roman" panose="02020603050405020304" pitchFamily="18" charset="0"/>
              </a:rPr>
              <a:t>) Unusual (ii) Modern (iii) Own (iv) </a:t>
            </a:r>
          </a:p>
          <a:p>
            <a:r>
              <a:rPr lang="en-US" sz="3200" b="1" dirty="0">
                <a:latin typeface="Bodoni MT Black" panose="02070A03080606020203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Bodoni MT Black" panose="02070A03080606020203" pitchFamily="18" charset="0"/>
                <a:cs typeface="Times New Roman" panose="02020603050405020304" pitchFamily="18" charset="0"/>
              </a:rPr>
              <a:t>     Neighbors' </a:t>
            </a:r>
          </a:p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(e) </a:t>
            </a:r>
            <a:r>
              <a:rPr lang="en-US" sz="4000" b="1" dirty="0" smtClean="0">
                <a:latin typeface="Bodoni MT Black" panose="02070A03080606020203" pitchFamily="18" charset="0"/>
                <a:cs typeface="Times New Roman" panose="02020603050405020304" pitchFamily="18" charset="0"/>
              </a:rPr>
              <a:t>Hunting is -----pastimes for the ethnic  </a:t>
            </a:r>
          </a:p>
          <a:p>
            <a:r>
              <a:rPr lang="en-US" sz="4000" b="1" dirty="0">
                <a:latin typeface="Bodoni MT Black" panose="02070A03080606020203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latin typeface="Bodoni MT Black" panose="02070A03080606020203" pitchFamily="18" charset="0"/>
                <a:cs typeface="Times New Roman" panose="02020603050405020304" pitchFamily="18" charset="0"/>
              </a:rPr>
              <a:t>    people.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b="1" dirty="0" smtClean="0">
                <a:latin typeface="Bodoni MT Black" panose="02070A03080606020203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 err="1" smtClean="0">
                <a:latin typeface="Bodoni MT Black" panose="02070A03080606020203" pitchFamily="18" charset="0"/>
                <a:cs typeface="Times New Roman" panose="02020603050405020304" pitchFamily="18" charset="0"/>
              </a:rPr>
              <a:t>i</a:t>
            </a:r>
            <a:r>
              <a:rPr lang="en-US" sz="3200" b="1" dirty="0" smtClean="0">
                <a:latin typeface="Bodoni MT Black" panose="02070A03080606020203" pitchFamily="18" charset="0"/>
                <a:cs typeface="Times New Roman" panose="02020603050405020304" pitchFamily="18" charset="0"/>
              </a:rPr>
              <a:t>) One of the (ii) Never a (iii) The only (iv)</a:t>
            </a:r>
          </a:p>
          <a:p>
            <a:r>
              <a:rPr lang="en-US" sz="3200" b="1" dirty="0">
                <a:latin typeface="Bodoni MT Black" panose="02070A03080606020203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Bodoni MT Black" panose="02070A03080606020203" pitchFamily="18" charset="0"/>
                <a:cs typeface="Times New Roman" panose="02020603050405020304" pitchFamily="18" charset="0"/>
              </a:rPr>
              <a:t>    Should be the </a:t>
            </a:r>
            <a:endParaRPr lang="en-US" sz="3200" b="1" dirty="0">
              <a:latin typeface="Bodoni MT Black" panose="02070A03080606020203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7031866" y="1029528"/>
            <a:ext cx="746974" cy="695459"/>
          </a:xfrm>
          <a:prstGeom prst="star5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5834129" y="2842119"/>
            <a:ext cx="746974" cy="695459"/>
          </a:xfrm>
          <a:prstGeom prst="star5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734097" y="5266679"/>
            <a:ext cx="746974" cy="695459"/>
          </a:xfrm>
          <a:prstGeom prst="star5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646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6368" y="993214"/>
            <a:ext cx="59242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n w="0"/>
                <a:solidFill>
                  <a:srgbClr val="800080"/>
                </a:solidFill>
                <a:effectLst>
                  <a:reflection blurRad="6350" stA="53000" endA="300" endPos="35500" dir="5400000" sy="-90000" algn="bl" rotWithShape="0"/>
                </a:effectLst>
                <a:latin typeface="Bodoni MT Black" panose="02070A03080606020203" pitchFamily="18" charset="0"/>
                <a:cs typeface="Times New Roman" panose="02020603050405020304" pitchFamily="18" charset="0"/>
              </a:rPr>
              <a:t>Pair Work</a:t>
            </a:r>
            <a:endParaRPr lang="en-US" sz="8000" b="1" dirty="0">
              <a:ln w="0"/>
              <a:solidFill>
                <a:srgbClr val="800080"/>
              </a:solidFill>
              <a:effectLst>
                <a:reflection blurRad="6350" stA="53000" endA="300" endPos="35500" dir="5400000" sy="-90000" algn="bl" rotWithShape="0"/>
              </a:effectLst>
              <a:latin typeface="Bodoni MT Black" panose="02070A03080606020203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3335" y="3206838"/>
            <a:ext cx="116682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doni MT Black" panose="02070A03080606020203" pitchFamily="18" charset="0"/>
                <a:cs typeface="Times New Roman" panose="02020603050405020304" pitchFamily="18" charset="0"/>
              </a:rPr>
              <a:t>Imagine you are Rohan and you have a </a:t>
            </a:r>
            <a:r>
              <a:rPr lang="en-US" sz="40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doni MT Black" panose="02070A03080606020203" pitchFamily="18" charset="0"/>
                <a:cs typeface="Times New Roman" panose="02020603050405020304" pitchFamily="18" charset="0"/>
              </a:rPr>
              <a:t>Marma</a:t>
            </a:r>
            <a:r>
              <a:rPr lang="en-US" sz="40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doni MT Black" panose="02070A03080606020203" pitchFamily="18" charset="0"/>
                <a:cs typeface="Times New Roman" panose="02020603050405020304" pitchFamily="18" charset="0"/>
              </a:rPr>
              <a:t> Friend called </a:t>
            </a:r>
            <a:r>
              <a:rPr lang="en-US" sz="40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doni MT Black" panose="02070A03080606020203" pitchFamily="18" charset="0"/>
                <a:cs typeface="Times New Roman" panose="02020603050405020304" pitchFamily="18" charset="0"/>
              </a:rPr>
              <a:t>Masing</a:t>
            </a:r>
            <a:r>
              <a:rPr lang="en-US" sz="40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doni MT Black" panose="02070A03080606020203" pitchFamily="18" charset="0"/>
                <a:cs typeface="Times New Roman" panose="02020603050405020304" pitchFamily="18" charset="0"/>
              </a:rPr>
              <a:t>. Now write a dialogue between you and your friend </a:t>
            </a:r>
            <a:r>
              <a:rPr lang="en-US" sz="40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doni MT Black" panose="02070A03080606020203" pitchFamily="18" charset="0"/>
                <a:cs typeface="Times New Roman" panose="02020603050405020304" pitchFamily="18" charset="0"/>
              </a:rPr>
              <a:t>Masing</a:t>
            </a:r>
            <a:r>
              <a:rPr lang="en-US" sz="40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doni MT Black" panose="02070A03080606020203" pitchFamily="18" charset="0"/>
                <a:cs typeface="Times New Roman" panose="02020603050405020304" pitchFamily="18" charset="0"/>
              </a:rPr>
              <a:t> about their dress , food , sports and pastimes.</a:t>
            </a:r>
            <a:endParaRPr lang="en-US" sz="4000" b="1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odoni MT Black" panose="02070A03080606020203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649" y="103031"/>
            <a:ext cx="5791199" cy="31038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00946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7000"/>
              </a:schemeClr>
            </a:gs>
            <a:gs pos="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1218" y="196886"/>
            <a:ext cx="1027108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>
                <a:solidFill>
                  <a:srgbClr val="800080"/>
                </a:solidFill>
                <a:latin typeface="Bodoni MT Black" panose="02070A03080606020203" pitchFamily="18" charset="0"/>
              </a:rPr>
              <a:t>Learning Outcomes</a:t>
            </a:r>
            <a:endParaRPr lang="en-US" sz="8000" b="1" dirty="0">
              <a:solidFill>
                <a:srgbClr val="800080"/>
              </a:solidFill>
              <a:latin typeface="Bodoni MT Black" panose="02070A030806060202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795" y="1520325"/>
            <a:ext cx="11982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Bodoni MT Black" panose="02070A03080606020203" pitchFamily="18" charset="0"/>
              </a:rPr>
              <a:t>After we have studied this lesson we will able to… </a:t>
            </a:r>
            <a:endParaRPr lang="en-US" sz="3600" b="1" dirty="0">
              <a:solidFill>
                <a:srgbClr val="002060"/>
              </a:solidFill>
              <a:latin typeface="Bodoni MT Black" panose="02070A030806060202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70463" y="2382591"/>
            <a:ext cx="8624925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4400" b="1" dirty="0" smtClean="0">
                <a:solidFill>
                  <a:srgbClr val="7030A0"/>
                </a:solidFill>
                <a:latin typeface="Bodoni MT Black" panose="02070A03080606020203" pitchFamily="18" charset="0"/>
              </a:rPr>
              <a:t>Read and Understand text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4400" b="1" dirty="0" smtClean="0">
                <a:solidFill>
                  <a:srgbClr val="7030A0"/>
                </a:solidFill>
                <a:latin typeface="Bodoni MT Black" panose="02070A03080606020203" pitchFamily="18" charset="0"/>
              </a:rPr>
              <a:t>Choose the best answers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4400" b="1" dirty="0" smtClean="0">
                <a:solidFill>
                  <a:srgbClr val="7030A0"/>
                </a:solidFill>
                <a:latin typeface="Bodoni MT Black" panose="02070A03080606020203" pitchFamily="18" charset="0"/>
              </a:rPr>
              <a:t>Write a conversation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4400" b="1" dirty="0" smtClean="0">
                <a:solidFill>
                  <a:srgbClr val="7030A0"/>
                </a:solidFill>
                <a:latin typeface="Bodoni MT Black" panose="02070A03080606020203" pitchFamily="18" charset="0"/>
              </a:rPr>
              <a:t>Write answer to questions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4400" b="1" dirty="0" smtClean="0">
                <a:solidFill>
                  <a:srgbClr val="7030A0"/>
                </a:solidFill>
                <a:latin typeface="Bodoni MT Black" panose="02070A03080606020203" pitchFamily="18" charset="0"/>
              </a:rPr>
              <a:t>Write a short composition </a:t>
            </a:r>
            <a:endParaRPr lang="en-US" sz="4400" b="1" dirty="0">
              <a:solidFill>
                <a:srgbClr val="7030A0"/>
              </a:solidFill>
              <a:latin typeface="Bodoni MT Black" panose="02070A030806060202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871" y="2166656"/>
            <a:ext cx="1695718" cy="46013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62" y="2169741"/>
            <a:ext cx="1622738" cy="46882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753585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05331" y="0"/>
            <a:ext cx="52417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800080"/>
                </a:solidFill>
                <a:latin typeface="Bodoni MT Black" panose="02070A03080606020203" pitchFamily="18" charset="0"/>
                <a:cs typeface="Times New Roman" panose="02020603050405020304" pitchFamily="18" charset="0"/>
              </a:rPr>
              <a:t>Answer</a:t>
            </a:r>
            <a:endParaRPr lang="en-US" sz="8000" b="1" dirty="0">
              <a:solidFill>
                <a:srgbClr val="800080"/>
              </a:solidFill>
              <a:latin typeface="Bodoni MT Black" panose="02070A03080606020203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4698" y="1323439"/>
            <a:ext cx="12192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Rohan: Hi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Masing</a:t>
            </a:r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What are you humming sitting on the</a:t>
            </a:r>
          </a:p>
          <a:p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staircase?</a:t>
            </a:r>
          </a:p>
          <a:p>
            <a:r>
              <a:rPr lang="en-US" sz="3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Masing</a:t>
            </a:r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oh, Rohan! Actually it is one of our tribal songs,</a:t>
            </a:r>
          </a:p>
          <a:p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we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Marmas</a:t>
            </a:r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like this very much.</a:t>
            </a:r>
          </a:p>
          <a:p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Rohan: Would you please tell me about the dress , food ,</a:t>
            </a:r>
          </a:p>
          <a:p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songs , sports and pastimes?</a:t>
            </a:r>
          </a:p>
          <a:p>
            <a:r>
              <a:rPr lang="en-US" sz="3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Masing</a:t>
            </a:r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Of course. Our men wear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lungis</a:t>
            </a:r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women wear</a:t>
            </a:r>
          </a:p>
          <a:p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thamis</a:t>
            </a:r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 Sarong and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angis</a:t>
            </a:r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Rohan : What is your staple food?</a:t>
            </a:r>
            <a:endParaRPr lang="en-US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423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 tmFilter="0,0; .5, 1; 1, 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9093" y="321972"/>
            <a:ext cx="1209326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Masing</a:t>
            </a:r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Our staple food is boiled rice. We also eat </a:t>
            </a:r>
          </a:p>
          <a:p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vegetables, maize fish and meats.</a:t>
            </a:r>
          </a:p>
          <a:p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Rohan: What about your songs, sports and pastimes?</a:t>
            </a:r>
          </a:p>
          <a:p>
            <a:r>
              <a:rPr lang="en-US" sz="3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Masing</a:t>
            </a:r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We like song and music very much. We use</a:t>
            </a:r>
          </a:p>
          <a:p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bugles made from buffalo horns, drums and </a:t>
            </a:r>
          </a:p>
          <a:p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bamboo flute as traditional music instrument. </a:t>
            </a:r>
          </a:p>
          <a:p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Wrestling is the most popular sport with us. </a:t>
            </a:r>
          </a:p>
          <a:p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Hunting and fishing are our favorite pastimes.</a:t>
            </a:r>
          </a:p>
          <a:p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Rohan: I could know much about your culture. Thank you</a:t>
            </a:r>
          </a:p>
          <a:p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very much.</a:t>
            </a:r>
          </a:p>
          <a:p>
            <a:r>
              <a:rPr lang="en-US" sz="3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Masing</a:t>
            </a:r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You are welcome. </a:t>
            </a:r>
            <a:endParaRPr lang="en-US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201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 tmFilter="0,0; .5, 1; 1, 1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1970" y="1151865"/>
            <a:ext cx="68386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990000"/>
                </a:solidFill>
                <a:latin typeface="Bodoni MT Black" panose="02070A03080606020203" pitchFamily="18" charset="0"/>
                <a:cs typeface="Times New Roman" panose="02020603050405020304" pitchFamily="18" charset="0"/>
              </a:rPr>
              <a:t>Group Work</a:t>
            </a:r>
            <a:endParaRPr lang="en-US" sz="8000" b="1" dirty="0">
              <a:solidFill>
                <a:srgbClr val="990000"/>
              </a:solidFill>
              <a:latin typeface="Bodoni MT Black" panose="02070A03080606020203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1970" y="3286148"/>
            <a:ext cx="1151371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200" b="1" dirty="0" smtClean="0">
                <a:latin typeface="Bodoni MT Black" panose="02070A03080606020203" pitchFamily="18" charset="0"/>
                <a:cs typeface="Times New Roman" panose="02020603050405020304" pitchFamily="18" charset="0"/>
              </a:rPr>
              <a:t>What is the staple food of the ethnic people?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200" b="1" dirty="0" smtClean="0">
                <a:latin typeface="Bodoni MT Black" panose="02070A03080606020203" pitchFamily="18" charset="0"/>
                <a:cs typeface="Times New Roman" panose="02020603050405020304" pitchFamily="18" charset="0"/>
              </a:rPr>
              <a:t>What do their women wear?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200" b="1" dirty="0" smtClean="0">
                <a:latin typeface="Bodoni MT Black" panose="02070A03080606020203" pitchFamily="18" charset="0"/>
                <a:cs typeface="Times New Roman" panose="02020603050405020304" pitchFamily="18" charset="0"/>
              </a:rPr>
              <a:t>What are their traditional musical instruments?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200" b="1" dirty="0" smtClean="0">
                <a:latin typeface="Bodoni MT Black" panose="02070A03080606020203" pitchFamily="18" charset="0"/>
                <a:cs typeface="Times New Roman" panose="02020603050405020304" pitchFamily="18" charset="0"/>
              </a:rPr>
              <a:t>What are their favorite pastimes?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200" b="1" dirty="0" smtClean="0">
                <a:latin typeface="Bodoni MT Black" panose="02070A03080606020203" pitchFamily="18" charset="0"/>
                <a:cs typeface="Times New Roman" panose="02020603050405020304" pitchFamily="18" charset="0"/>
              </a:rPr>
              <a:t>What are their kitchen utensils?</a:t>
            </a:r>
            <a:endParaRPr lang="en-US" sz="3200" b="1" dirty="0">
              <a:latin typeface="Bodoni MT Black" panose="02070A03080606020203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259" y="75237"/>
            <a:ext cx="5005589" cy="29126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8511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21994" y="132615"/>
            <a:ext cx="40826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990000"/>
                </a:solidFill>
                <a:latin typeface="Bodoni MT Black" panose="02070A03080606020203" pitchFamily="18" charset="0"/>
                <a:cs typeface="Times New Roman" panose="02020603050405020304" pitchFamily="18" charset="0"/>
              </a:rPr>
              <a:t>Answer</a:t>
            </a:r>
            <a:endParaRPr lang="en-US" sz="8000" dirty="0">
              <a:solidFill>
                <a:srgbClr val="990000"/>
              </a:solidFill>
              <a:latin typeface="Bodoni MT Black" panose="02070A03080606020203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0772" y="1456054"/>
            <a:ext cx="1163339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b="1" dirty="0" smtClean="0">
                <a:solidFill>
                  <a:srgbClr val="800080"/>
                </a:solidFill>
                <a:latin typeface="Bodoni MT Black" panose="02070A03080606020203" pitchFamily="18" charset="0"/>
                <a:cs typeface="Times New Roman" panose="02020603050405020304" pitchFamily="18" charset="0"/>
              </a:rPr>
              <a:t>Rice is the staple food of the ethnic people.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b="1" dirty="0" smtClean="0">
                <a:solidFill>
                  <a:srgbClr val="800080"/>
                </a:solidFill>
                <a:latin typeface="Bodoni MT Black" panose="02070A03080606020203" pitchFamily="18" charset="0"/>
                <a:cs typeface="Times New Roman" panose="02020603050405020304" pitchFamily="18" charset="0"/>
              </a:rPr>
              <a:t>Their women wear </a:t>
            </a:r>
            <a:r>
              <a:rPr lang="en-US" sz="3600" b="1" dirty="0" err="1" smtClean="0">
                <a:solidFill>
                  <a:srgbClr val="800080"/>
                </a:solidFill>
                <a:latin typeface="Bodoni MT Black" panose="02070A03080606020203" pitchFamily="18" charset="0"/>
                <a:cs typeface="Times New Roman" panose="02020603050405020304" pitchFamily="18" charset="0"/>
              </a:rPr>
              <a:t>thamis</a:t>
            </a:r>
            <a:r>
              <a:rPr lang="en-US" sz="3600" b="1" dirty="0" smtClean="0">
                <a:solidFill>
                  <a:srgbClr val="800080"/>
                </a:solidFill>
                <a:latin typeface="Bodoni MT Black" panose="02070A03080606020203" pitchFamily="18" charset="0"/>
                <a:cs typeface="Times New Roman" panose="02020603050405020304" pitchFamily="18" charset="0"/>
              </a:rPr>
              <a:t> or sarong and </a:t>
            </a:r>
            <a:r>
              <a:rPr lang="en-US" sz="3600" b="1" dirty="0" err="1" smtClean="0">
                <a:solidFill>
                  <a:srgbClr val="800080"/>
                </a:solidFill>
                <a:latin typeface="Bodoni MT Black" panose="02070A03080606020203" pitchFamily="18" charset="0"/>
                <a:cs typeface="Times New Roman" panose="02020603050405020304" pitchFamily="18" charset="0"/>
              </a:rPr>
              <a:t>angis</a:t>
            </a:r>
            <a:r>
              <a:rPr lang="en-US" sz="3600" b="1" dirty="0" smtClean="0">
                <a:solidFill>
                  <a:srgbClr val="800080"/>
                </a:solidFill>
                <a:latin typeface="Bodoni MT Black" panose="02070A03080606020203" pitchFamily="18" charset="0"/>
                <a:cs typeface="Times New Roman" panose="02020603050405020304" pitchFamily="18" charset="0"/>
              </a:rPr>
              <a:t>.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b="1" dirty="0" smtClean="0">
                <a:solidFill>
                  <a:srgbClr val="800080"/>
                </a:solidFill>
                <a:latin typeface="Bodoni MT Black" panose="02070A03080606020203" pitchFamily="18" charset="0"/>
                <a:cs typeface="Times New Roman" panose="02020603050405020304" pitchFamily="18" charset="0"/>
              </a:rPr>
              <a:t>Their traditional musical instruments are bugles, drums, and bamboo flutes.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b="1" dirty="0" smtClean="0">
                <a:solidFill>
                  <a:srgbClr val="800080"/>
                </a:solidFill>
                <a:latin typeface="Bodoni MT Black" panose="02070A03080606020203" pitchFamily="18" charset="0"/>
                <a:cs typeface="Times New Roman" panose="02020603050405020304" pitchFamily="18" charset="0"/>
              </a:rPr>
              <a:t>Their favorite pastimes are hunting and fishing.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b="1" dirty="0" smtClean="0">
                <a:solidFill>
                  <a:srgbClr val="800080"/>
                </a:solidFill>
                <a:latin typeface="Bodoni MT Black" panose="02070A03080606020203" pitchFamily="18" charset="0"/>
                <a:cs typeface="Times New Roman" panose="02020603050405020304" pitchFamily="18" charset="0"/>
              </a:rPr>
              <a:t>Bamboo, wooden an earthen pots are their kitchen utensils.</a:t>
            </a:r>
            <a:endParaRPr lang="en-US" sz="3600" b="1" dirty="0">
              <a:solidFill>
                <a:srgbClr val="800080"/>
              </a:solidFill>
              <a:latin typeface="Bodoni MT Black" panose="02070A030806060202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941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7000"/>
              </a:schemeClr>
            </a:gs>
            <a:gs pos="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1971" y="979576"/>
            <a:ext cx="62977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990000"/>
                </a:solidFill>
                <a:latin typeface="Bodoni MT Black" panose="02070A03080606020203" pitchFamily="18" charset="0"/>
                <a:cs typeface="Times New Roman" panose="02020603050405020304" pitchFamily="18" charset="0"/>
              </a:rPr>
              <a:t>Homework</a:t>
            </a:r>
            <a:endParaRPr lang="en-US" sz="8000" b="1" dirty="0">
              <a:solidFill>
                <a:srgbClr val="990000"/>
              </a:solidFill>
              <a:latin typeface="Bodoni MT Black" panose="02070A03080606020203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1971" y="3530375"/>
            <a:ext cx="108955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2060"/>
                </a:solidFill>
                <a:latin typeface="Bodoni MT Black" panose="02070A03080606020203" pitchFamily="18" charset="0"/>
                <a:cs typeface="Times New Roman" panose="02020603050405020304" pitchFamily="18" charset="0"/>
              </a:rPr>
              <a:t>Write a short paragraph about</a:t>
            </a:r>
          </a:p>
          <a:p>
            <a:pPr algn="ctr"/>
            <a:r>
              <a:rPr lang="en-US" sz="4800" b="1" dirty="0" smtClean="0">
                <a:solidFill>
                  <a:srgbClr val="339933"/>
                </a:solidFill>
                <a:latin typeface="Bodoni MT Black" panose="02070A03080606020203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smtClean="0">
                <a:solidFill>
                  <a:srgbClr val="FF0000"/>
                </a:solidFill>
                <a:latin typeface="Bodoni MT Black" panose="02070A03080606020203" pitchFamily="18" charset="0"/>
                <a:cs typeface="Times New Roman" panose="02020603050405020304" pitchFamily="18" charset="0"/>
              </a:rPr>
              <a:t>“ The lifestyle of ethnic people”.</a:t>
            </a:r>
            <a:endParaRPr lang="en-US" sz="4800" b="1" dirty="0">
              <a:solidFill>
                <a:srgbClr val="FF0000"/>
              </a:solidFill>
              <a:latin typeface="Bodoni MT Black" panose="02070A03080606020203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740" y="-1"/>
            <a:ext cx="5572260" cy="33356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34321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19211" y="1865171"/>
            <a:ext cx="642655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FF33CC"/>
                </a:solidFill>
                <a:latin typeface="Bodoni MT Black" panose="02070A03080606020203" pitchFamily="18" charset="0"/>
                <a:cs typeface="Times New Roman" panose="02020603050405020304" pitchFamily="18" charset="0"/>
              </a:rPr>
              <a:t>Thanks for</a:t>
            </a:r>
          </a:p>
          <a:p>
            <a:r>
              <a:rPr lang="en-US" sz="8000" dirty="0">
                <a:solidFill>
                  <a:srgbClr val="FF33CC"/>
                </a:solidFill>
                <a:latin typeface="Bodoni MT Black" panose="02070A03080606020203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smtClean="0">
                <a:solidFill>
                  <a:srgbClr val="FF33CC"/>
                </a:solidFill>
                <a:latin typeface="Bodoni MT Black" panose="02070A03080606020203" pitchFamily="18" charset="0"/>
                <a:cs typeface="Times New Roman" panose="02020603050405020304" pitchFamily="18" charset="0"/>
              </a:rPr>
              <a:t>      all</a:t>
            </a:r>
            <a:endParaRPr lang="en-US" sz="8000" dirty="0">
              <a:solidFill>
                <a:srgbClr val="FF33CC"/>
              </a:solidFill>
              <a:latin typeface="Bodoni MT Black" panose="02070A03080606020203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924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659229" y="2511382"/>
            <a:ext cx="887354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800080"/>
                </a:solidFill>
                <a:latin typeface="Bodoni MT Black" panose="02070A03080606020203" pitchFamily="18" charset="0"/>
                <a:cs typeface="Times New Roman" panose="02020603050405020304" pitchFamily="18" charset="0"/>
              </a:rPr>
              <a:t>Let’s see some pictures</a:t>
            </a:r>
            <a:endParaRPr lang="en-US" sz="8000" b="1" dirty="0">
              <a:solidFill>
                <a:srgbClr val="800080"/>
              </a:solidFill>
              <a:latin typeface="Bodoni MT Black" panose="02070A030806060202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0839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56" y="151729"/>
            <a:ext cx="7333069" cy="6449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226" y="151729"/>
            <a:ext cx="4436344" cy="6449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38794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23516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89" y="103030"/>
            <a:ext cx="5911403" cy="64909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193" y="103030"/>
            <a:ext cx="5988676" cy="64909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7244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311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59315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7128" y="0"/>
            <a:ext cx="1110158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smtClean="0">
                <a:solidFill>
                  <a:srgbClr val="990000"/>
                </a:solidFill>
                <a:latin typeface="Bodoni MT Black" panose="02070A03080606020203" pitchFamily="18" charset="0"/>
                <a:cs typeface="Times New Roman" panose="02020603050405020304" pitchFamily="18" charset="0"/>
              </a:rPr>
              <a:t>Today’s our lesson is ----</a:t>
            </a:r>
          </a:p>
          <a:p>
            <a:r>
              <a:rPr lang="en-US" sz="6000" b="1" dirty="0" smtClean="0">
                <a:solidFill>
                  <a:srgbClr val="990000"/>
                </a:solidFill>
                <a:latin typeface="Bodoni MT Black" panose="02070A03080606020203" pitchFamily="18" charset="0"/>
                <a:cs typeface="Times New Roman" panose="02020603050405020304" pitchFamily="18" charset="0"/>
              </a:rPr>
              <a:t>   </a:t>
            </a:r>
            <a:r>
              <a:rPr lang="en-US" sz="6000" b="1" dirty="0" smtClean="0">
                <a:solidFill>
                  <a:srgbClr val="FF33CC"/>
                </a:solidFill>
                <a:latin typeface="Bodoni MT Black" panose="02070A03080606020203" pitchFamily="18" charset="0"/>
                <a:cs typeface="Times New Roman" panose="02020603050405020304" pitchFamily="18" charset="0"/>
              </a:rPr>
              <a:t>“Our ethnic friends(2)”</a:t>
            </a:r>
            <a:endParaRPr lang="en-US" sz="6000" b="1" dirty="0">
              <a:solidFill>
                <a:srgbClr val="FF33CC"/>
              </a:solidFill>
              <a:latin typeface="Bodoni MT Black" panose="02070A03080606020203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285" y="2492989"/>
            <a:ext cx="8461419" cy="415250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452539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</TotalTime>
  <Words>737</Words>
  <Application>Microsoft Office PowerPoint</Application>
  <PresentationFormat>Widescreen</PresentationFormat>
  <Paragraphs>107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Arial</vt:lpstr>
      <vt:lpstr>Bodoni MT Black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Shibly</dc:creator>
  <cp:lastModifiedBy>User</cp:lastModifiedBy>
  <cp:revision>397</cp:revision>
  <dcterms:created xsi:type="dcterms:W3CDTF">2017-11-02T12:12:28Z</dcterms:created>
  <dcterms:modified xsi:type="dcterms:W3CDTF">2021-05-14T17:36:36Z</dcterms:modified>
</cp:coreProperties>
</file>