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4" r:id="rId3"/>
    <p:sldId id="271" r:id="rId4"/>
    <p:sldId id="281" r:id="rId5"/>
    <p:sldId id="265" r:id="rId6"/>
    <p:sldId id="257" r:id="rId7"/>
    <p:sldId id="269" r:id="rId8"/>
    <p:sldId id="258" r:id="rId9"/>
    <p:sldId id="259" r:id="rId10"/>
    <p:sldId id="275" r:id="rId11"/>
    <p:sldId id="280" r:id="rId12"/>
    <p:sldId id="282" r:id="rId13"/>
    <p:sldId id="283" r:id="rId14"/>
    <p:sldId id="284" r:id="rId15"/>
    <p:sldId id="260" r:id="rId16"/>
    <p:sldId id="261" r:id="rId17"/>
    <p:sldId id="266" r:id="rId18"/>
    <p:sldId id="267" r:id="rId19"/>
    <p:sldId id="270" r:id="rId20"/>
    <p:sldId id="268" r:id="rId21"/>
    <p:sldId id="278" r:id="rId22"/>
    <p:sldId id="279" r:id="rId23"/>
    <p:sldId id="276"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BE2723-740E-4AE9-AC4B-D2A46563AC62}" type="datetimeFigureOut">
              <a:rPr lang="en-US" smtClean="0"/>
              <a:t>16-May-21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0F717-5EE6-43AF-AB78-EA51EFED8BBB}" type="slidenum">
              <a:rPr lang="en-US" smtClean="0"/>
              <a:t>‹#›</a:t>
            </a:fld>
            <a:endParaRPr lang="en-US"/>
          </a:p>
        </p:txBody>
      </p:sp>
    </p:spTree>
    <p:extLst>
      <p:ext uri="{BB962C8B-B14F-4D97-AF65-F5344CB8AC3E}">
        <p14:creationId xmlns:p14="http://schemas.microsoft.com/office/powerpoint/2010/main" val="2810691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BE2723-740E-4AE9-AC4B-D2A46563AC62}" type="datetimeFigureOut">
              <a:rPr lang="en-US" smtClean="0"/>
              <a:t>16-May-21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0F717-5EE6-43AF-AB78-EA51EFED8BBB}" type="slidenum">
              <a:rPr lang="en-US" smtClean="0"/>
              <a:t>‹#›</a:t>
            </a:fld>
            <a:endParaRPr lang="en-US"/>
          </a:p>
        </p:txBody>
      </p:sp>
    </p:spTree>
    <p:extLst>
      <p:ext uri="{BB962C8B-B14F-4D97-AF65-F5344CB8AC3E}">
        <p14:creationId xmlns:p14="http://schemas.microsoft.com/office/powerpoint/2010/main" val="1157541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BE2723-740E-4AE9-AC4B-D2A46563AC62}" type="datetimeFigureOut">
              <a:rPr lang="en-US" smtClean="0"/>
              <a:t>16-May-21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0F717-5EE6-43AF-AB78-EA51EFED8BBB}" type="slidenum">
              <a:rPr lang="en-US" smtClean="0"/>
              <a:t>‹#›</a:t>
            </a:fld>
            <a:endParaRPr lang="en-US"/>
          </a:p>
        </p:txBody>
      </p:sp>
    </p:spTree>
    <p:extLst>
      <p:ext uri="{BB962C8B-B14F-4D97-AF65-F5344CB8AC3E}">
        <p14:creationId xmlns:p14="http://schemas.microsoft.com/office/powerpoint/2010/main" val="53539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BE2723-740E-4AE9-AC4B-D2A46563AC62}" type="datetimeFigureOut">
              <a:rPr lang="en-US" smtClean="0"/>
              <a:t>16-May-21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0F717-5EE6-43AF-AB78-EA51EFED8BBB}" type="slidenum">
              <a:rPr lang="en-US" smtClean="0"/>
              <a:t>‹#›</a:t>
            </a:fld>
            <a:endParaRPr lang="en-US"/>
          </a:p>
        </p:txBody>
      </p:sp>
    </p:spTree>
    <p:extLst>
      <p:ext uri="{BB962C8B-B14F-4D97-AF65-F5344CB8AC3E}">
        <p14:creationId xmlns:p14="http://schemas.microsoft.com/office/powerpoint/2010/main" val="2896129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BE2723-740E-4AE9-AC4B-D2A46563AC62}" type="datetimeFigureOut">
              <a:rPr lang="en-US" smtClean="0"/>
              <a:t>16-May-21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0F717-5EE6-43AF-AB78-EA51EFED8BBB}" type="slidenum">
              <a:rPr lang="en-US" smtClean="0"/>
              <a:t>‹#›</a:t>
            </a:fld>
            <a:endParaRPr lang="en-US"/>
          </a:p>
        </p:txBody>
      </p:sp>
    </p:spTree>
    <p:extLst>
      <p:ext uri="{BB962C8B-B14F-4D97-AF65-F5344CB8AC3E}">
        <p14:creationId xmlns:p14="http://schemas.microsoft.com/office/powerpoint/2010/main" val="1411347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BE2723-740E-4AE9-AC4B-D2A46563AC62}" type="datetimeFigureOut">
              <a:rPr lang="en-US" smtClean="0"/>
              <a:t>16-May-21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0F717-5EE6-43AF-AB78-EA51EFED8BBB}" type="slidenum">
              <a:rPr lang="en-US" smtClean="0"/>
              <a:t>‹#›</a:t>
            </a:fld>
            <a:endParaRPr lang="en-US"/>
          </a:p>
        </p:txBody>
      </p:sp>
    </p:spTree>
    <p:extLst>
      <p:ext uri="{BB962C8B-B14F-4D97-AF65-F5344CB8AC3E}">
        <p14:creationId xmlns:p14="http://schemas.microsoft.com/office/powerpoint/2010/main" val="1161763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BE2723-740E-4AE9-AC4B-D2A46563AC62}" type="datetimeFigureOut">
              <a:rPr lang="en-US" smtClean="0"/>
              <a:t>16-May-21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80F717-5EE6-43AF-AB78-EA51EFED8BBB}" type="slidenum">
              <a:rPr lang="en-US" smtClean="0"/>
              <a:t>‹#›</a:t>
            </a:fld>
            <a:endParaRPr lang="en-US"/>
          </a:p>
        </p:txBody>
      </p:sp>
    </p:spTree>
    <p:extLst>
      <p:ext uri="{BB962C8B-B14F-4D97-AF65-F5344CB8AC3E}">
        <p14:creationId xmlns:p14="http://schemas.microsoft.com/office/powerpoint/2010/main" val="355897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BE2723-740E-4AE9-AC4B-D2A46563AC62}" type="datetimeFigureOut">
              <a:rPr lang="en-US" smtClean="0"/>
              <a:t>16-May-21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80F717-5EE6-43AF-AB78-EA51EFED8BBB}" type="slidenum">
              <a:rPr lang="en-US" smtClean="0"/>
              <a:t>‹#›</a:t>
            </a:fld>
            <a:endParaRPr lang="en-US"/>
          </a:p>
        </p:txBody>
      </p:sp>
    </p:spTree>
    <p:extLst>
      <p:ext uri="{BB962C8B-B14F-4D97-AF65-F5344CB8AC3E}">
        <p14:creationId xmlns:p14="http://schemas.microsoft.com/office/powerpoint/2010/main" val="3083876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E2723-740E-4AE9-AC4B-D2A46563AC62}" type="datetimeFigureOut">
              <a:rPr lang="en-US" smtClean="0"/>
              <a:t>16-May-21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80F717-5EE6-43AF-AB78-EA51EFED8BBB}" type="slidenum">
              <a:rPr lang="en-US" smtClean="0"/>
              <a:t>‹#›</a:t>
            </a:fld>
            <a:endParaRPr lang="en-US"/>
          </a:p>
        </p:txBody>
      </p:sp>
    </p:spTree>
    <p:extLst>
      <p:ext uri="{BB962C8B-B14F-4D97-AF65-F5344CB8AC3E}">
        <p14:creationId xmlns:p14="http://schemas.microsoft.com/office/powerpoint/2010/main" val="1474931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BE2723-740E-4AE9-AC4B-D2A46563AC62}" type="datetimeFigureOut">
              <a:rPr lang="en-US" smtClean="0"/>
              <a:t>16-May-21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0F717-5EE6-43AF-AB78-EA51EFED8BBB}" type="slidenum">
              <a:rPr lang="en-US" smtClean="0"/>
              <a:t>‹#›</a:t>
            </a:fld>
            <a:endParaRPr lang="en-US"/>
          </a:p>
        </p:txBody>
      </p:sp>
    </p:spTree>
    <p:extLst>
      <p:ext uri="{BB962C8B-B14F-4D97-AF65-F5344CB8AC3E}">
        <p14:creationId xmlns:p14="http://schemas.microsoft.com/office/powerpoint/2010/main" val="323613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BE2723-740E-4AE9-AC4B-D2A46563AC62}" type="datetimeFigureOut">
              <a:rPr lang="en-US" smtClean="0"/>
              <a:t>16-May-21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0F717-5EE6-43AF-AB78-EA51EFED8BBB}" type="slidenum">
              <a:rPr lang="en-US" smtClean="0"/>
              <a:t>‹#›</a:t>
            </a:fld>
            <a:endParaRPr lang="en-US"/>
          </a:p>
        </p:txBody>
      </p:sp>
    </p:spTree>
    <p:extLst>
      <p:ext uri="{BB962C8B-B14F-4D97-AF65-F5344CB8AC3E}">
        <p14:creationId xmlns:p14="http://schemas.microsoft.com/office/powerpoint/2010/main" val="693446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E2723-740E-4AE9-AC4B-D2A46563AC62}" type="datetimeFigureOut">
              <a:rPr lang="en-US" smtClean="0"/>
              <a:t>16-May-21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0F717-5EE6-43AF-AB78-EA51EFED8BBB}" type="slidenum">
              <a:rPr lang="en-US" smtClean="0"/>
              <a:t>‹#›</a:t>
            </a:fld>
            <a:endParaRPr lang="en-US"/>
          </a:p>
        </p:txBody>
      </p:sp>
    </p:spTree>
    <p:extLst>
      <p:ext uri="{BB962C8B-B14F-4D97-AF65-F5344CB8AC3E}">
        <p14:creationId xmlns:p14="http://schemas.microsoft.com/office/powerpoint/2010/main" val="1393931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accent5">
              <a:lumMod val="20000"/>
              <a:lumOff val="80000"/>
            </a:schemeClr>
          </a:solidFill>
        </p:spPr>
        <p:txBody>
          <a:bodyPr>
            <a:noAutofit/>
          </a:bodyPr>
          <a:lstStyle/>
          <a:p>
            <a:r>
              <a:rPr lang="en-US" sz="6600" b="1" dirty="0">
                <a:latin typeface="NikoshBAN" panose="02000000000000000000" pitchFamily="2" charset="0"/>
                <a:cs typeface="NikoshBAN" panose="02000000000000000000" pitchFamily="2" charset="0"/>
              </a:rPr>
              <a:t> </a:t>
            </a:r>
            <a:r>
              <a:rPr lang="en-US" sz="6600" b="1" dirty="0" smtClean="0">
                <a:latin typeface="NikoshBAN" panose="02000000000000000000" pitchFamily="2" charset="0"/>
                <a:cs typeface="NikoshBAN" panose="02000000000000000000" pitchFamily="2" charset="0"/>
              </a:rPr>
              <a:t>                </a:t>
            </a:r>
            <a:r>
              <a:rPr lang="en-US" sz="6600" b="1" dirty="0" smtClean="0">
                <a:solidFill>
                  <a:srgbClr val="7030A0"/>
                </a:solidFill>
                <a:latin typeface="NikoshBAN" panose="02000000000000000000" pitchFamily="2" charset="0"/>
                <a:cs typeface="NikoshBAN" panose="02000000000000000000" pitchFamily="2" charset="0"/>
              </a:rPr>
              <a:t>সবাইকে </a:t>
            </a:r>
            <a:r>
              <a:rPr lang="en-US" sz="6600" b="1" dirty="0" err="1" smtClean="0">
                <a:solidFill>
                  <a:srgbClr val="7030A0"/>
                </a:solidFill>
                <a:latin typeface="NikoshBAN" panose="02000000000000000000" pitchFamily="2" charset="0"/>
                <a:cs typeface="NikoshBAN" panose="02000000000000000000" pitchFamily="2" charset="0"/>
              </a:rPr>
              <a:t>স্বাগত</a:t>
            </a:r>
            <a:r>
              <a:rPr lang="en-US" sz="6600" b="1" dirty="0" smtClean="0">
                <a:solidFill>
                  <a:srgbClr val="7030A0"/>
                </a:solidFill>
                <a:latin typeface="NikoshBAN" panose="02000000000000000000" pitchFamily="2" charset="0"/>
                <a:cs typeface="NikoshBAN" panose="02000000000000000000" pitchFamily="2" charset="0"/>
              </a:rPr>
              <a:t> </a:t>
            </a:r>
            <a:endParaRPr lang="en-US" sz="6600" b="1" dirty="0">
              <a:solidFill>
                <a:srgbClr val="7030A0"/>
              </a:solidFill>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stretch>
            <a:fillRect/>
          </a:stretch>
        </p:blipFill>
        <p:spPr>
          <a:xfrm>
            <a:off x="0" y="2134718"/>
            <a:ext cx="12192000" cy="4723282"/>
          </a:xfrm>
          <a:prstGeom prst="rect">
            <a:avLst/>
          </a:prstGeom>
        </p:spPr>
      </p:pic>
    </p:spTree>
    <p:extLst>
      <p:ext uri="{BB962C8B-B14F-4D97-AF65-F5344CB8AC3E}">
        <p14:creationId xmlns:p14="http://schemas.microsoft.com/office/powerpoint/2010/main" val="399497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65125"/>
            <a:ext cx="12192000" cy="1325563"/>
          </a:xfrm>
          <a:solidFill>
            <a:schemeClr val="accent4">
              <a:lumMod val="20000"/>
              <a:lumOff val="80000"/>
            </a:schemeClr>
          </a:solidFill>
        </p:spPr>
        <p:txBody>
          <a:bodyPr/>
          <a:lstStyle/>
          <a:p>
            <a:r>
              <a:rPr lang="en-US" dirty="0" smtClean="0"/>
              <a:t>                </a:t>
            </a:r>
            <a:r>
              <a:rPr lang="en-US" sz="4800" b="1" dirty="0" err="1" smtClean="0">
                <a:latin typeface="NikoshBAN" panose="02000000000000000000" pitchFamily="2" charset="0"/>
                <a:cs typeface="NikoshBAN" panose="02000000000000000000" pitchFamily="2" charset="0"/>
              </a:rPr>
              <a:t>একক</a:t>
            </a:r>
            <a:r>
              <a:rPr lang="en-US" sz="4800" b="1" dirty="0" smtClean="0">
                <a:latin typeface="NikoshBAN" panose="02000000000000000000" pitchFamily="2" charset="0"/>
                <a:cs typeface="NikoshBAN" panose="02000000000000000000" pitchFamily="2" charset="0"/>
              </a:rPr>
              <a:t> কাজ </a:t>
            </a:r>
            <a:endParaRPr lang="en-US" sz="4800" b="1" dirty="0">
              <a:latin typeface="NikoshBAN" panose="02000000000000000000" pitchFamily="2" charset="0"/>
              <a:cs typeface="NikoshBAN" panose="02000000000000000000" pitchFamily="2" charset="0"/>
            </a:endParaRPr>
          </a:p>
        </p:txBody>
      </p:sp>
      <p:sp>
        <p:nvSpPr>
          <p:cNvPr id="8" name="Content Placeholder 7"/>
          <p:cNvSpPr>
            <a:spLocks noGrp="1"/>
          </p:cNvSpPr>
          <p:nvPr>
            <p:ph idx="1"/>
          </p:nvPr>
        </p:nvSpPr>
        <p:spPr/>
        <p:txBody>
          <a:bodyPr>
            <a:normAutofit/>
          </a:bodyPr>
          <a:lstStyle/>
          <a:p>
            <a:pPr marL="0" indent="0">
              <a:buNone/>
            </a:pPr>
            <a:r>
              <a:rPr lang="en-US" sz="4000" b="1" dirty="0" err="1" smtClean="0">
                <a:solidFill>
                  <a:srgbClr val="7030A0"/>
                </a:solidFill>
                <a:latin typeface="NikoshBAN" panose="02000000000000000000" pitchFamily="2" charset="0"/>
                <a:cs typeface="NikoshBAN" panose="02000000000000000000" pitchFamily="2" charset="0"/>
              </a:rPr>
              <a:t>ক্লাউড</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কম্পিউটিং</a:t>
            </a:r>
            <a:r>
              <a:rPr lang="en-US" sz="4000" b="1" dirty="0" smtClean="0">
                <a:solidFill>
                  <a:srgbClr val="7030A0"/>
                </a:solidFill>
                <a:latin typeface="NikoshBAN" panose="02000000000000000000" pitchFamily="2" charset="0"/>
                <a:cs typeface="NikoshBAN" panose="02000000000000000000" pitchFamily="2" charset="0"/>
              </a:rPr>
              <a:t> কী? </a:t>
            </a:r>
            <a:endParaRPr lang="en-US" sz="4000" b="1" dirty="0">
              <a:solidFill>
                <a:srgbClr val="7030A0"/>
              </a:solidFill>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a:stretch>
            <a:fillRect/>
          </a:stretch>
        </p:blipFill>
        <p:spPr>
          <a:xfrm>
            <a:off x="2805831" y="3106130"/>
            <a:ext cx="9219156" cy="3570244"/>
          </a:xfrm>
          <a:prstGeom prst="rect">
            <a:avLst/>
          </a:prstGeom>
        </p:spPr>
      </p:pic>
    </p:spTree>
    <p:extLst>
      <p:ext uri="{BB962C8B-B14F-4D97-AF65-F5344CB8AC3E}">
        <p14:creationId xmlns:p14="http://schemas.microsoft.com/office/powerpoint/2010/main" val="39559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1314272"/>
            <a:ext cx="8382000" cy="1815882"/>
          </a:xfrm>
          <a:prstGeom prst="rect">
            <a:avLst/>
          </a:prstGeom>
        </p:spPr>
        <p:txBody>
          <a:bodyPr wrap="square">
            <a:spAutoFit/>
          </a:bodyPr>
          <a:lstStyle/>
          <a:p>
            <a:r>
              <a:rPr lang="en-US" sz="2800" b="1" dirty="0" err="1">
                <a:latin typeface="SutonnyMJ" pitchFamily="2" charset="0"/>
                <a:cs typeface="SutonnyMJ" pitchFamily="2" charset="0"/>
              </a:rPr>
              <a:t>K¬vDW</a:t>
            </a:r>
            <a:r>
              <a:rPr lang="en-US" sz="2800" b="1" dirty="0">
                <a:latin typeface="SutonnyMJ" pitchFamily="2" charset="0"/>
                <a:cs typeface="SutonnyMJ" pitchFamily="2" charset="0"/>
              </a:rPr>
              <a:t> </a:t>
            </a:r>
            <a:r>
              <a:rPr lang="en-US" sz="2800" b="1" dirty="0" err="1">
                <a:latin typeface="SutonnyMJ" pitchFamily="2" charset="0"/>
                <a:cs typeface="SutonnyMJ" pitchFamily="2" charset="0"/>
              </a:rPr>
              <a:t>Kw¤úDwUs</a:t>
            </a:r>
            <a:r>
              <a:rPr lang="en-US" sz="2800" b="1" dirty="0">
                <a:latin typeface="SutonnyMJ" pitchFamily="2" charset="0"/>
                <a:cs typeface="SutonnyMJ" pitchFamily="2" charset="0"/>
              </a:rPr>
              <a:t> </a:t>
            </a:r>
            <a:r>
              <a:rPr lang="en-US" sz="2800" b="1" dirty="0" err="1">
                <a:latin typeface="SutonnyMJ" pitchFamily="2" charset="0"/>
                <a:cs typeface="SutonnyMJ" pitchFamily="2" charset="0"/>
              </a:rPr>
              <a:t>Gi</a:t>
            </a:r>
            <a:r>
              <a:rPr lang="en-US" sz="2800" b="1" dirty="0">
                <a:latin typeface="SutonnyMJ" pitchFamily="2" charset="0"/>
                <a:cs typeface="SutonnyMJ" pitchFamily="2" charset="0"/>
              </a:rPr>
              <a:t> </a:t>
            </a:r>
            <a:r>
              <a:rPr lang="en-US" sz="2800" b="1" dirty="0" err="1">
                <a:latin typeface="SutonnyMJ" pitchFamily="2" charset="0"/>
                <a:cs typeface="SutonnyMJ" pitchFamily="2" charset="0"/>
              </a:rPr>
              <a:t>BwZnvm</a:t>
            </a:r>
            <a:r>
              <a:rPr lang="en-US" sz="2800" b="1" dirty="0">
                <a:latin typeface="SutonnyMJ" pitchFamily="2" charset="0"/>
                <a:cs typeface="SutonnyMJ" pitchFamily="2" charset="0"/>
              </a:rPr>
              <a:t> </a:t>
            </a:r>
            <a:r>
              <a:rPr lang="en-US" sz="2800" b="1" dirty="0" err="1">
                <a:latin typeface="SutonnyMJ" pitchFamily="2" charset="0"/>
                <a:cs typeface="SutonnyMJ" pitchFamily="2" charset="0"/>
              </a:rPr>
              <a:t>ïiæ</a:t>
            </a:r>
            <a:r>
              <a:rPr lang="en-US" sz="2800" b="1" dirty="0">
                <a:latin typeface="SutonnyMJ" pitchFamily="2" charset="0"/>
                <a:cs typeface="SutonnyMJ" pitchFamily="2" charset="0"/>
              </a:rPr>
              <a:t> 1960 </a:t>
            </a:r>
            <a:r>
              <a:rPr lang="en-US" sz="2800" b="1" dirty="0" err="1">
                <a:latin typeface="SutonnyMJ" pitchFamily="2" charset="0"/>
                <a:cs typeface="SutonnyMJ" pitchFamily="2" charset="0"/>
              </a:rPr>
              <a:t>mvj</a:t>
            </a:r>
            <a:r>
              <a:rPr lang="en-US" sz="2800" b="1" dirty="0">
                <a:latin typeface="SutonnyMJ" pitchFamily="2" charset="0"/>
                <a:cs typeface="SutonnyMJ" pitchFamily="2" charset="0"/>
              </a:rPr>
              <a:t> ‡_‡K| 2010 </a:t>
            </a:r>
            <a:r>
              <a:rPr lang="en-US" sz="2800" b="1" dirty="0" err="1">
                <a:latin typeface="SutonnyMJ" pitchFamily="2" charset="0"/>
                <a:cs typeface="SutonnyMJ" pitchFamily="2" charset="0"/>
              </a:rPr>
              <a:t>mv‡j</a:t>
            </a:r>
            <a:r>
              <a:rPr lang="en-US" sz="2800" b="1" dirty="0">
                <a:latin typeface="SutonnyMJ" pitchFamily="2" charset="0"/>
                <a:cs typeface="SutonnyMJ" pitchFamily="2" charset="0"/>
              </a:rPr>
              <a:t> </a:t>
            </a:r>
            <a:r>
              <a:rPr lang="en-US" sz="2800" b="1" dirty="0">
                <a:latin typeface="Times New Roman" pitchFamily="18" charset="0"/>
                <a:cs typeface="Times New Roman" pitchFamily="18" charset="0"/>
              </a:rPr>
              <a:t>The Rackspace Cloud </a:t>
            </a:r>
            <a:r>
              <a:rPr lang="en-US" sz="2800" b="1" dirty="0" err="1">
                <a:latin typeface="SutonnyMJ" pitchFamily="2" charset="0"/>
                <a:cs typeface="SutonnyMJ" pitchFamily="2" charset="0"/>
              </a:rPr>
              <a:t>Ges</a:t>
            </a:r>
            <a:r>
              <a:rPr lang="en-US" sz="2800" b="1" dirty="0">
                <a:latin typeface="SutonnyMJ" pitchFamily="2" charset="0"/>
                <a:cs typeface="SutonnyMJ" pitchFamily="2" charset="0"/>
              </a:rPr>
              <a:t> </a:t>
            </a:r>
            <a:r>
              <a:rPr lang="en-US" sz="2800" b="1" dirty="0">
                <a:latin typeface="Times New Roman" pitchFamily="18" charset="0"/>
                <a:cs typeface="Times New Roman" pitchFamily="18" charset="0"/>
              </a:rPr>
              <a:t>NASA</a:t>
            </a:r>
            <a:r>
              <a:rPr lang="en-US" sz="2800" b="1" dirty="0">
                <a:latin typeface="SutonnyMJ" pitchFamily="2" charset="0"/>
                <a:cs typeface="SutonnyMJ" pitchFamily="2" charset="0"/>
              </a:rPr>
              <a:t> gy³ </a:t>
            </a:r>
            <a:r>
              <a:rPr lang="en-US" sz="2800" b="1" dirty="0" err="1">
                <a:latin typeface="SutonnyMJ" pitchFamily="2" charset="0"/>
                <a:cs typeface="SutonnyMJ" pitchFamily="2" charset="0"/>
              </a:rPr>
              <a:t>A¨vwcø‡Kkb</a:t>
            </a:r>
            <a:r>
              <a:rPr lang="en-US" sz="2800" b="1" dirty="0">
                <a:latin typeface="SutonnyMJ" pitchFamily="2" charset="0"/>
                <a:cs typeface="SutonnyMJ" pitchFamily="2" charset="0"/>
              </a:rPr>
              <a:t> ‡</a:t>
            </a:r>
            <a:r>
              <a:rPr lang="en-US" sz="2800" b="1" dirty="0" err="1">
                <a:latin typeface="SutonnyMJ" pitchFamily="2" charset="0"/>
                <a:cs typeface="SutonnyMJ" pitchFamily="2" charset="0"/>
              </a:rPr>
              <a:t>c«vM«vwgs</a:t>
            </a:r>
            <a:r>
              <a:rPr lang="en-US" sz="2800" b="1" dirty="0">
                <a:latin typeface="SutonnyMJ" pitchFamily="2" charset="0"/>
                <a:cs typeface="SutonnyMJ" pitchFamily="2" charset="0"/>
              </a:rPr>
              <a:t> </a:t>
            </a:r>
            <a:r>
              <a:rPr lang="en-US" sz="2800" b="1" dirty="0" err="1">
                <a:latin typeface="SutonnyMJ" pitchFamily="2" charset="0"/>
                <a:cs typeface="SutonnyMJ" pitchFamily="2" charset="0"/>
              </a:rPr>
              <a:t>B›Uvi‡dm</a:t>
            </a:r>
            <a:r>
              <a:rPr lang="en-US" sz="2800" b="1" dirty="0">
                <a:latin typeface="SutonnyMJ" pitchFamily="2" charset="0"/>
                <a:cs typeface="SutonnyMJ" pitchFamily="2" charset="0"/>
              </a:rPr>
              <a:t> </a:t>
            </a:r>
            <a:r>
              <a:rPr lang="en-US" sz="2800" b="1" dirty="0" err="1">
                <a:latin typeface="SutonnyMJ" pitchFamily="2" charset="0"/>
                <a:cs typeface="SutonnyMJ" pitchFamily="2" charset="0"/>
              </a:rPr>
              <a:t>e¨envi</a:t>
            </a:r>
            <a:r>
              <a:rPr lang="en-US" sz="2800" b="1" dirty="0">
                <a:latin typeface="SutonnyMJ" pitchFamily="2" charset="0"/>
                <a:cs typeface="SutonnyMJ" pitchFamily="2" charset="0"/>
              </a:rPr>
              <a:t> </a:t>
            </a:r>
            <a:r>
              <a:rPr lang="en-US" sz="2800" b="1" dirty="0" err="1">
                <a:latin typeface="SutonnyMJ" pitchFamily="2" charset="0"/>
                <a:cs typeface="SutonnyMJ" pitchFamily="2" charset="0"/>
              </a:rPr>
              <a:t>ïiæ</a:t>
            </a:r>
            <a:r>
              <a:rPr lang="en-US" sz="2800" b="1" dirty="0">
                <a:latin typeface="SutonnyMJ" pitchFamily="2" charset="0"/>
                <a:cs typeface="SutonnyMJ" pitchFamily="2" charset="0"/>
              </a:rPr>
              <a:t> </a:t>
            </a:r>
            <a:r>
              <a:rPr lang="en-US" sz="2800" b="1" dirty="0" err="1">
                <a:latin typeface="SutonnyMJ" pitchFamily="2" charset="0"/>
                <a:cs typeface="SutonnyMJ" pitchFamily="2" charset="0"/>
              </a:rPr>
              <a:t>K‡i</a:t>
            </a:r>
            <a:r>
              <a:rPr lang="en-US" sz="2800" b="1" dirty="0">
                <a:latin typeface="SutonnyMJ" pitchFamily="2" charset="0"/>
                <a:cs typeface="SutonnyMJ" pitchFamily="2" charset="0"/>
              </a:rPr>
              <a:t>| </a:t>
            </a:r>
            <a:r>
              <a:rPr lang="en-US" sz="2800" b="1" dirty="0" err="1">
                <a:latin typeface="SutonnyMJ" pitchFamily="2" charset="0"/>
                <a:cs typeface="SutonnyMJ" pitchFamily="2" charset="0"/>
              </a:rPr>
              <a:t>Gfv‡eB</a:t>
            </a:r>
            <a:r>
              <a:rPr lang="en-US" sz="2800" b="1" dirty="0">
                <a:latin typeface="SutonnyMJ" pitchFamily="2" charset="0"/>
                <a:cs typeface="SutonnyMJ" pitchFamily="2" charset="0"/>
              </a:rPr>
              <a:t> </a:t>
            </a:r>
            <a:r>
              <a:rPr lang="en-US" sz="2800" b="1" dirty="0" err="1">
                <a:latin typeface="SutonnyMJ" pitchFamily="2" charset="0"/>
                <a:cs typeface="SutonnyMJ" pitchFamily="2" charset="0"/>
              </a:rPr>
              <a:t>K¬vDW</a:t>
            </a:r>
            <a:r>
              <a:rPr lang="en-US" sz="2800" b="1" dirty="0">
                <a:latin typeface="SutonnyMJ" pitchFamily="2" charset="0"/>
                <a:cs typeface="SutonnyMJ" pitchFamily="2" charset="0"/>
              </a:rPr>
              <a:t> </a:t>
            </a:r>
            <a:r>
              <a:rPr lang="en-US" sz="2800" b="1" dirty="0" err="1">
                <a:latin typeface="SutonnyMJ" pitchFamily="2" charset="0"/>
                <a:cs typeface="SutonnyMJ" pitchFamily="2" charset="0"/>
              </a:rPr>
              <a:t>Kw¤úDwUs</a:t>
            </a:r>
            <a:r>
              <a:rPr lang="en-US" sz="2800" b="1" dirty="0">
                <a:latin typeface="SutonnyMJ" pitchFamily="2" charset="0"/>
                <a:cs typeface="SutonnyMJ" pitchFamily="2" charset="0"/>
              </a:rPr>
              <a:t> </a:t>
            </a:r>
            <a:r>
              <a:rPr lang="en-US" sz="2800" b="1" dirty="0" err="1">
                <a:latin typeface="SutonnyMJ" pitchFamily="2" charset="0"/>
                <a:cs typeface="SutonnyMJ" pitchFamily="2" charset="0"/>
              </a:rPr>
              <a:t>Rbmvavi‡Yi</a:t>
            </a:r>
            <a:r>
              <a:rPr lang="en-US" sz="2800" b="1" dirty="0">
                <a:latin typeface="SutonnyMJ" pitchFamily="2" charset="0"/>
                <a:cs typeface="SutonnyMJ" pitchFamily="2" charset="0"/>
              </a:rPr>
              <a:t> </a:t>
            </a:r>
            <a:r>
              <a:rPr lang="en-US" sz="2800" b="1" dirty="0" err="1">
                <a:latin typeface="SutonnyMJ" pitchFamily="2" charset="0"/>
                <a:cs typeface="SutonnyMJ" pitchFamily="2" charset="0"/>
              </a:rPr>
              <a:t>gy‡Vvq</a:t>
            </a:r>
            <a:r>
              <a:rPr lang="en-US" sz="2800" b="1" dirty="0">
                <a:latin typeface="SutonnyMJ" pitchFamily="2" charset="0"/>
                <a:cs typeface="SutonnyMJ" pitchFamily="2" charset="0"/>
              </a:rPr>
              <a:t> </a:t>
            </a:r>
            <a:r>
              <a:rPr lang="en-US" sz="2800" b="1" dirty="0" err="1">
                <a:latin typeface="SutonnyMJ" pitchFamily="2" charset="0"/>
                <a:cs typeface="SutonnyMJ" pitchFamily="2" charset="0"/>
              </a:rPr>
              <a:t>Avm‡Z</a:t>
            </a:r>
            <a:r>
              <a:rPr lang="en-US" sz="2800" b="1" dirty="0">
                <a:latin typeface="SutonnyMJ" pitchFamily="2" charset="0"/>
                <a:cs typeface="SutonnyMJ" pitchFamily="2" charset="0"/>
              </a:rPr>
              <a:t> </a:t>
            </a:r>
            <a:r>
              <a:rPr lang="en-US" sz="2800" b="1" dirty="0" err="1">
                <a:latin typeface="SutonnyMJ" pitchFamily="2" charset="0"/>
                <a:cs typeface="SutonnyMJ" pitchFamily="2" charset="0"/>
              </a:rPr>
              <a:t>ïiæ</a:t>
            </a:r>
            <a:r>
              <a:rPr lang="en-US" sz="2800" b="1" dirty="0">
                <a:latin typeface="SutonnyMJ" pitchFamily="2" charset="0"/>
                <a:cs typeface="SutonnyMJ" pitchFamily="2" charset="0"/>
              </a:rPr>
              <a:t> </a:t>
            </a:r>
            <a:r>
              <a:rPr lang="en-US" sz="2800" b="1" dirty="0" err="1">
                <a:latin typeface="SutonnyMJ" pitchFamily="2" charset="0"/>
                <a:cs typeface="SutonnyMJ" pitchFamily="2" charset="0"/>
              </a:rPr>
              <a:t>K‡i</a:t>
            </a:r>
            <a:r>
              <a:rPr lang="en-US" sz="2800" b="1" dirty="0">
                <a:latin typeface="SutonnyMJ" pitchFamily="2" charset="0"/>
                <a:cs typeface="SutonnyMJ" pitchFamily="2" charset="0"/>
              </a:rPr>
              <a:t>|</a:t>
            </a:r>
          </a:p>
        </p:txBody>
      </p:sp>
      <p:sp>
        <p:nvSpPr>
          <p:cNvPr id="3" name="Rectangle 2"/>
          <p:cNvSpPr/>
          <p:nvPr/>
        </p:nvSpPr>
        <p:spPr>
          <a:xfrm>
            <a:off x="2057400" y="609601"/>
            <a:ext cx="4355680" cy="646331"/>
          </a:xfrm>
          <a:prstGeom prst="rect">
            <a:avLst/>
          </a:prstGeom>
        </p:spPr>
        <p:txBody>
          <a:bodyPr wrap="none">
            <a:spAutoFit/>
          </a:bodyPr>
          <a:lstStyle/>
          <a:p>
            <a:r>
              <a:rPr lang="en-US" sz="3600" b="1" dirty="0" err="1">
                <a:solidFill>
                  <a:srgbClr val="7030A0"/>
                </a:solidFill>
                <a:effectLst>
                  <a:outerShdw blurRad="38100" dist="38100" dir="2700000" algn="tl">
                    <a:srgbClr val="000000">
                      <a:alpha val="43137"/>
                    </a:srgbClr>
                  </a:outerShdw>
                </a:effectLst>
                <a:latin typeface="SutonnyMJ" pitchFamily="2" charset="0"/>
                <a:cs typeface="SutonnyMJ" pitchFamily="2" charset="0"/>
              </a:rPr>
              <a:t>K¬vDW</a:t>
            </a:r>
            <a:r>
              <a:rPr lang="en-US" sz="3600" b="1" dirty="0">
                <a:solidFill>
                  <a:srgbClr val="7030A0"/>
                </a:solidFill>
                <a:effectLst>
                  <a:outerShdw blurRad="38100" dist="38100" dir="2700000" algn="tl">
                    <a:srgbClr val="000000">
                      <a:alpha val="43137"/>
                    </a:srgbClr>
                  </a:outerShdw>
                </a:effectLst>
                <a:latin typeface="SutonnyMJ" pitchFamily="2" charset="0"/>
                <a:cs typeface="SutonnyMJ" pitchFamily="2" charset="0"/>
              </a:rPr>
              <a:t> </a:t>
            </a:r>
            <a:r>
              <a:rPr lang="en-US" sz="3600" b="1" dirty="0" err="1">
                <a:solidFill>
                  <a:srgbClr val="7030A0"/>
                </a:solidFill>
                <a:effectLst>
                  <a:outerShdw blurRad="38100" dist="38100" dir="2700000" algn="tl">
                    <a:srgbClr val="000000">
                      <a:alpha val="43137"/>
                    </a:srgbClr>
                  </a:outerShdw>
                </a:effectLst>
                <a:latin typeface="SutonnyMJ" pitchFamily="2" charset="0"/>
                <a:cs typeface="SutonnyMJ" pitchFamily="2" charset="0"/>
              </a:rPr>
              <a:t>Kw¤úDwUs</a:t>
            </a:r>
            <a:r>
              <a:rPr lang="en-US" sz="3600" b="1" dirty="0">
                <a:solidFill>
                  <a:srgbClr val="7030A0"/>
                </a:solidFill>
                <a:effectLst>
                  <a:outerShdw blurRad="38100" dist="38100" dir="2700000" algn="tl">
                    <a:srgbClr val="000000">
                      <a:alpha val="43137"/>
                    </a:srgbClr>
                  </a:outerShdw>
                </a:effectLst>
                <a:latin typeface="SutonnyMJ" pitchFamily="2" charset="0"/>
                <a:cs typeface="SutonnyMJ" pitchFamily="2" charset="0"/>
              </a:rPr>
              <a:t> </a:t>
            </a:r>
            <a:r>
              <a:rPr lang="en-US" sz="3600" b="1" dirty="0" err="1">
                <a:solidFill>
                  <a:srgbClr val="7030A0"/>
                </a:solidFill>
                <a:effectLst>
                  <a:outerShdw blurRad="38100" dist="38100" dir="2700000" algn="tl">
                    <a:srgbClr val="000000">
                      <a:alpha val="43137"/>
                    </a:srgbClr>
                  </a:outerShdw>
                </a:effectLst>
                <a:latin typeface="SutonnyMJ" pitchFamily="2" charset="0"/>
                <a:cs typeface="SutonnyMJ" pitchFamily="2" charset="0"/>
              </a:rPr>
              <a:t>Gi</a:t>
            </a:r>
            <a:r>
              <a:rPr lang="en-US" sz="3600" b="1" dirty="0">
                <a:solidFill>
                  <a:srgbClr val="7030A0"/>
                </a:solidFill>
                <a:effectLst>
                  <a:outerShdw blurRad="38100" dist="38100" dir="2700000" algn="tl">
                    <a:srgbClr val="000000">
                      <a:alpha val="43137"/>
                    </a:srgbClr>
                  </a:outerShdw>
                </a:effectLst>
                <a:latin typeface="SutonnyMJ" pitchFamily="2" charset="0"/>
                <a:cs typeface="SutonnyMJ" pitchFamily="2" charset="0"/>
              </a:rPr>
              <a:t> </a:t>
            </a:r>
            <a:r>
              <a:rPr lang="en-US" sz="3600" b="1" dirty="0" err="1">
                <a:solidFill>
                  <a:srgbClr val="7030A0"/>
                </a:solidFill>
                <a:effectLst>
                  <a:outerShdw blurRad="38100" dist="38100" dir="2700000" algn="tl">
                    <a:srgbClr val="000000">
                      <a:alpha val="43137"/>
                    </a:srgbClr>
                  </a:outerShdw>
                </a:effectLst>
                <a:latin typeface="SutonnyMJ" pitchFamily="2" charset="0"/>
                <a:cs typeface="SutonnyMJ" pitchFamily="2" charset="0"/>
              </a:rPr>
              <a:t>BwZnvm</a:t>
            </a:r>
            <a:endParaRPr lang="en-US" sz="3600" dirty="0">
              <a:solidFill>
                <a:srgbClr val="7030A0"/>
              </a:solidFill>
              <a:effectLst>
                <a:outerShdw blurRad="38100" dist="38100" dir="2700000" algn="tl">
                  <a:srgbClr val="000000">
                    <a:alpha val="43137"/>
                  </a:srgbClr>
                </a:outerShdw>
              </a:effectLst>
              <a:latin typeface="SutonnyMJ" pitchFamily="2" charset="0"/>
              <a:cs typeface="SutonnyMJ" pitchFamily="2" charset="0"/>
            </a:endParaRPr>
          </a:p>
        </p:txBody>
      </p:sp>
      <p:pic>
        <p:nvPicPr>
          <p:cNvPr id="6" name="Picture 2" descr="http://www.improgrammer.net/wp-content/uploads/2013/12/cloud-computing.png"/>
          <p:cNvPicPr>
            <a:picLocks noChangeAspect="1" noChangeArrowheads="1"/>
          </p:cNvPicPr>
          <p:nvPr/>
        </p:nvPicPr>
        <p:blipFill rotWithShape="1">
          <a:blip r:embed="rId2">
            <a:extLst>
              <a:ext uri="{28A0092B-C50C-407E-A947-70E740481C1C}">
                <a14:useLocalDpi xmlns:a14="http://schemas.microsoft.com/office/drawing/2010/main" val="0"/>
              </a:ext>
            </a:extLst>
          </a:blip>
          <a:srcRect l="2089" t="13478" r="5075" b="17865"/>
          <a:stretch/>
        </p:blipFill>
        <p:spPr bwMode="auto">
          <a:xfrm>
            <a:off x="2209800" y="3477294"/>
            <a:ext cx="7772400" cy="3193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80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accent6">
              <a:lumMod val="40000"/>
              <a:lumOff val="60000"/>
            </a:schemeClr>
          </a:solidFill>
        </p:spPr>
        <p:txBody>
          <a:bodyPr/>
          <a:lstStyle/>
          <a:p>
            <a:r>
              <a:rPr lang="en-US" b="1" dirty="0" smtClean="0">
                <a:latin typeface="NikoshBAN" panose="02000000000000000000" pitchFamily="2" charset="0"/>
                <a:cs typeface="NikoshBAN" panose="02000000000000000000" pitchFamily="2" charset="0"/>
              </a:rPr>
              <a:t>       </a:t>
            </a:r>
            <a:r>
              <a:rPr lang="en-US" b="1" dirty="0" smtClean="0">
                <a:solidFill>
                  <a:srgbClr val="7030A0"/>
                </a:solidFill>
                <a:latin typeface="NikoshBAN" panose="02000000000000000000" pitchFamily="2" charset="0"/>
                <a:cs typeface="NikoshBAN" panose="02000000000000000000" pitchFamily="2" charset="0"/>
              </a:rPr>
              <a:t>Cloud </a:t>
            </a:r>
            <a:r>
              <a:rPr lang="en-US" b="1" dirty="0">
                <a:solidFill>
                  <a:srgbClr val="7030A0"/>
                </a:solidFill>
                <a:latin typeface="NikoshBAN" panose="02000000000000000000" pitchFamily="2" charset="0"/>
                <a:cs typeface="NikoshBAN" panose="02000000000000000000" pitchFamily="2" charset="0"/>
              </a:rPr>
              <a:t>Computing</a:t>
            </a:r>
          </a:p>
        </p:txBody>
      </p:sp>
      <p:sp>
        <p:nvSpPr>
          <p:cNvPr id="3" name="Content Placeholder 2"/>
          <p:cNvSpPr>
            <a:spLocks noGrp="1"/>
          </p:cNvSpPr>
          <p:nvPr>
            <p:ph idx="1"/>
          </p:nvPr>
        </p:nvSpPr>
        <p:spPr>
          <a:xfrm>
            <a:off x="141668" y="1825624"/>
            <a:ext cx="12050332" cy="5032375"/>
          </a:xfrm>
          <a:blipFill>
            <a:blip r:embed="rId2"/>
            <a:tile tx="0" ty="0" sx="100000" sy="100000" flip="none" algn="tl"/>
          </a:blipFill>
        </p:spPr>
        <p:txBody>
          <a:bodyPr>
            <a:normAutofit/>
          </a:bodyPr>
          <a:lstStyle/>
          <a:p>
            <a:pPr marL="0" indent="0">
              <a:buNone/>
            </a:pPr>
            <a:r>
              <a:rPr lang="as-IN" sz="3600" b="1" dirty="0">
                <a:solidFill>
                  <a:srgbClr val="7030A0"/>
                </a:solidFill>
                <a:latin typeface="NikoshBAN" panose="02000000000000000000" pitchFamily="2" charset="0"/>
                <a:cs typeface="NikoshBAN" panose="02000000000000000000" pitchFamily="2" charset="0"/>
              </a:rPr>
              <a:t>ক্লাউড কম্পিউটিং এর প্রকারভেদ</a:t>
            </a:r>
          </a:p>
          <a:p>
            <a:pPr marL="0" indent="0">
              <a:buNone/>
            </a:pPr>
            <a:r>
              <a:rPr lang="as-IN" sz="3600" b="1" dirty="0">
                <a:solidFill>
                  <a:srgbClr val="002060"/>
                </a:solidFill>
                <a:latin typeface="NikoshBAN" panose="02000000000000000000" pitchFamily="2" charset="0"/>
                <a:cs typeface="NikoshBAN" panose="02000000000000000000" pitchFamily="2" charset="0"/>
              </a:rPr>
              <a:t>ব্যবহারিক ভাবে ক্লাউড কম্পিউটিং কে ৪ ভাগে ভাগ করা হয়েছে:</a:t>
            </a:r>
          </a:p>
          <a:p>
            <a:pPr marL="0" indent="0">
              <a:buNone/>
            </a:pPr>
            <a:endParaRPr lang="as-IN" sz="3600" b="1" dirty="0">
              <a:latin typeface="NikoshBAN" panose="02000000000000000000" pitchFamily="2" charset="0"/>
              <a:cs typeface="NikoshBAN" panose="02000000000000000000" pitchFamily="2" charset="0"/>
            </a:endParaRPr>
          </a:p>
          <a:p>
            <a:pPr marL="0" indent="0">
              <a:buNone/>
            </a:pPr>
            <a:r>
              <a:rPr lang="en-US" sz="3600" b="1" dirty="0" smtClean="0">
                <a:latin typeface="NikoshBAN" panose="02000000000000000000" pitchFamily="2" charset="0"/>
                <a:cs typeface="NikoshBAN" panose="02000000000000000000" pitchFamily="2" charset="0"/>
              </a:rPr>
              <a:t>1)</a:t>
            </a:r>
            <a:r>
              <a:rPr lang="as-IN" sz="3600" b="1" dirty="0" smtClean="0">
                <a:latin typeface="NikoshBAN" panose="02000000000000000000" pitchFamily="2" charset="0"/>
                <a:cs typeface="NikoshBAN" panose="02000000000000000000" pitchFamily="2" charset="0"/>
              </a:rPr>
              <a:t>পাবলিক </a:t>
            </a:r>
            <a:r>
              <a:rPr lang="as-IN" sz="3600" b="1" dirty="0">
                <a:latin typeface="NikoshBAN" panose="02000000000000000000" pitchFamily="2" charset="0"/>
                <a:cs typeface="NikoshBAN" panose="02000000000000000000" pitchFamily="2" charset="0"/>
              </a:rPr>
              <a:t>ক্লাউড কম্পিউটিং (</a:t>
            </a:r>
            <a:r>
              <a:rPr lang="en-US" sz="3600" b="1" dirty="0">
                <a:latin typeface="NikoshBAN" panose="02000000000000000000" pitchFamily="2" charset="0"/>
                <a:cs typeface="NikoshBAN" panose="02000000000000000000" pitchFamily="2" charset="0"/>
              </a:rPr>
              <a:t>Public)</a:t>
            </a:r>
          </a:p>
          <a:p>
            <a:pPr marL="0" indent="0">
              <a:buNone/>
            </a:pPr>
            <a:r>
              <a:rPr lang="en-US" sz="3600" b="1" dirty="0" smtClean="0">
                <a:solidFill>
                  <a:schemeClr val="accent6"/>
                </a:solidFill>
                <a:latin typeface="NikoshBAN" panose="02000000000000000000" pitchFamily="2" charset="0"/>
                <a:cs typeface="NikoshBAN" panose="02000000000000000000" pitchFamily="2" charset="0"/>
              </a:rPr>
              <a:t>2)</a:t>
            </a:r>
            <a:r>
              <a:rPr lang="as-IN" sz="3600" b="1" dirty="0" smtClean="0">
                <a:solidFill>
                  <a:schemeClr val="accent6"/>
                </a:solidFill>
                <a:latin typeface="NikoshBAN" panose="02000000000000000000" pitchFamily="2" charset="0"/>
                <a:cs typeface="NikoshBAN" panose="02000000000000000000" pitchFamily="2" charset="0"/>
              </a:rPr>
              <a:t>প্রাইভেট </a:t>
            </a:r>
            <a:r>
              <a:rPr lang="as-IN" sz="3600" b="1" dirty="0">
                <a:solidFill>
                  <a:schemeClr val="accent6"/>
                </a:solidFill>
                <a:latin typeface="NikoshBAN" panose="02000000000000000000" pitchFamily="2" charset="0"/>
                <a:cs typeface="NikoshBAN" panose="02000000000000000000" pitchFamily="2" charset="0"/>
              </a:rPr>
              <a:t>ক্লাউড কম্পিউটিং (</a:t>
            </a:r>
            <a:r>
              <a:rPr lang="en-US" sz="3600" b="1" dirty="0">
                <a:solidFill>
                  <a:schemeClr val="accent6"/>
                </a:solidFill>
                <a:latin typeface="NikoshBAN" panose="02000000000000000000" pitchFamily="2" charset="0"/>
                <a:cs typeface="NikoshBAN" panose="02000000000000000000" pitchFamily="2" charset="0"/>
              </a:rPr>
              <a:t>Private</a:t>
            </a:r>
          </a:p>
          <a:p>
            <a:pPr marL="0" indent="0">
              <a:buNone/>
            </a:pPr>
            <a:r>
              <a:rPr lang="en-US" sz="3600" b="1" dirty="0" smtClean="0">
                <a:solidFill>
                  <a:srgbClr val="002060"/>
                </a:solidFill>
                <a:latin typeface="NikoshBAN" panose="02000000000000000000" pitchFamily="2" charset="0"/>
                <a:cs typeface="NikoshBAN" panose="02000000000000000000" pitchFamily="2" charset="0"/>
              </a:rPr>
              <a:t>3)</a:t>
            </a:r>
            <a:r>
              <a:rPr lang="as-IN" sz="3600" b="1" dirty="0" smtClean="0">
                <a:solidFill>
                  <a:srgbClr val="002060"/>
                </a:solidFill>
                <a:latin typeface="NikoshBAN" panose="02000000000000000000" pitchFamily="2" charset="0"/>
                <a:cs typeface="NikoshBAN" panose="02000000000000000000" pitchFamily="2" charset="0"/>
              </a:rPr>
              <a:t>হাইব্রিড </a:t>
            </a:r>
            <a:r>
              <a:rPr lang="as-IN" sz="3600" b="1" dirty="0">
                <a:solidFill>
                  <a:srgbClr val="002060"/>
                </a:solidFill>
                <a:latin typeface="NikoshBAN" panose="02000000000000000000" pitchFamily="2" charset="0"/>
                <a:cs typeface="NikoshBAN" panose="02000000000000000000" pitchFamily="2" charset="0"/>
              </a:rPr>
              <a:t>ক্লাউড কম্পিউটিং (</a:t>
            </a:r>
            <a:r>
              <a:rPr lang="en-US" sz="3600" b="1" dirty="0">
                <a:solidFill>
                  <a:srgbClr val="002060"/>
                </a:solidFill>
                <a:latin typeface="NikoshBAN" panose="02000000000000000000" pitchFamily="2" charset="0"/>
                <a:cs typeface="NikoshBAN" panose="02000000000000000000" pitchFamily="2" charset="0"/>
              </a:rPr>
              <a:t>Hybrid)</a:t>
            </a:r>
          </a:p>
          <a:p>
            <a:pPr marL="0" indent="0">
              <a:buNone/>
            </a:pPr>
            <a:r>
              <a:rPr lang="en-US" sz="3600" b="1" dirty="0" smtClean="0">
                <a:solidFill>
                  <a:srgbClr val="7030A0"/>
                </a:solidFill>
                <a:latin typeface="NikoshBAN" panose="02000000000000000000" pitchFamily="2" charset="0"/>
                <a:cs typeface="NikoshBAN" panose="02000000000000000000" pitchFamily="2" charset="0"/>
              </a:rPr>
              <a:t>4)</a:t>
            </a:r>
            <a:r>
              <a:rPr lang="as-IN" sz="3600" b="1" dirty="0" smtClean="0">
                <a:solidFill>
                  <a:srgbClr val="7030A0"/>
                </a:solidFill>
                <a:latin typeface="NikoshBAN" panose="02000000000000000000" pitchFamily="2" charset="0"/>
                <a:cs typeface="NikoshBAN" panose="02000000000000000000" pitchFamily="2" charset="0"/>
              </a:rPr>
              <a:t>কমিউনিটি </a:t>
            </a:r>
            <a:r>
              <a:rPr lang="as-IN" sz="3600" b="1" dirty="0">
                <a:solidFill>
                  <a:srgbClr val="7030A0"/>
                </a:solidFill>
                <a:latin typeface="NikoshBAN" panose="02000000000000000000" pitchFamily="2" charset="0"/>
                <a:cs typeface="NikoshBAN" panose="02000000000000000000" pitchFamily="2" charset="0"/>
              </a:rPr>
              <a:t>ক্লাউড কম্পিউটিং (</a:t>
            </a:r>
            <a:r>
              <a:rPr lang="en-US" sz="3600" b="1" dirty="0" smtClean="0">
                <a:solidFill>
                  <a:srgbClr val="7030A0"/>
                </a:solidFill>
                <a:latin typeface="NikoshBAN" panose="02000000000000000000" pitchFamily="2" charset="0"/>
                <a:cs typeface="NikoshBAN" panose="02000000000000000000" pitchFamily="2" charset="0"/>
              </a:rPr>
              <a:t>Community)</a:t>
            </a:r>
            <a:endParaRPr lang="en-US" sz="3600" b="1"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2807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accent4">
              <a:lumMod val="20000"/>
              <a:lumOff val="80000"/>
            </a:schemeClr>
          </a:solidFill>
        </p:spPr>
        <p:txBody>
          <a:bodyPr/>
          <a:lstStyle/>
          <a:p>
            <a:r>
              <a:rPr lang="en-US" dirty="0" smtClean="0"/>
              <a:t>         </a:t>
            </a:r>
            <a:r>
              <a:rPr lang="en-US" b="1" dirty="0" smtClean="0">
                <a:latin typeface="NikoshBAN" panose="02000000000000000000" pitchFamily="2" charset="0"/>
                <a:cs typeface="NikoshBAN" panose="02000000000000000000" pitchFamily="2" charset="0"/>
              </a:rPr>
              <a:t>Cloud </a:t>
            </a:r>
            <a:r>
              <a:rPr lang="en-US" b="1" dirty="0">
                <a:latin typeface="NikoshBAN" panose="02000000000000000000" pitchFamily="2" charset="0"/>
                <a:cs typeface="NikoshBAN" panose="02000000000000000000" pitchFamily="2" charset="0"/>
              </a:rPr>
              <a:t>Computing</a:t>
            </a:r>
          </a:p>
        </p:txBody>
      </p:sp>
      <p:sp>
        <p:nvSpPr>
          <p:cNvPr id="3" name="Content Placeholder 2"/>
          <p:cNvSpPr>
            <a:spLocks noGrp="1"/>
          </p:cNvSpPr>
          <p:nvPr>
            <p:ph idx="1"/>
          </p:nvPr>
        </p:nvSpPr>
        <p:spPr>
          <a:xfrm>
            <a:off x="0" y="1825624"/>
            <a:ext cx="12192000" cy="5032375"/>
          </a:xfrm>
        </p:spPr>
        <p:txBody>
          <a:bodyPr>
            <a:normAutofit/>
          </a:bodyPr>
          <a:lstStyle/>
          <a:p>
            <a:pPr marL="0" indent="0">
              <a:buNone/>
            </a:pPr>
            <a:r>
              <a:rPr lang="as-IN" sz="3600" b="1" dirty="0">
                <a:solidFill>
                  <a:srgbClr val="7030A0"/>
                </a:solidFill>
                <a:latin typeface="NikoshBAN" panose="02000000000000000000" pitchFamily="2" charset="0"/>
                <a:cs typeface="NikoshBAN" panose="02000000000000000000" pitchFamily="2" charset="0"/>
              </a:rPr>
              <a:t>০১। পাবলিক ক্লাউড কম্পিউটিং</a:t>
            </a:r>
          </a:p>
          <a:p>
            <a:pPr marL="0" indent="0">
              <a:buNone/>
            </a:pPr>
            <a:r>
              <a:rPr lang="as-IN" sz="3600" b="1" dirty="0">
                <a:solidFill>
                  <a:srgbClr val="002060"/>
                </a:solidFill>
                <a:latin typeface="NikoshBAN" panose="02000000000000000000" pitchFamily="2" charset="0"/>
                <a:cs typeface="NikoshBAN" panose="02000000000000000000" pitchFamily="2" charset="0"/>
              </a:rPr>
              <a:t>সেই ক্লাউড সিস্টেমে সেবা বাঁ রিসোর্স কয়েকজন থেকে শুরু হয়ে কয়েক লাখ পর্যন্ত বিস্তৃত হয়। পাবলিক ক্লাউড সিস্টেমে সফটওয়্যার (</a:t>
            </a:r>
            <a:r>
              <a:rPr lang="en-US" sz="3600" b="1" dirty="0">
                <a:solidFill>
                  <a:srgbClr val="002060"/>
                </a:solidFill>
                <a:latin typeface="NikoshBAN" panose="02000000000000000000" pitchFamily="2" charset="0"/>
                <a:cs typeface="NikoshBAN" panose="02000000000000000000" pitchFamily="2" charset="0"/>
              </a:rPr>
              <a:t>Software-as-a-service) </a:t>
            </a:r>
            <a:r>
              <a:rPr lang="as-IN" sz="3600" b="1" dirty="0">
                <a:solidFill>
                  <a:srgbClr val="002060"/>
                </a:solidFill>
                <a:latin typeface="NikoshBAN" panose="02000000000000000000" pitchFamily="2" charset="0"/>
                <a:cs typeface="NikoshBAN" panose="02000000000000000000" pitchFamily="2" charset="0"/>
              </a:rPr>
              <a:t>সেবা হিসেবে পরিচিত।</a:t>
            </a:r>
          </a:p>
          <a:p>
            <a:pPr marL="0" indent="0">
              <a:buNone/>
            </a:pPr>
            <a:r>
              <a:rPr lang="as-IN" sz="3600" b="1" dirty="0" smtClean="0">
                <a:solidFill>
                  <a:srgbClr val="00B050"/>
                </a:solidFill>
                <a:latin typeface="NikoshBAN" panose="02000000000000000000" pitchFamily="2" charset="0"/>
                <a:cs typeface="NikoshBAN" panose="02000000000000000000" pitchFamily="2" charset="0"/>
              </a:rPr>
              <a:t>০২</a:t>
            </a:r>
            <a:r>
              <a:rPr lang="as-IN" sz="3600" b="1" dirty="0">
                <a:solidFill>
                  <a:srgbClr val="00B050"/>
                </a:solidFill>
                <a:latin typeface="NikoshBAN" panose="02000000000000000000" pitchFamily="2" charset="0"/>
                <a:cs typeface="NikoshBAN" panose="02000000000000000000" pitchFamily="2" charset="0"/>
              </a:rPr>
              <a:t>। প্রাইভেট ক্লাউড কম্পিউটিং</a:t>
            </a:r>
          </a:p>
          <a:p>
            <a:pPr marL="0" indent="0">
              <a:buNone/>
            </a:pPr>
            <a:r>
              <a:rPr lang="as-IN" sz="3600" b="1" dirty="0">
                <a:solidFill>
                  <a:srgbClr val="00B0F0"/>
                </a:solidFill>
                <a:latin typeface="NikoshBAN" panose="02000000000000000000" pitchFamily="2" charset="0"/>
                <a:cs typeface="NikoshBAN" panose="02000000000000000000" pitchFamily="2" charset="0"/>
              </a:rPr>
              <a:t>এই সিস্টেমে ক্লাউড কম্পিউটিং নির্দিষ্ট কোন প্রতিষ্টান বাঁ ব্যাক্তির কাজের ক্ষেত্রে ব্যবহার করা হয়। এটি পাবলিকলি ব্যবহার হয়না।</a:t>
            </a:r>
            <a:endParaRPr lang="en-US" sz="3600" b="1"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484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a:solidFill>
            <a:schemeClr val="accent4">
              <a:lumMod val="20000"/>
              <a:lumOff val="80000"/>
            </a:schemeClr>
          </a:solidFill>
        </p:spPr>
        <p:txBody>
          <a:bodyPr/>
          <a:lstStyle/>
          <a:p>
            <a:r>
              <a:rPr lang="en-US" b="1" dirty="0" smtClean="0">
                <a:latin typeface="NikoshBAN" panose="02000000000000000000" pitchFamily="2" charset="0"/>
                <a:cs typeface="NikoshBAN" panose="02000000000000000000" pitchFamily="2" charset="0"/>
              </a:rPr>
              <a:t>      Cloud </a:t>
            </a:r>
            <a:r>
              <a:rPr lang="en-US" b="1" dirty="0">
                <a:latin typeface="NikoshBAN" panose="02000000000000000000" pitchFamily="2" charset="0"/>
                <a:cs typeface="NikoshBAN" panose="02000000000000000000" pitchFamily="2" charset="0"/>
              </a:rPr>
              <a:t>Computing</a:t>
            </a:r>
          </a:p>
        </p:txBody>
      </p:sp>
      <p:sp>
        <p:nvSpPr>
          <p:cNvPr id="3" name="Content Placeholder 2"/>
          <p:cNvSpPr>
            <a:spLocks noGrp="1"/>
          </p:cNvSpPr>
          <p:nvPr>
            <p:ph idx="1"/>
          </p:nvPr>
        </p:nvSpPr>
        <p:spPr>
          <a:xfrm>
            <a:off x="838200" y="1825624"/>
            <a:ext cx="11353800" cy="5032375"/>
          </a:xfrm>
        </p:spPr>
        <p:txBody>
          <a:bodyPr>
            <a:noAutofit/>
          </a:bodyPr>
          <a:lstStyle/>
          <a:p>
            <a:pPr marL="0" indent="0">
              <a:buNone/>
            </a:pPr>
            <a:r>
              <a:rPr lang="as-IN" sz="3600" b="1" dirty="0">
                <a:solidFill>
                  <a:srgbClr val="00B050"/>
                </a:solidFill>
                <a:latin typeface="NikoshBAN" panose="02000000000000000000" pitchFamily="2" charset="0"/>
                <a:cs typeface="NikoshBAN" panose="02000000000000000000" pitchFamily="2" charset="0"/>
              </a:rPr>
              <a:t>০৩। </a:t>
            </a:r>
            <a:r>
              <a:rPr lang="as-IN" sz="3600" b="1" dirty="0" smtClean="0">
                <a:solidFill>
                  <a:srgbClr val="00B050"/>
                </a:solidFill>
                <a:latin typeface="NikoshBAN" panose="02000000000000000000" pitchFamily="2" charset="0"/>
                <a:cs typeface="NikoshBAN" panose="02000000000000000000" pitchFamily="2" charset="0"/>
              </a:rPr>
              <a:t>হাইব্রিড</a:t>
            </a:r>
            <a:endParaRPr lang="en-US" sz="3600" b="1" dirty="0" smtClean="0">
              <a:solidFill>
                <a:srgbClr val="00B050"/>
              </a:solidFill>
              <a:latin typeface="NikoshBAN" panose="02000000000000000000" pitchFamily="2" charset="0"/>
              <a:cs typeface="NikoshBAN" panose="02000000000000000000" pitchFamily="2" charset="0"/>
            </a:endParaRPr>
          </a:p>
          <a:p>
            <a:pPr marL="0" indent="0">
              <a:buNone/>
            </a:pPr>
            <a:r>
              <a:rPr lang="as-IN" sz="3200" b="1" dirty="0" smtClean="0">
                <a:latin typeface="NikoshBAN" panose="02000000000000000000" pitchFamily="2" charset="0"/>
                <a:cs typeface="NikoshBAN" panose="02000000000000000000" pitchFamily="2" charset="0"/>
              </a:rPr>
              <a:t>এই </a:t>
            </a:r>
            <a:r>
              <a:rPr lang="as-IN" sz="3200" b="1" dirty="0">
                <a:latin typeface="NikoshBAN" panose="02000000000000000000" pitchFamily="2" charset="0"/>
                <a:cs typeface="NikoshBAN" panose="02000000000000000000" pitchFamily="2" charset="0"/>
              </a:rPr>
              <a:t>সিস্টেমে ক্লাউড কম্পিউটিং এর প্রাইভেট এবং পাবলিক দুইটা অংশই থাকে। উদাহারন হিসেবে বলা যেতে পারে, কোন একটা কম্পানি তাঁদের কাস্টোমারদের সাথে যোগাযোগ সিস্টেমের জন্য পাবলিক ক্লাউড অংশ ব্যবহার করে আবার অন্যদিকে কাস্টোমারদের ডেটা সিকিউর রাখার ক্ষেত্রে প্রাইভেট ক্লাউড অংশ ব্যবহার করে।</a:t>
            </a:r>
          </a:p>
          <a:p>
            <a:pPr marL="0" indent="0">
              <a:buNone/>
            </a:pPr>
            <a:r>
              <a:rPr lang="as-IN" sz="3600" b="1" dirty="0" smtClean="0">
                <a:solidFill>
                  <a:srgbClr val="7030A0"/>
                </a:solidFill>
                <a:latin typeface="NikoshBAN" panose="02000000000000000000" pitchFamily="2" charset="0"/>
                <a:cs typeface="NikoshBAN" panose="02000000000000000000" pitchFamily="2" charset="0"/>
              </a:rPr>
              <a:t>০৪</a:t>
            </a:r>
            <a:r>
              <a:rPr lang="as-IN" sz="3600" b="1" dirty="0">
                <a:solidFill>
                  <a:srgbClr val="7030A0"/>
                </a:solidFill>
                <a:latin typeface="NikoshBAN" panose="02000000000000000000" pitchFamily="2" charset="0"/>
                <a:cs typeface="NikoshBAN" panose="02000000000000000000" pitchFamily="2" charset="0"/>
              </a:rPr>
              <a:t>। কমিউনিটি ক্লাউড কম্পিউটিং</a:t>
            </a:r>
          </a:p>
          <a:p>
            <a:pPr marL="0" indent="0">
              <a:buNone/>
            </a:pPr>
            <a:r>
              <a:rPr lang="as-IN" sz="3600" b="1" dirty="0">
                <a:solidFill>
                  <a:srgbClr val="002060"/>
                </a:solidFill>
                <a:latin typeface="NikoshBAN" panose="02000000000000000000" pitchFamily="2" charset="0"/>
                <a:cs typeface="NikoshBAN" panose="02000000000000000000" pitchFamily="2" charset="0"/>
              </a:rPr>
              <a:t>কয়েকটা প্রতিষ্টান মিলে এই টাইপের ক্লাউড সিস্টেম ব্যবহার করা হয়। উক্ত প্রতিষ্ঠান গুলো ব্যাতীত আর কারো একসেস এই সিস্টেমে নেই।</a:t>
            </a:r>
            <a:endParaRPr lang="en-US" sz="36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057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accent4">
              <a:lumMod val="20000"/>
              <a:lumOff val="80000"/>
            </a:schemeClr>
          </a:solidFill>
        </p:spPr>
        <p:txBody>
          <a:bodyPr/>
          <a:lstStyle/>
          <a:p>
            <a:r>
              <a:rPr lang="en-US" b="1" dirty="0">
                <a:latin typeface="NikoshBAN" panose="02000000000000000000" pitchFamily="2" charset="0"/>
                <a:cs typeface="NikoshBAN" panose="02000000000000000000" pitchFamily="2" charset="0"/>
              </a:rPr>
              <a:t>Cloud Computing</a:t>
            </a:r>
          </a:p>
        </p:txBody>
      </p:sp>
      <p:sp>
        <p:nvSpPr>
          <p:cNvPr id="3" name="Content Placeholder 2"/>
          <p:cNvSpPr>
            <a:spLocks noGrp="1"/>
          </p:cNvSpPr>
          <p:nvPr>
            <p:ph idx="1"/>
          </p:nvPr>
        </p:nvSpPr>
        <p:spPr>
          <a:xfrm>
            <a:off x="0" y="1825624"/>
            <a:ext cx="12192000" cy="5032375"/>
          </a:xfrm>
        </p:spPr>
        <p:txBody>
          <a:bodyPr>
            <a:normAutofit/>
          </a:bodyPr>
          <a:lstStyle/>
          <a:p>
            <a:pPr marL="0" indent="0">
              <a:buNone/>
            </a:pPr>
            <a:r>
              <a:rPr lang="as-IN" dirty="0" smtClean="0"/>
              <a:t> </a:t>
            </a:r>
            <a:r>
              <a:rPr lang="as-IN" b="1" dirty="0" smtClean="0">
                <a:latin typeface="NikoshBAN" panose="02000000000000000000" pitchFamily="2" charset="0"/>
                <a:cs typeface="NikoshBAN" panose="02000000000000000000" pitchFamily="2" charset="0"/>
              </a:rPr>
              <a:t>ক্লাউড কম্পিউটিংয়ের নিম্নলিখিত ৫টি প্রধান বৈশিষ্ট্য বর্ণনা করেছেন-</a:t>
            </a:r>
          </a:p>
          <a:p>
            <a:endParaRPr lang="as-IN" b="1" dirty="0" smtClean="0">
              <a:latin typeface="NikoshBAN" panose="02000000000000000000" pitchFamily="2" charset="0"/>
              <a:cs typeface="NikoshBAN" panose="02000000000000000000" pitchFamily="2" charset="0"/>
            </a:endParaRPr>
          </a:p>
          <a:p>
            <a:pPr marL="0" indent="0">
              <a:buNone/>
            </a:pPr>
            <a:r>
              <a:rPr lang="en-US" b="1" dirty="0" smtClean="0">
                <a:solidFill>
                  <a:srgbClr val="7030A0"/>
                </a:solidFill>
                <a:latin typeface="NikoshBAN" panose="02000000000000000000" pitchFamily="2" charset="0"/>
                <a:cs typeface="NikoshBAN" panose="02000000000000000000" pitchFamily="2" charset="0"/>
              </a:rPr>
              <a:t>1)On-demand Self-service: </a:t>
            </a:r>
            <a:r>
              <a:rPr lang="as-IN" b="1" dirty="0" smtClean="0">
                <a:solidFill>
                  <a:srgbClr val="7030A0"/>
                </a:solidFill>
                <a:latin typeface="NikoshBAN" panose="02000000000000000000" pitchFamily="2" charset="0"/>
                <a:cs typeface="NikoshBAN" panose="02000000000000000000" pitchFamily="2" charset="0"/>
              </a:rPr>
              <a:t>ক্রেতা চাহিবা মাত্রই সেবা প্রদানকারী প্রতিষ্ঠান সার্ভিস বা সেবা দিতে পারবে। ক্রেতা তার ইচ্ছামতো যখন খুশি তার চাহিদা বাড়াতে কমাতে পারবে। যেমন- ক্রেতা সার্ভার ব্যবহারের সময়, নেটওয়ার্ক স্টোরেজ প্রভৃতি তার চাহিদা বা প্রয়োজন অনুযায়ী পরিবর্তন করতে পারবে।</a:t>
            </a:r>
          </a:p>
          <a:p>
            <a:pPr marL="0" indent="0">
              <a:buNone/>
            </a:pPr>
            <a:r>
              <a:rPr lang="en-US" b="1" dirty="0" smtClean="0">
                <a:solidFill>
                  <a:srgbClr val="00B050"/>
                </a:solidFill>
                <a:latin typeface="NikoshBAN" panose="02000000000000000000" pitchFamily="2" charset="0"/>
                <a:cs typeface="NikoshBAN" panose="02000000000000000000" pitchFamily="2" charset="0"/>
              </a:rPr>
              <a:t>2)Broad Network Access: </a:t>
            </a:r>
            <a:r>
              <a:rPr lang="as-IN" b="1" dirty="0" smtClean="0">
                <a:solidFill>
                  <a:srgbClr val="00B050"/>
                </a:solidFill>
                <a:latin typeface="NikoshBAN" panose="02000000000000000000" pitchFamily="2" charset="0"/>
                <a:cs typeface="NikoshBAN" panose="02000000000000000000" pitchFamily="2" charset="0"/>
              </a:rPr>
              <a:t>ক্রেতা একটা স্ট্যান্ডার্ড বা সার্বজনীন প্রযুক্তিতে ব্যবহারযোগ্য ভিন্ন ভিন্ন পরিবেশ কিংবা ভিন্ন ধরনের প্রযুক্তি পণ্য ব্যবহার করে নেটওয়ার্ক ব্যবহার করতে সক্ষম হবে। যেমন- ব্যবহারকারী একই সাথে মোবাইল ফোন, ট্যাবলেট, ল্যাপটপ, ওয়ার্কস্টেশন প্রভৃতি ডিভাইস ব্যবহার করার সুবিধা পাবে।</a:t>
            </a:r>
          </a:p>
          <a:p>
            <a:pPr marL="0" indent="0">
              <a:buNone/>
            </a:pPr>
            <a:r>
              <a:rPr lang="en-US" b="1" dirty="0" smtClean="0">
                <a:solidFill>
                  <a:srgbClr val="002060"/>
                </a:solidFill>
                <a:latin typeface="NikoshBAN" panose="02000000000000000000" pitchFamily="2" charset="0"/>
                <a:cs typeface="NikoshBAN" panose="02000000000000000000" pitchFamily="2" charset="0"/>
              </a:rPr>
              <a:t>3)Resource Pooling: </a:t>
            </a:r>
            <a:r>
              <a:rPr lang="as-IN" b="1" dirty="0" smtClean="0">
                <a:solidFill>
                  <a:srgbClr val="002060"/>
                </a:solidFill>
                <a:latin typeface="NikoshBAN" panose="02000000000000000000" pitchFamily="2" charset="0"/>
                <a:cs typeface="NikoshBAN" panose="02000000000000000000" pitchFamily="2" charset="0"/>
              </a:rPr>
              <a:t>ব্যবহারকারীর প্রয়োজন অনুযায়ী নেটওয়ার্ক রিসোর্স যেমন- কম্পিউটার হার্ডওয়্যার, সফটওয়্যার, নেটওয়ার্ক ডিভাইস প্রভৃতি সংস্থাপন, পরিবর্তন বা আপগ্রেট করতে পারবে।</a:t>
            </a:r>
            <a:endParaRPr lang="en-US"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22296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accent4">
              <a:lumMod val="20000"/>
              <a:lumOff val="80000"/>
            </a:schemeClr>
          </a:solidFill>
        </p:spPr>
        <p:txBody>
          <a:bodyPr/>
          <a:lstStyle/>
          <a:p>
            <a:r>
              <a:rPr lang="en-US" b="1" dirty="0">
                <a:latin typeface="NikoshBAN" panose="02000000000000000000" pitchFamily="2" charset="0"/>
                <a:cs typeface="NikoshBAN" panose="02000000000000000000" pitchFamily="2" charset="0"/>
              </a:rPr>
              <a:t>Cloud Computing</a:t>
            </a:r>
          </a:p>
        </p:txBody>
      </p:sp>
      <p:sp>
        <p:nvSpPr>
          <p:cNvPr id="3" name="Content Placeholder 2"/>
          <p:cNvSpPr>
            <a:spLocks noGrp="1"/>
          </p:cNvSpPr>
          <p:nvPr>
            <p:ph idx="1"/>
          </p:nvPr>
        </p:nvSpPr>
        <p:spPr>
          <a:xfrm>
            <a:off x="0" y="1825624"/>
            <a:ext cx="12192000" cy="5032375"/>
          </a:xfrm>
        </p:spPr>
        <p:txBody>
          <a:bodyPr>
            <a:normAutofit/>
          </a:bodyPr>
          <a:lstStyle/>
          <a:p>
            <a:pPr marL="0" indent="0">
              <a:buNone/>
            </a:pPr>
            <a:r>
              <a:rPr lang="en-US" sz="3600" b="1" dirty="0" smtClean="0">
                <a:solidFill>
                  <a:srgbClr val="7030A0"/>
                </a:solidFill>
                <a:latin typeface="NikoshBAN" panose="02000000000000000000" pitchFamily="2" charset="0"/>
                <a:cs typeface="NikoshBAN" panose="02000000000000000000" pitchFamily="2" charset="0"/>
              </a:rPr>
              <a:t>4)Rapid Elasticity: </a:t>
            </a:r>
            <a:r>
              <a:rPr lang="as-IN" sz="3600" b="1" dirty="0" smtClean="0">
                <a:solidFill>
                  <a:srgbClr val="7030A0"/>
                </a:solidFill>
                <a:latin typeface="NikoshBAN" panose="02000000000000000000" pitchFamily="2" charset="0"/>
                <a:cs typeface="NikoshBAN" panose="02000000000000000000" pitchFamily="2" charset="0"/>
              </a:rPr>
              <a:t>ব্যবহারকারী যেকোনো  সময় তার চাহিদার প্রেক্ষিতে অভ্যন্তরীণ ও বাহ্যিক যেকোনো  সুযোগ-সুবিধা, সেবার পরিধি, প্রভৃতি দ্রুত ও যথোপযুক্তভাবে নির্ধারণ করা বা পরিবর্তন করার ক্ষমতা রাখতে পারবে। অনেকক্ষেত্রে এটি স্বয়ংক্রিয়ভাবে সম্পপাদন করার ব্যবস্থা রাখা যায়।</a:t>
            </a:r>
          </a:p>
          <a:p>
            <a:pPr marL="0" indent="0">
              <a:buNone/>
            </a:pPr>
            <a:r>
              <a:rPr lang="en-US" b="1" dirty="0" smtClean="0">
                <a:solidFill>
                  <a:srgbClr val="002060"/>
                </a:solidFill>
                <a:latin typeface="NikoshBAN" panose="02000000000000000000" pitchFamily="2" charset="0"/>
                <a:cs typeface="NikoshBAN" panose="02000000000000000000" pitchFamily="2" charset="0"/>
              </a:rPr>
              <a:t>5)Measured Service: </a:t>
            </a:r>
            <a:r>
              <a:rPr lang="as-IN" b="1" dirty="0" smtClean="0">
                <a:solidFill>
                  <a:srgbClr val="002060"/>
                </a:solidFill>
                <a:latin typeface="NikoshBAN" panose="02000000000000000000" pitchFamily="2" charset="0"/>
                <a:cs typeface="NikoshBAN" panose="02000000000000000000" pitchFamily="2" charset="0"/>
              </a:rPr>
              <a:t>বিভিন্ন পর্যায়ে ক্লাউড কম্পিউটিং ব্যবস্থা নিয়ন্ত্রণ ও রক্ষণাবেক্ষেণের কাজ স্বয়ংক্রিয়ভাবে করা যায়।  যেমন- স্টোরেজ প্রসেসিং, নেটওয়ার্ক ব্যান্ডউইথ, ইউজার অ্যাকাউন্ট প্রভৃতি কাজ সহজভাবে ও স্বয়ংক্রিয়ভাবে সম্পন্ন করা যায়। বিভিন্ন রিসোর্সের কাজ, ক্ষমতা ও ব্যবহারের মাত্রা নিরূপণ প্রভৃতি কাজ সার্ভিস প্রোভাইডার ও ব্যবহারকারী  উভয়ই দিক থেকে পর্যবেক্ষণ ও নিয়ন্ত্রণ করা যায়।</a:t>
            </a:r>
            <a:endParaRPr lang="en-US"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18533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accent4">
              <a:lumMod val="20000"/>
              <a:lumOff val="80000"/>
            </a:schemeClr>
          </a:solidFill>
        </p:spPr>
        <p:txBody>
          <a:bodyPr/>
          <a:lstStyle/>
          <a:p>
            <a:r>
              <a:rPr lang="en-US" b="1" dirty="0">
                <a:latin typeface="NikoshBAN" panose="02000000000000000000" pitchFamily="2" charset="0"/>
                <a:cs typeface="NikoshBAN" panose="02000000000000000000" pitchFamily="2" charset="0"/>
              </a:rPr>
              <a:t>Cloud Computing</a:t>
            </a:r>
          </a:p>
        </p:txBody>
      </p:sp>
      <p:sp>
        <p:nvSpPr>
          <p:cNvPr id="3" name="Content Placeholder 2"/>
          <p:cNvSpPr>
            <a:spLocks noGrp="1"/>
          </p:cNvSpPr>
          <p:nvPr>
            <p:ph idx="1"/>
          </p:nvPr>
        </p:nvSpPr>
        <p:spPr>
          <a:xfrm>
            <a:off x="0" y="1825624"/>
            <a:ext cx="12192000" cy="5032375"/>
          </a:xfrm>
        </p:spPr>
        <p:txBody>
          <a:bodyPr>
            <a:normAutofit/>
          </a:bodyPr>
          <a:lstStyle/>
          <a:p>
            <a:pPr marL="0" indent="0">
              <a:buNone/>
            </a:pPr>
            <a:r>
              <a:rPr lang="as-IN" b="1" dirty="0" smtClean="0">
                <a:latin typeface="NikoshBAN" panose="02000000000000000000" pitchFamily="2" charset="0"/>
                <a:cs typeface="NikoshBAN" panose="02000000000000000000" pitchFamily="2" charset="0"/>
              </a:rPr>
              <a:t>ক্লাউড কম্পিউটিং এর  সুবিধা সমুহ:</a:t>
            </a:r>
          </a:p>
          <a:p>
            <a:pPr marL="0" indent="0">
              <a:buNone/>
            </a:pPr>
            <a:r>
              <a:rPr lang="as-IN" b="1" dirty="0" smtClean="0">
                <a:solidFill>
                  <a:srgbClr val="7030A0"/>
                </a:solidFill>
                <a:latin typeface="NikoshBAN" panose="02000000000000000000" pitchFamily="2" charset="0"/>
                <a:cs typeface="NikoshBAN" panose="02000000000000000000" pitchFamily="2" charset="0"/>
              </a:rPr>
              <a:t>১। যেকোনো স্থান থেকে যেকোন সময় ইন্টারনেটের মাধ্যমে ক্লাউড সেবা গ্রহণ করা যায়।</a:t>
            </a:r>
          </a:p>
          <a:p>
            <a:pPr marL="0" indent="0">
              <a:buNone/>
            </a:pPr>
            <a:r>
              <a:rPr lang="as-IN" b="1" dirty="0" smtClean="0">
                <a:solidFill>
                  <a:srgbClr val="7030A0"/>
                </a:solidFill>
                <a:latin typeface="NikoshBAN" panose="02000000000000000000" pitchFamily="2" charset="0"/>
                <a:cs typeface="NikoshBAN" panose="02000000000000000000" pitchFamily="2" charset="0"/>
              </a:rPr>
              <a:t>২। বিভিন্ন ধরণের রিসোর্স (হার্ডওয়্যার ও সফটওয়্যার ইত্যাদি) শেয়ার করে কোন ব্যক্তি বা কোম্পানির খরচ কমানো যায়।</a:t>
            </a:r>
          </a:p>
          <a:p>
            <a:pPr marL="0" indent="0">
              <a:buNone/>
            </a:pPr>
            <a:r>
              <a:rPr lang="as-IN" b="1" dirty="0" smtClean="0">
                <a:solidFill>
                  <a:srgbClr val="002060"/>
                </a:solidFill>
                <a:latin typeface="NikoshBAN" panose="02000000000000000000" pitchFamily="2" charset="0"/>
                <a:cs typeface="NikoshBAN" panose="02000000000000000000" pitchFamily="2" charset="0"/>
              </a:rPr>
              <a:t>৩। কোম্পানির অপারেটিং খরচ তুলনামুলক কম।</a:t>
            </a:r>
          </a:p>
          <a:p>
            <a:pPr marL="0" indent="0">
              <a:buNone/>
            </a:pPr>
            <a:r>
              <a:rPr lang="as-IN" b="1" dirty="0" smtClean="0">
                <a:solidFill>
                  <a:srgbClr val="002060"/>
                </a:solidFill>
                <a:latin typeface="NikoshBAN" panose="02000000000000000000" pitchFamily="2" charset="0"/>
                <a:cs typeface="NikoshBAN" panose="02000000000000000000" pitchFamily="2" charset="0"/>
              </a:rPr>
              <a:t>৪। ক্লাউডে সংরক্ষিত তথ্য যেকোনো স্থান থেকে যেকোন সময় এক্সেস করা যায় এবং তথ্য কীভাবে প্রসেস বা সংরক্ষিত হয় তা জানার প্রয়োজন হয় না।</a:t>
            </a:r>
          </a:p>
          <a:p>
            <a:pPr marL="0" indent="0">
              <a:buNone/>
            </a:pPr>
            <a:r>
              <a:rPr lang="as-IN" b="1" dirty="0" smtClean="0">
                <a:solidFill>
                  <a:srgbClr val="00B050"/>
                </a:solidFill>
                <a:latin typeface="NikoshBAN" panose="02000000000000000000" pitchFamily="2" charset="0"/>
                <a:cs typeface="NikoshBAN" panose="02000000000000000000" pitchFamily="2" charset="0"/>
              </a:rPr>
              <a:t>৫। সহজে কাজকর্ম মনিটরিং এর কাজ করা যায় ফলে বাজেট ও সময়ের সাথে তাল মিলিয়ে কর্মকান্ড পরিচালনা করা যায়।</a:t>
            </a:r>
          </a:p>
          <a:p>
            <a:pPr marL="0" indent="0">
              <a:buNone/>
            </a:pPr>
            <a:r>
              <a:rPr lang="as-IN" b="1" dirty="0" smtClean="0">
                <a:solidFill>
                  <a:srgbClr val="00B050"/>
                </a:solidFill>
                <a:latin typeface="NikoshBAN" panose="02000000000000000000" pitchFamily="2" charset="0"/>
                <a:cs typeface="NikoshBAN" panose="02000000000000000000" pitchFamily="2" charset="0"/>
              </a:rPr>
              <a:t>৬। অধিক নির্ভরযোগ্য ও নিরাপদ সিস্টেম।</a:t>
            </a:r>
            <a:endParaRPr lang="en-US" b="1"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8418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accent4">
              <a:lumMod val="20000"/>
              <a:lumOff val="80000"/>
            </a:schemeClr>
          </a:solidFill>
        </p:spPr>
        <p:txBody>
          <a:bodyPr/>
          <a:lstStyle/>
          <a:p>
            <a:r>
              <a:rPr lang="en-US" b="1" dirty="0">
                <a:latin typeface="NikoshBAN" panose="02000000000000000000" pitchFamily="2" charset="0"/>
                <a:cs typeface="NikoshBAN" panose="02000000000000000000" pitchFamily="2" charset="0"/>
              </a:rPr>
              <a:t>Cloud Computing</a:t>
            </a:r>
          </a:p>
        </p:txBody>
      </p:sp>
      <p:sp>
        <p:nvSpPr>
          <p:cNvPr id="3" name="Content Placeholder 2"/>
          <p:cNvSpPr>
            <a:spLocks noGrp="1"/>
          </p:cNvSpPr>
          <p:nvPr>
            <p:ph idx="1"/>
          </p:nvPr>
        </p:nvSpPr>
        <p:spPr>
          <a:xfrm>
            <a:off x="838200" y="1825624"/>
            <a:ext cx="11353800" cy="5032375"/>
          </a:xfrm>
        </p:spPr>
        <p:txBody>
          <a:bodyPr>
            <a:normAutofit/>
          </a:bodyPr>
          <a:lstStyle/>
          <a:p>
            <a:pPr marL="0" indent="0">
              <a:buNone/>
            </a:pPr>
            <a:r>
              <a:rPr lang="as-IN" b="1" dirty="0" smtClean="0">
                <a:latin typeface="NikoshBAN" panose="02000000000000000000" pitchFamily="2" charset="0"/>
                <a:cs typeface="NikoshBAN" panose="02000000000000000000" pitchFamily="2" charset="0"/>
              </a:rPr>
              <a:t>ক্লাউড কম্পিউটিং এর  অসুবিধা সমুহ:</a:t>
            </a:r>
          </a:p>
          <a:p>
            <a:pPr marL="0" indent="0">
              <a:buNone/>
            </a:pPr>
            <a:r>
              <a:rPr lang="en-US" sz="3600" b="1" dirty="0" smtClean="0">
                <a:solidFill>
                  <a:srgbClr val="7030A0"/>
                </a:solidFill>
                <a:latin typeface="NikoshBAN" panose="02000000000000000000" pitchFamily="2" charset="0"/>
                <a:cs typeface="NikoshBAN" panose="02000000000000000000" pitchFamily="2" charset="0"/>
              </a:rPr>
              <a:t> </a:t>
            </a:r>
            <a:r>
              <a:rPr lang="as-IN" sz="3600" b="1" dirty="0" smtClean="0">
                <a:solidFill>
                  <a:srgbClr val="7030A0"/>
                </a:solidFill>
                <a:latin typeface="NikoshBAN" panose="02000000000000000000" pitchFamily="2" charset="0"/>
                <a:cs typeface="NikoshBAN" panose="02000000000000000000" pitchFamily="2" charset="0"/>
              </a:rPr>
              <a:t>১। ডেটা, তথ্য অথবা প্রোগ্রাম বা অ্যাপলিকেশন এর উপর নিয়ন্ত্রণ থাকে না।</a:t>
            </a:r>
          </a:p>
          <a:p>
            <a:pPr marL="0" indent="0">
              <a:buNone/>
            </a:pPr>
            <a:r>
              <a:rPr lang="as-IN" sz="3600" b="1" dirty="0" smtClean="0">
                <a:solidFill>
                  <a:srgbClr val="002060"/>
                </a:solidFill>
                <a:latin typeface="NikoshBAN" panose="02000000000000000000" pitchFamily="2" charset="0"/>
                <a:cs typeface="NikoshBAN" panose="02000000000000000000" pitchFamily="2" charset="0"/>
              </a:rPr>
              <a:t>২। এটি দ্রুতগতি সম্পন্ন নয়।</a:t>
            </a:r>
          </a:p>
          <a:p>
            <a:pPr marL="0" indent="0">
              <a:buNone/>
            </a:pPr>
            <a:r>
              <a:rPr lang="as-IN" sz="3600" b="1" dirty="0" smtClean="0">
                <a:solidFill>
                  <a:srgbClr val="00B0F0"/>
                </a:solidFill>
                <a:latin typeface="NikoshBAN" panose="02000000000000000000" pitchFamily="2" charset="0"/>
                <a:cs typeface="NikoshBAN" panose="02000000000000000000" pitchFamily="2" charset="0"/>
              </a:rPr>
              <a:t>৩। আবহাওয়াজনিত কারণে বা ইন্টারনেট সংযোগ বিঘ্নিত হলে সার্ভিস বিঘ্নিত হয়।</a:t>
            </a:r>
          </a:p>
          <a:p>
            <a:pPr marL="0" indent="0">
              <a:buNone/>
            </a:pPr>
            <a:r>
              <a:rPr lang="as-IN" sz="4000" b="1" dirty="0" smtClean="0">
                <a:solidFill>
                  <a:srgbClr val="00B050"/>
                </a:solidFill>
                <a:latin typeface="NikoshBAN" panose="02000000000000000000" pitchFamily="2" charset="0"/>
                <a:cs typeface="NikoshBAN" panose="02000000000000000000" pitchFamily="2" charset="0"/>
              </a:rPr>
              <a:t>৪। ক্লাউড সাইটটিতে সমস্যা দেখা দিলে ব্যবহারকারীরা তার সার্ভিস থেকে বঞ্চিত হন।</a:t>
            </a:r>
            <a:endParaRPr lang="en-US" sz="4000" b="1"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41111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accent4">
              <a:lumMod val="20000"/>
              <a:lumOff val="80000"/>
            </a:schemeClr>
          </a:solidFill>
        </p:spPr>
        <p:txBody>
          <a:bodyPr/>
          <a:lstStyle/>
          <a:p>
            <a:r>
              <a:rPr lang="en-US" b="1" dirty="0">
                <a:latin typeface="NikoshBAN" panose="02000000000000000000" pitchFamily="2" charset="0"/>
                <a:cs typeface="NikoshBAN" panose="02000000000000000000" pitchFamily="2" charset="0"/>
              </a:rPr>
              <a:t>Cloud Computing</a:t>
            </a:r>
          </a:p>
        </p:txBody>
      </p:sp>
      <p:sp>
        <p:nvSpPr>
          <p:cNvPr id="3" name="Content Placeholder 2"/>
          <p:cNvSpPr>
            <a:spLocks noGrp="1"/>
          </p:cNvSpPr>
          <p:nvPr>
            <p:ph idx="1"/>
          </p:nvPr>
        </p:nvSpPr>
        <p:spPr>
          <a:xfrm>
            <a:off x="0" y="1825624"/>
            <a:ext cx="12192000" cy="5032375"/>
          </a:xfrm>
        </p:spPr>
        <p:txBody>
          <a:bodyPr/>
          <a:lstStyle/>
          <a:p>
            <a:pPr marL="0" indent="0">
              <a:buNone/>
            </a:pPr>
            <a:r>
              <a:rPr lang="as-IN" b="1" dirty="0" smtClean="0">
                <a:latin typeface="NikoshBAN" panose="02000000000000000000" pitchFamily="2" charset="0"/>
                <a:cs typeface="NikoshBAN" panose="02000000000000000000" pitchFamily="2" charset="0"/>
              </a:rPr>
              <a:t>ক্লাউড কম্পিউটিং এর কয়েকটি জনপ্রিয় অ্যাপ্লিকেশন এবং সার্ভিসঃ</a:t>
            </a:r>
          </a:p>
          <a:p>
            <a:pPr marL="0" indent="0">
              <a:buNone/>
            </a:pPr>
            <a:r>
              <a:rPr lang="en-US" sz="3600" b="1" dirty="0" smtClean="0">
                <a:solidFill>
                  <a:srgbClr val="002060"/>
                </a:solidFill>
                <a:latin typeface="NikoshBAN" panose="02000000000000000000" pitchFamily="2" charset="0"/>
                <a:cs typeface="NikoshBAN" panose="02000000000000000000" pitchFamily="2" charset="0"/>
              </a:rPr>
              <a:t>1)Outright =&gt; Outright </a:t>
            </a:r>
            <a:r>
              <a:rPr lang="as-IN" sz="3600" b="1" dirty="0" smtClean="0">
                <a:solidFill>
                  <a:srgbClr val="002060"/>
                </a:solidFill>
                <a:latin typeface="NikoshBAN" panose="02000000000000000000" pitchFamily="2" charset="0"/>
                <a:cs typeface="NikoshBAN" panose="02000000000000000000" pitchFamily="2" charset="0"/>
              </a:rPr>
              <a:t>হল একটি ফাইনান্স অ্যাপ্লিকেশন। এটা ছোট খাট বিজনেসের আকাউন্ট এর কাজে ব্যবহার করা হয়। বিজনেসের প্রফিট, লস, আয়, ব্যয় ইত্যাদির খরচ খুব সহজে করা যায়।</a:t>
            </a:r>
          </a:p>
          <a:p>
            <a:pPr marL="0" indent="0">
              <a:buNone/>
            </a:pPr>
            <a:r>
              <a:rPr lang="en-US" sz="3600" b="1" dirty="0" smtClean="0">
                <a:solidFill>
                  <a:srgbClr val="7030A0"/>
                </a:solidFill>
                <a:latin typeface="NikoshBAN" panose="02000000000000000000" pitchFamily="2" charset="0"/>
                <a:cs typeface="NikoshBAN" panose="02000000000000000000" pitchFamily="2" charset="0"/>
              </a:rPr>
              <a:t>2)Google Apps =&gt; </a:t>
            </a:r>
            <a:r>
              <a:rPr lang="as-IN" sz="3600" b="1" dirty="0" smtClean="0">
                <a:solidFill>
                  <a:srgbClr val="7030A0"/>
                </a:solidFill>
                <a:latin typeface="NikoshBAN" panose="02000000000000000000" pitchFamily="2" charset="0"/>
                <a:cs typeface="NikoshBAN" panose="02000000000000000000" pitchFamily="2" charset="0"/>
              </a:rPr>
              <a:t>গুগল অ্যাপস অনেক সুবিধা দেয় যেমনঃ ডকুমেন্ট তরি করা, স্প্রেডশিড তৈরি, স্লাইড শো তৈরি, ক্যালেন্ডার মেইনটেন্স, পার্সোনাল ইমেইল ইত্যাদি তৈরি করার সুবিধা দেয়।</a:t>
            </a:r>
          </a:p>
          <a:p>
            <a:pPr marL="0" indent="0">
              <a:buNone/>
            </a:pPr>
            <a:r>
              <a:rPr lang="en-US" sz="3200" b="1" dirty="0" smtClean="0">
                <a:solidFill>
                  <a:srgbClr val="00B050"/>
                </a:solidFill>
                <a:latin typeface="NikoshBAN" panose="02000000000000000000" pitchFamily="2" charset="0"/>
                <a:cs typeface="NikoshBAN" panose="02000000000000000000" pitchFamily="2" charset="0"/>
              </a:rPr>
              <a:t>3)</a:t>
            </a:r>
            <a:r>
              <a:rPr lang="en-US" sz="3200" b="1" dirty="0" err="1" smtClean="0">
                <a:solidFill>
                  <a:srgbClr val="00B050"/>
                </a:solidFill>
                <a:latin typeface="NikoshBAN" panose="02000000000000000000" pitchFamily="2" charset="0"/>
                <a:cs typeface="NikoshBAN" panose="02000000000000000000" pitchFamily="2" charset="0"/>
              </a:rPr>
              <a:t>Evernote</a:t>
            </a:r>
            <a:r>
              <a:rPr lang="en-US" sz="3200" b="1" dirty="0" smtClean="0">
                <a:solidFill>
                  <a:srgbClr val="00B050"/>
                </a:solidFill>
                <a:latin typeface="NikoshBAN" panose="02000000000000000000" pitchFamily="2" charset="0"/>
                <a:cs typeface="NikoshBAN" panose="02000000000000000000" pitchFamily="2" charset="0"/>
              </a:rPr>
              <a:t> =&gt; </a:t>
            </a:r>
            <a:r>
              <a:rPr lang="as-IN" sz="3200" b="1" dirty="0" smtClean="0">
                <a:solidFill>
                  <a:srgbClr val="00B050"/>
                </a:solidFill>
                <a:latin typeface="NikoshBAN" panose="02000000000000000000" pitchFamily="2" charset="0"/>
                <a:cs typeface="NikoshBAN" panose="02000000000000000000" pitchFamily="2" charset="0"/>
              </a:rPr>
              <a:t>প্রতিষ্ঠানের বিভিন্ন নোট সমূহ খুব সহজে কন্ট্রোল করা, ব্যবহার করা, যেকোনো স্থানে যেই নোট সমূহ ব্যবহার করাতে </a:t>
            </a:r>
            <a:r>
              <a:rPr lang="en-US" sz="3200" b="1" dirty="0" err="1" smtClean="0">
                <a:solidFill>
                  <a:srgbClr val="00B050"/>
                </a:solidFill>
                <a:latin typeface="NikoshBAN" panose="02000000000000000000" pitchFamily="2" charset="0"/>
                <a:cs typeface="NikoshBAN" panose="02000000000000000000" pitchFamily="2" charset="0"/>
              </a:rPr>
              <a:t>Evernote</a:t>
            </a:r>
            <a:r>
              <a:rPr lang="en-US" sz="3200" b="1" dirty="0" smtClean="0">
                <a:solidFill>
                  <a:srgbClr val="00B050"/>
                </a:solidFill>
                <a:latin typeface="NikoshBAN" panose="02000000000000000000" pitchFamily="2" charset="0"/>
                <a:cs typeface="NikoshBAN" panose="02000000000000000000" pitchFamily="2" charset="0"/>
              </a:rPr>
              <a:t> </a:t>
            </a:r>
            <a:r>
              <a:rPr lang="as-IN" sz="3200" b="1" dirty="0" smtClean="0">
                <a:solidFill>
                  <a:srgbClr val="00B050"/>
                </a:solidFill>
                <a:latin typeface="NikoshBAN" panose="02000000000000000000" pitchFamily="2" charset="0"/>
                <a:cs typeface="NikoshBAN" panose="02000000000000000000" pitchFamily="2" charset="0"/>
              </a:rPr>
              <a:t>খুবই উপকারি।</a:t>
            </a:r>
            <a:endParaRPr lang="en-US" sz="3200" b="1"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32167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65125"/>
            <a:ext cx="12192000" cy="1325563"/>
          </a:xfrm>
          <a:solidFill>
            <a:schemeClr val="accent4">
              <a:lumMod val="20000"/>
              <a:lumOff val="80000"/>
            </a:schemeClr>
          </a:solidFill>
        </p:spPr>
        <p:txBody>
          <a:bodyPr/>
          <a:lstStyle/>
          <a:p>
            <a:r>
              <a:rPr lang="en-US" dirty="0" smtClean="0"/>
              <a:t>              </a:t>
            </a:r>
            <a:r>
              <a:rPr lang="en-US" sz="4800" b="1" dirty="0" err="1" smtClean="0">
                <a:latin typeface="NikoshBAN" panose="02000000000000000000" pitchFamily="2" charset="0"/>
                <a:cs typeface="NikoshBAN" panose="02000000000000000000" pitchFamily="2" charset="0"/>
              </a:rPr>
              <a:t>পরিচিতি</a:t>
            </a:r>
            <a:endParaRPr lang="en-US" sz="4800" b="1" dirty="0">
              <a:latin typeface="NikoshBAN" panose="02000000000000000000" pitchFamily="2" charset="0"/>
              <a:cs typeface="NikoshBAN" panose="02000000000000000000" pitchFamily="2" charset="0"/>
            </a:endParaRPr>
          </a:p>
        </p:txBody>
      </p:sp>
      <p:sp>
        <p:nvSpPr>
          <p:cNvPr id="5" name="Text Placeholder 4"/>
          <p:cNvSpPr>
            <a:spLocks noGrp="1"/>
          </p:cNvSpPr>
          <p:nvPr>
            <p:ph type="body" idx="1"/>
          </p:nvPr>
        </p:nvSpPr>
        <p:spPr/>
        <p:txBody>
          <a:bodyPr>
            <a:normAutofit/>
          </a:bodyPr>
          <a:lstStyle/>
          <a:p>
            <a:r>
              <a:rPr lang="en-US" sz="3600" dirty="0" err="1" smtClean="0">
                <a:latin typeface="NikoshBAN" panose="02000000000000000000" pitchFamily="2" charset="0"/>
                <a:cs typeface="NikoshBAN" panose="02000000000000000000" pitchFamily="2" charset="0"/>
              </a:rPr>
              <a:t>শিক্ষক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পরিচিতি</a:t>
            </a:r>
            <a:endParaRPr lang="en-US" sz="3600" dirty="0">
              <a:latin typeface="NikoshBAN" panose="02000000000000000000" pitchFamily="2" charset="0"/>
              <a:cs typeface="NikoshBAN" panose="02000000000000000000" pitchFamily="2" charset="0"/>
            </a:endParaRPr>
          </a:p>
        </p:txBody>
      </p:sp>
      <p:sp>
        <p:nvSpPr>
          <p:cNvPr id="6" name="Content Placeholder 5"/>
          <p:cNvSpPr>
            <a:spLocks noGrp="1"/>
          </p:cNvSpPr>
          <p:nvPr>
            <p:ph sz="half" idx="2"/>
          </p:nvPr>
        </p:nvSpPr>
        <p:spPr>
          <a:xfrm>
            <a:off x="175364" y="2505075"/>
            <a:ext cx="5822211" cy="3684588"/>
          </a:xfrm>
          <a:solidFill>
            <a:schemeClr val="accent5">
              <a:lumMod val="20000"/>
              <a:lumOff val="80000"/>
            </a:schemeClr>
          </a:solidFill>
        </p:spPr>
        <p:txBody>
          <a:bodyPr/>
          <a:lstStyle/>
          <a:p>
            <a:pPr marL="0" indent="0">
              <a:buNone/>
            </a:pPr>
            <a:r>
              <a:rPr lang="en-US" b="1" dirty="0" err="1" smtClean="0">
                <a:latin typeface="NikoshBAN" panose="02000000000000000000" pitchFamily="2" charset="0"/>
                <a:cs typeface="NikoshBAN" panose="02000000000000000000" pitchFamily="2" charset="0"/>
              </a:rPr>
              <a:t>মুহাম্মাদ</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লোকমান</a:t>
            </a:r>
            <a:r>
              <a:rPr lang="en-US" b="1" dirty="0" smtClean="0">
                <a:latin typeface="NikoshBAN" panose="02000000000000000000" pitchFamily="2" charset="0"/>
                <a:cs typeface="NikoshBAN" panose="02000000000000000000" pitchFamily="2" charset="0"/>
              </a:rPr>
              <a:t> সিকদার </a:t>
            </a:r>
          </a:p>
          <a:p>
            <a:pPr marL="0" indent="0">
              <a:buNone/>
            </a:pPr>
            <a:r>
              <a:rPr lang="en-US" b="1" dirty="0" err="1" smtClean="0">
                <a:latin typeface="NikoshBAN" panose="02000000000000000000" pitchFamily="2" charset="0"/>
                <a:cs typeface="NikoshBAN" panose="02000000000000000000" pitchFamily="2" charset="0"/>
              </a:rPr>
              <a:t>সিনিয়র</a:t>
            </a:r>
            <a:r>
              <a:rPr lang="en-US" b="1" dirty="0" smtClean="0">
                <a:latin typeface="NikoshBAN" panose="02000000000000000000" pitchFamily="2" charset="0"/>
                <a:cs typeface="NikoshBAN" panose="02000000000000000000" pitchFamily="2" charset="0"/>
              </a:rPr>
              <a:t> প্রভাষক,</a:t>
            </a:r>
          </a:p>
          <a:p>
            <a:pPr marL="0" indent="0">
              <a:buNone/>
            </a:pPr>
            <a:r>
              <a:rPr lang="en-US" b="1" dirty="0" smtClean="0">
                <a:latin typeface="NikoshBAN" panose="02000000000000000000" pitchFamily="2" charset="0"/>
                <a:cs typeface="NikoshBAN" panose="02000000000000000000" pitchFamily="2" charset="0"/>
              </a:rPr>
              <a:t>তথ্য ও </a:t>
            </a:r>
            <a:r>
              <a:rPr lang="en-US" b="1" dirty="0" err="1" smtClean="0">
                <a:latin typeface="NikoshBAN" panose="02000000000000000000" pitchFamily="2" charset="0"/>
                <a:cs typeface="NikoshBAN" panose="02000000000000000000" pitchFamily="2" charset="0"/>
              </a:rPr>
              <a:t>যোগাযোগ</a:t>
            </a:r>
            <a:r>
              <a:rPr lang="en-US" b="1" dirty="0" smtClean="0">
                <a:latin typeface="NikoshBAN" panose="02000000000000000000" pitchFamily="2" charset="0"/>
                <a:cs typeface="NikoshBAN" panose="02000000000000000000" pitchFamily="2" charset="0"/>
              </a:rPr>
              <a:t> প্রযুক্তি</a:t>
            </a:r>
          </a:p>
          <a:p>
            <a:pPr marL="0" indent="0">
              <a:buNone/>
            </a:pPr>
            <a:r>
              <a:rPr lang="en-US" b="1" dirty="0" err="1" smtClean="0">
                <a:latin typeface="NikoshBAN" panose="02000000000000000000" pitchFamily="2" charset="0"/>
                <a:cs typeface="NikoshBAN" panose="02000000000000000000" pitchFamily="2" charset="0"/>
              </a:rPr>
              <a:t>হযরত</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এয়াছিন</a:t>
            </a:r>
            <a:r>
              <a:rPr lang="en-US" b="1" dirty="0" smtClean="0">
                <a:latin typeface="NikoshBAN" panose="02000000000000000000" pitchFamily="2" charset="0"/>
                <a:cs typeface="NikoshBAN" panose="02000000000000000000" pitchFamily="2" charset="0"/>
              </a:rPr>
              <a:t> শাহ </a:t>
            </a:r>
            <a:r>
              <a:rPr lang="en-US" b="1" dirty="0" err="1" smtClean="0">
                <a:latin typeface="NikoshBAN" panose="02000000000000000000" pitchFamily="2" charset="0"/>
                <a:cs typeface="NikoshBAN" panose="02000000000000000000" pitchFamily="2" charset="0"/>
              </a:rPr>
              <a:t>পাবলিক</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কলেজ</a:t>
            </a:r>
            <a:endParaRPr lang="en-US" b="1" dirty="0" smtClean="0">
              <a:latin typeface="NikoshBAN" panose="02000000000000000000" pitchFamily="2" charset="0"/>
              <a:cs typeface="NikoshBAN" panose="02000000000000000000" pitchFamily="2" charset="0"/>
            </a:endParaRPr>
          </a:p>
          <a:p>
            <a:pPr marL="0" indent="0">
              <a:buNone/>
            </a:pPr>
            <a:r>
              <a:rPr lang="en-US" b="1" dirty="0" err="1" smtClean="0">
                <a:latin typeface="NikoshBAN" panose="02000000000000000000" pitchFamily="2" charset="0"/>
                <a:cs typeface="NikoshBAN" panose="02000000000000000000" pitchFamily="2" charset="0"/>
              </a:rPr>
              <a:t>রাউজান,চট্টগ্রাম</a:t>
            </a:r>
            <a:r>
              <a:rPr lang="en-US" b="1" dirty="0" smtClean="0">
                <a:latin typeface="NikoshBAN" panose="02000000000000000000" pitchFamily="2" charset="0"/>
                <a:cs typeface="NikoshBAN" panose="02000000000000000000" pitchFamily="2" charset="0"/>
              </a:rPr>
              <a:t>। </a:t>
            </a:r>
            <a:endParaRPr lang="en-US" b="1" dirty="0">
              <a:latin typeface="NikoshBAN" panose="02000000000000000000" pitchFamily="2" charset="0"/>
              <a:cs typeface="NikoshBAN" panose="02000000000000000000" pitchFamily="2" charset="0"/>
            </a:endParaRPr>
          </a:p>
        </p:txBody>
      </p:sp>
      <p:sp>
        <p:nvSpPr>
          <p:cNvPr id="7" name="Text Placeholder 6"/>
          <p:cNvSpPr>
            <a:spLocks noGrp="1"/>
          </p:cNvSpPr>
          <p:nvPr>
            <p:ph type="body" sz="quarter" idx="3"/>
          </p:nvPr>
        </p:nvSpPr>
        <p:spPr/>
        <p:txBody>
          <a:bodyPr>
            <a:normAutofit fontScale="85000" lnSpcReduction="20000"/>
          </a:bodyPr>
          <a:lstStyle/>
          <a:p>
            <a:endParaRPr lang="en-US" dirty="0" smtClean="0"/>
          </a:p>
          <a:p>
            <a:r>
              <a:rPr lang="en-US" sz="4000" dirty="0" smtClean="0">
                <a:latin typeface="NikoshBAN" panose="02000000000000000000" pitchFamily="2" charset="0"/>
                <a:cs typeface="NikoshBAN" panose="02000000000000000000" pitchFamily="2" charset="0"/>
              </a:rPr>
              <a:t>পাঠ </a:t>
            </a:r>
            <a:r>
              <a:rPr lang="en-US" sz="4000" dirty="0" err="1" smtClean="0">
                <a:latin typeface="NikoshBAN" panose="02000000000000000000" pitchFamily="2" charset="0"/>
                <a:cs typeface="NikoshBAN" panose="02000000000000000000" pitchFamily="2" charset="0"/>
              </a:rPr>
              <a:t>পরিচিতি</a:t>
            </a:r>
            <a:endParaRPr lang="en-US" sz="4000" dirty="0" smtClean="0">
              <a:latin typeface="NikoshBAN" panose="02000000000000000000" pitchFamily="2" charset="0"/>
              <a:cs typeface="NikoshBAN" panose="02000000000000000000" pitchFamily="2" charset="0"/>
            </a:endParaRPr>
          </a:p>
          <a:p>
            <a:endParaRPr lang="en-US" dirty="0"/>
          </a:p>
        </p:txBody>
      </p:sp>
      <p:sp>
        <p:nvSpPr>
          <p:cNvPr id="8" name="Content Placeholder 7"/>
          <p:cNvSpPr>
            <a:spLocks noGrp="1"/>
          </p:cNvSpPr>
          <p:nvPr>
            <p:ph sz="quarter" idx="4"/>
          </p:nvPr>
        </p:nvSpPr>
        <p:spPr>
          <a:xfrm>
            <a:off x="6413678" y="2505075"/>
            <a:ext cx="5778322" cy="4221402"/>
          </a:xfrm>
          <a:solidFill>
            <a:schemeClr val="accent4">
              <a:lumMod val="20000"/>
              <a:lumOff val="80000"/>
            </a:schemeClr>
          </a:solidFill>
        </p:spPr>
        <p:txBody>
          <a:bodyPr>
            <a:normAutofit/>
          </a:bodyPr>
          <a:lstStyle/>
          <a:p>
            <a:pPr marL="0" indent="0">
              <a:buNone/>
            </a:pPr>
            <a:r>
              <a:rPr lang="en-US" sz="3600" b="1" dirty="0" err="1" smtClean="0">
                <a:latin typeface="NikoshBAN" panose="02000000000000000000" pitchFamily="2" charset="0"/>
                <a:cs typeface="NikoshBAN" panose="02000000000000000000" pitchFamily="2" charset="0"/>
              </a:rPr>
              <a:t>শ্রেণিঃ-একাদশ</a:t>
            </a:r>
            <a:endParaRPr lang="en-US" sz="3600" b="1" dirty="0" smtClean="0">
              <a:latin typeface="NikoshBAN" panose="02000000000000000000" pitchFamily="2" charset="0"/>
              <a:cs typeface="NikoshBAN" panose="02000000000000000000" pitchFamily="2" charset="0"/>
            </a:endParaRPr>
          </a:p>
          <a:p>
            <a:pPr marL="0" indent="0">
              <a:buNone/>
            </a:pPr>
            <a:r>
              <a:rPr lang="en-US" sz="3600" b="1" dirty="0" err="1" smtClean="0">
                <a:latin typeface="NikoshBAN" panose="02000000000000000000" pitchFamily="2" charset="0"/>
                <a:cs typeface="NikoshBAN" panose="02000000000000000000" pitchFamily="2" charset="0"/>
              </a:rPr>
              <a:t>বিষয়ঃ-আইসিটি</a:t>
            </a:r>
            <a:r>
              <a:rPr lang="en-US" sz="3600" b="1" dirty="0" smtClean="0">
                <a:latin typeface="NikoshBAN" panose="02000000000000000000" pitchFamily="2" charset="0"/>
                <a:cs typeface="NikoshBAN" panose="02000000000000000000" pitchFamily="2" charset="0"/>
              </a:rPr>
              <a:t> </a:t>
            </a:r>
          </a:p>
          <a:p>
            <a:pPr marL="0" indent="0">
              <a:buNone/>
            </a:pPr>
            <a:r>
              <a:rPr lang="en-US" sz="3600" b="1" dirty="0" smtClean="0">
                <a:latin typeface="NikoshBAN" panose="02000000000000000000" pitchFamily="2" charset="0"/>
                <a:cs typeface="NikoshBAN" panose="02000000000000000000" pitchFamily="2" charset="0"/>
              </a:rPr>
              <a:t>অধ্যায়ঃ-২য় </a:t>
            </a:r>
          </a:p>
          <a:p>
            <a:pPr marL="0" indent="0">
              <a:buNone/>
            </a:pPr>
            <a:r>
              <a:rPr lang="en-US" sz="3600" b="1" dirty="0" smtClean="0">
                <a:latin typeface="NikoshBAN" panose="02000000000000000000" pitchFamily="2" charset="0"/>
                <a:cs typeface="NikoshBAN" panose="02000000000000000000" pitchFamily="2" charset="0"/>
              </a:rPr>
              <a:t>সময়ঃ-৪৫মিঃ</a:t>
            </a:r>
          </a:p>
          <a:p>
            <a:pPr marL="0" indent="0">
              <a:buNone/>
            </a:pPr>
            <a:r>
              <a:rPr lang="en-US" sz="3600" b="1" dirty="0" smtClean="0">
                <a:latin typeface="NikoshBAN" panose="02000000000000000000" pitchFamily="2" charset="0"/>
                <a:cs typeface="NikoshBAN" panose="02000000000000000000" pitchFamily="2" charset="0"/>
              </a:rPr>
              <a:t>তারিখঃ-16/০৫/২০২১ইং </a:t>
            </a:r>
            <a:endParaRPr lang="en-US" sz="3600" b="1"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2563" y="2251329"/>
            <a:ext cx="1516934" cy="1510793"/>
          </a:xfrm>
          <a:prstGeom prst="rect">
            <a:avLst/>
          </a:prstGeom>
        </p:spPr>
      </p:pic>
    </p:spTree>
    <p:extLst>
      <p:ext uri="{BB962C8B-B14F-4D97-AF65-F5344CB8AC3E}">
        <p14:creationId xmlns:p14="http://schemas.microsoft.com/office/powerpoint/2010/main" val="15508582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1000"/>
                                        <p:tgtEl>
                                          <p:spTgt spid="6">
                                            <p:txEl>
                                              <p:pRg st="4" end="4"/>
                                            </p:txEl>
                                          </p:spTgt>
                                        </p:tgtEl>
                                      </p:cBhvr>
                                    </p:animEffect>
                                    <p:anim calcmode="lin" valueType="num">
                                      <p:cBhvr>
                                        <p:cTn id="4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bg/>
                                          </p:spTgt>
                                        </p:tgtEl>
                                        <p:attrNameLst>
                                          <p:attrName>style.visibility</p:attrName>
                                        </p:attrNameLst>
                                      </p:cBhvr>
                                      <p:to>
                                        <p:strVal val="visible"/>
                                      </p:to>
                                    </p:set>
                                    <p:animEffect transition="in" filter="fade">
                                      <p:cBhvr>
                                        <p:cTn id="49" dur="1000"/>
                                        <p:tgtEl>
                                          <p:spTgt spid="8">
                                            <p:bg/>
                                          </p:spTgt>
                                        </p:tgtEl>
                                      </p:cBhvr>
                                    </p:animEffect>
                                    <p:anim calcmode="lin" valueType="num">
                                      <p:cBhvr>
                                        <p:cTn id="50" dur="1000" fill="hold"/>
                                        <p:tgtEl>
                                          <p:spTgt spid="8">
                                            <p:bg/>
                                          </p:spTgt>
                                        </p:tgtEl>
                                        <p:attrNameLst>
                                          <p:attrName>ppt_x</p:attrName>
                                        </p:attrNameLst>
                                      </p:cBhvr>
                                      <p:tavLst>
                                        <p:tav tm="0">
                                          <p:val>
                                            <p:strVal val="#ppt_x"/>
                                          </p:val>
                                        </p:tav>
                                        <p:tav tm="100000">
                                          <p:val>
                                            <p:strVal val="#ppt_x"/>
                                          </p:val>
                                        </p:tav>
                                      </p:tavLst>
                                    </p:anim>
                                    <p:anim calcmode="lin" valueType="num">
                                      <p:cBhvr>
                                        <p:cTn id="51"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xEl>
                                              <p:pRg st="0" end="0"/>
                                            </p:txEl>
                                          </p:spTgt>
                                        </p:tgtEl>
                                        <p:attrNameLst>
                                          <p:attrName>style.visibility</p:attrName>
                                        </p:attrNameLst>
                                      </p:cBhvr>
                                      <p:to>
                                        <p:strVal val="visible"/>
                                      </p:to>
                                    </p:set>
                                    <p:animEffect transition="in" filter="fade">
                                      <p:cBhvr>
                                        <p:cTn id="56" dur="1000"/>
                                        <p:tgtEl>
                                          <p:spTgt spid="8">
                                            <p:txEl>
                                              <p:pRg st="0" end="0"/>
                                            </p:txEl>
                                          </p:spTgt>
                                        </p:tgtEl>
                                      </p:cBhvr>
                                    </p:animEffect>
                                    <p:anim calcmode="lin" valueType="num">
                                      <p:cBhvr>
                                        <p:cTn id="5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xEl>
                                              <p:pRg st="1" end="1"/>
                                            </p:txEl>
                                          </p:spTgt>
                                        </p:tgtEl>
                                        <p:attrNameLst>
                                          <p:attrName>style.visibility</p:attrName>
                                        </p:attrNameLst>
                                      </p:cBhvr>
                                      <p:to>
                                        <p:strVal val="visible"/>
                                      </p:to>
                                    </p:set>
                                    <p:animEffect transition="in" filter="fade">
                                      <p:cBhvr>
                                        <p:cTn id="63" dur="1000"/>
                                        <p:tgtEl>
                                          <p:spTgt spid="8">
                                            <p:txEl>
                                              <p:pRg st="1" end="1"/>
                                            </p:txEl>
                                          </p:spTgt>
                                        </p:tgtEl>
                                      </p:cBhvr>
                                    </p:animEffect>
                                    <p:anim calcmode="lin" valueType="num">
                                      <p:cBhvr>
                                        <p:cTn id="6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8">
                                            <p:txEl>
                                              <p:pRg st="2" end="2"/>
                                            </p:txEl>
                                          </p:spTgt>
                                        </p:tgtEl>
                                        <p:attrNameLst>
                                          <p:attrName>style.visibility</p:attrName>
                                        </p:attrNameLst>
                                      </p:cBhvr>
                                      <p:to>
                                        <p:strVal val="visible"/>
                                      </p:to>
                                    </p:set>
                                    <p:animEffect transition="in" filter="fade">
                                      <p:cBhvr>
                                        <p:cTn id="70" dur="1000"/>
                                        <p:tgtEl>
                                          <p:spTgt spid="8">
                                            <p:txEl>
                                              <p:pRg st="2" end="2"/>
                                            </p:txEl>
                                          </p:spTgt>
                                        </p:tgtEl>
                                      </p:cBhvr>
                                    </p:animEffect>
                                    <p:anim calcmode="lin" valueType="num">
                                      <p:cBhvr>
                                        <p:cTn id="7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8">
                                            <p:txEl>
                                              <p:pRg st="3" end="3"/>
                                            </p:txEl>
                                          </p:spTgt>
                                        </p:tgtEl>
                                        <p:attrNameLst>
                                          <p:attrName>style.visibility</p:attrName>
                                        </p:attrNameLst>
                                      </p:cBhvr>
                                      <p:to>
                                        <p:strVal val="visible"/>
                                      </p:to>
                                    </p:set>
                                    <p:animEffect transition="in" filter="fade">
                                      <p:cBhvr>
                                        <p:cTn id="77" dur="1000"/>
                                        <p:tgtEl>
                                          <p:spTgt spid="8">
                                            <p:txEl>
                                              <p:pRg st="3" end="3"/>
                                            </p:txEl>
                                          </p:spTgt>
                                        </p:tgtEl>
                                      </p:cBhvr>
                                    </p:animEffect>
                                    <p:anim calcmode="lin" valueType="num">
                                      <p:cBhvr>
                                        <p:cTn id="7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79"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8">
                                            <p:txEl>
                                              <p:pRg st="4" end="4"/>
                                            </p:txEl>
                                          </p:spTgt>
                                        </p:tgtEl>
                                        <p:attrNameLst>
                                          <p:attrName>style.visibility</p:attrName>
                                        </p:attrNameLst>
                                      </p:cBhvr>
                                      <p:to>
                                        <p:strVal val="visible"/>
                                      </p:to>
                                    </p:set>
                                    <p:animEffect transition="in" filter="fade">
                                      <p:cBhvr>
                                        <p:cTn id="84" dur="1000"/>
                                        <p:tgtEl>
                                          <p:spTgt spid="8">
                                            <p:txEl>
                                              <p:pRg st="4" end="4"/>
                                            </p:txEl>
                                          </p:spTgt>
                                        </p:tgtEl>
                                      </p:cBhvr>
                                    </p:animEffect>
                                    <p:anim calcmode="lin" valueType="num">
                                      <p:cBhvr>
                                        <p:cTn id="8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8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accent4">
              <a:lumMod val="20000"/>
              <a:lumOff val="80000"/>
            </a:schemeClr>
          </a:solidFill>
        </p:spPr>
        <p:txBody>
          <a:bodyPr/>
          <a:lstStyle/>
          <a:p>
            <a:r>
              <a:rPr lang="en-US" dirty="0" smtClean="0"/>
              <a:t>                     </a:t>
            </a:r>
            <a:r>
              <a:rPr lang="en-US" b="1" dirty="0" err="1" smtClean="0">
                <a:solidFill>
                  <a:srgbClr val="00B0F0"/>
                </a:solidFill>
                <a:latin typeface="NikoshBAN" panose="02000000000000000000" pitchFamily="2" charset="0"/>
                <a:cs typeface="NikoshBAN" panose="02000000000000000000" pitchFamily="2" charset="0"/>
              </a:rPr>
              <a:t>দলীয়</a:t>
            </a:r>
            <a:r>
              <a:rPr lang="en-US" b="1" dirty="0" smtClean="0">
                <a:solidFill>
                  <a:srgbClr val="00B0F0"/>
                </a:solidFill>
                <a:latin typeface="NikoshBAN" panose="02000000000000000000" pitchFamily="2" charset="0"/>
                <a:cs typeface="NikoshBAN" panose="02000000000000000000" pitchFamily="2" charset="0"/>
              </a:rPr>
              <a:t> কাজ     </a:t>
            </a:r>
            <a:endParaRPr lang="en-US" b="1" dirty="0">
              <a:solidFill>
                <a:srgbClr val="00B0F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838200" y="1825624"/>
            <a:ext cx="10515600" cy="5032375"/>
          </a:xfrm>
        </p:spPr>
        <p:txBody>
          <a:bodyPr>
            <a:normAutofit/>
          </a:bodyPr>
          <a:lstStyle/>
          <a:p>
            <a:pPr marL="0" indent="0">
              <a:buNone/>
            </a:pPr>
            <a:r>
              <a:rPr lang="en-US" sz="3600" b="1" dirty="0" smtClean="0">
                <a:latin typeface="NikoshBAN" panose="02000000000000000000" pitchFamily="2" charset="0"/>
                <a:cs typeface="NikoshBAN" panose="02000000000000000000" pitchFamily="2" charset="0"/>
              </a:rPr>
              <a:t>1</a:t>
            </a:r>
            <a:r>
              <a:rPr lang="en-US" sz="3600" b="1" dirty="0" smtClean="0">
                <a:solidFill>
                  <a:srgbClr val="7030A0"/>
                </a:solidFill>
                <a:latin typeface="NikoshBAN" panose="02000000000000000000" pitchFamily="2" charset="0"/>
                <a:cs typeface="NikoshBAN" panose="02000000000000000000" pitchFamily="2" charset="0"/>
              </a:rPr>
              <a:t>)</a:t>
            </a:r>
            <a:r>
              <a:rPr lang="as-IN" sz="3600" b="1" dirty="0" smtClean="0">
                <a:solidFill>
                  <a:srgbClr val="7030A0"/>
                </a:solidFill>
                <a:latin typeface="NikoshBAN" panose="02000000000000000000" pitchFamily="2" charset="0"/>
                <a:cs typeface="NikoshBAN" panose="02000000000000000000" pitchFamily="2" charset="0"/>
              </a:rPr>
              <a:t> “অনলাইনে কম্পিউটিং সেবা পাওয়া সম্ভব”-ব্যাখ্যা কর।</a:t>
            </a:r>
          </a:p>
          <a:p>
            <a:pPr marL="0" indent="0">
              <a:buNone/>
            </a:pPr>
            <a:r>
              <a:rPr lang="en-US" sz="3600" b="1" dirty="0" smtClean="0">
                <a:latin typeface="NikoshBAN" panose="02000000000000000000" pitchFamily="2" charset="0"/>
                <a:cs typeface="NikoshBAN" panose="02000000000000000000" pitchFamily="2" charset="0"/>
              </a:rPr>
              <a:t>2</a:t>
            </a:r>
            <a:r>
              <a:rPr lang="en-US" sz="3600" b="1" dirty="0" smtClean="0">
                <a:solidFill>
                  <a:srgbClr val="002060"/>
                </a:solidFill>
                <a:latin typeface="NikoshBAN" panose="02000000000000000000" pitchFamily="2" charset="0"/>
                <a:cs typeface="NikoshBAN" panose="02000000000000000000" pitchFamily="2" charset="0"/>
              </a:rPr>
              <a:t>)</a:t>
            </a:r>
            <a:r>
              <a:rPr lang="as-IN" sz="3600" b="1" dirty="0" smtClean="0">
                <a:solidFill>
                  <a:srgbClr val="002060"/>
                </a:solidFill>
                <a:latin typeface="NikoshBAN" panose="02000000000000000000" pitchFamily="2" charset="0"/>
                <a:cs typeface="NikoshBAN" panose="02000000000000000000" pitchFamily="2" charset="0"/>
              </a:rPr>
              <a:t>“নিরাপদ ডেটা সংরক্ষণে ক্লাউড কম্পিউটিং উত্তম”-ব্যাখ্যা কর।</a:t>
            </a:r>
          </a:p>
        </p:txBody>
      </p:sp>
      <p:pic>
        <p:nvPicPr>
          <p:cNvPr id="4" name="Picture 3"/>
          <p:cNvPicPr>
            <a:picLocks noChangeAspect="1"/>
          </p:cNvPicPr>
          <p:nvPr/>
        </p:nvPicPr>
        <p:blipFill>
          <a:blip r:embed="rId2"/>
          <a:stretch>
            <a:fillRect/>
          </a:stretch>
        </p:blipFill>
        <p:spPr>
          <a:xfrm>
            <a:off x="2004165" y="3544866"/>
            <a:ext cx="8430016" cy="3075139"/>
          </a:xfrm>
          <a:prstGeom prst="rect">
            <a:avLst/>
          </a:prstGeom>
        </p:spPr>
      </p:pic>
    </p:spTree>
    <p:extLst>
      <p:ext uri="{BB962C8B-B14F-4D97-AF65-F5344CB8AC3E}">
        <p14:creationId xmlns:p14="http://schemas.microsoft.com/office/powerpoint/2010/main" val="127245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47528" y="620689"/>
            <a:ext cx="4608512" cy="584775"/>
          </a:xfrm>
          <a:prstGeom prst="rect">
            <a:avLst/>
          </a:prstGeom>
          <a:noFill/>
        </p:spPr>
        <p:txBody>
          <a:bodyPr wrap="square" rtlCol="0">
            <a:spAutoFit/>
          </a:bodyPr>
          <a:lstStyle/>
          <a:p>
            <a:r>
              <a:rPr lang="en-US" sz="3200" b="1" dirty="0" err="1">
                <a:solidFill>
                  <a:srgbClr val="FF0000"/>
                </a:solidFill>
                <a:latin typeface="SutonnyMJ" pitchFamily="2" charset="0"/>
                <a:cs typeface="SutonnyMJ" pitchFamily="2" charset="0"/>
              </a:rPr>
              <a:t>eûwbe©vPwb</a:t>
            </a:r>
            <a:r>
              <a:rPr lang="en-US" sz="3200" b="1" dirty="0">
                <a:solidFill>
                  <a:srgbClr val="FF0000"/>
                </a:solidFill>
                <a:latin typeface="SutonnyMJ" pitchFamily="2" charset="0"/>
                <a:cs typeface="SutonnyMJ" pitchFamily="2" charset="0"/>
              </a:rPr>
              <a:t> </a:t>
            </a:r>
            <a:r>
              <a:rPr lang="en-US" sz="3200" b="1" dirty="0" err="1">
                <a:solidFill>
                  <a:srgbClr val="FF0000"/>
                </a:solidFill>
                <a:latin typeface="SutonnyMJ" pitchFamily="2" charset="0"/>
                <a:cs typeface="SutonnyMJ" pitchFamily="2" charset="0"/>
              </a:rPr>
              <a:t>cÖkœ</a:t>
            </a:r>
            <a:r>
              <a:rPr lang="en-US" sz="3200" b="1" dirty="0">
                <a:solidFill>
                  <a:srgbClr val="FF0000"/>
                </a:solidFill>
                <a:latin typeface="SutonnyMJ" pitchFamily="2" charset="0"/>
                <a:cs typeface="SutonnyMJ" pitchFamily="2" charset="0"/>
              </a:rPr>
              <a:t>  </a:t>
            </a:r>
            <a:r>
              <a:rPr lang="en-US" sz="3200" b="1" dirty="0">
                <a:solidFill>
                  <a:srgbClr val="0000FF"/>
                </a:solidFill>
                <a:latin typeface="SutonnyMJ" pitchFamily="2" charset="0"/>
                <a:cs typeface="SutonnyMJ" pitchFamily="2" charset="0"/>
              </a:rPr>
              <a:t>-      </a:t>
            </a:r>
            <a:r>
              <a:rPr lang="en-US" sz="3200" b="1" dirty="0" err="1">
                <a:solidFill>
                  <a:srgbClr val="0000FF"/>
                </a:solidFill>
                <a:latin typeface="SutonnyMJ" pitchFamily="2" charset="0"/>
                <a:cs typeface="SutonnyMJ" pitchFamily="2" charset="0"/>
              </a:rPr>
              <a:t>cvV</a:t>
            </a:r>
            <a:r>
              <a:rPr lang="en-US" sz="3200" b="1" dirty="0">
                <a:solidFill>
                  <a:srgbClr val="0000FF"/>
                </a:solidFill>
                <a:latin typeface="SutonnyMJ" pitchFamily="2" charset="0"/>
                <a:cs typeface="SutonnyMJ" pitchFamily="2" charset="0"/>
              </a:rPr>
              <a:t> </a:t>
            </a:r>
            <a:r>
              <a:rPr lang="en-US" sz="3200" b="1" dirty="0" err="1">
                <a:solidFill>
                  <a:srgbClr val="0000FF"/>
                </a:solidFill>
                <a:latin typeface="SutonnyMJ" pitchFamily="2" charset="0"/>
                <a:cs typeface="SutonnyMJ" pitchFamily="2" charset="0"/>
              </a:rPr>
              <a:t>gyj¨vqb</a:t>
            </a:r>
            <a:endParaRPr lang="en-US" sz="3200" b="1" dirty="0">
              <a:solidFill>
                <a:srgbClr val="0000FF"/>
              </a:solidFill>
              <a:latin typeface="SutonnyMJ" pitchFamily="2" charset="0"/>
              <a:cs typeface="SutonnyMJ" pitchFamily="2" charset="0"/>
            </a:endParaRPr>
          </a:p>
        </p:txBody>
      </p:sp>
      <p:pic>
        <p:nvPicPr>
          <p:cNvPr id="10" name="Picture 2" descr="http://www.quotations.com/img/evaluation_guidelinesfu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0336" y="620689"/>
            <a:ext cx="1403648" cy="9361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28800" y="1578114"/>
            <a:ext cx="8610600" cy="707886"/>
          </a:xfrm>
          <a:prstGeom prst="rect">
            <a:avLst/>
          </a:prstGeom>
        </p:spPr>
        <p:txBody>
          <a:bodyPr wrap="square">
            <a:spAutoFit/>
          </a:bodyPr>
          <a:lstStyle/>
          <a:p>
            <a:r>
              <a:rPr lang="en-US" sz="2000" b="1" dirty="0">
                <a:solidFill>
                  <a:srgbClr val="00B050"/>
                </a:solidFill>
                <a:latin typeface="SutonnyMJ" pitchFamily="2" charset="0"/>
                <a:cs typeface="SutonnyMJ" pitchFamily="2" charset="0"/>
              </a:rPr>
              <a:t>1. </a:t>
            </a:r>
            <a:r>
              <a:rPr lang="en-US" sz="2000" b="1" dirty="0" err="1">
                <a:solidFill>
                  <a:srgbClr val="00B050"/>
                </a:solidFill>
                <a:latin typeface="SutonnyMJ" pitchFamily="2" charset="0"/>
                <a:cs typeface="SutonnyMJ" pitchFamily="2" charset="0"/>
              </a:rPr>
              <a:t>K¬vDW</a:t>
            </a:r>
            <a:r>
              <a:rPr lang="en-US" sz="2000" b="1" dirty="0">
                <a:solidFill>
                  <a:srgbClr val="00B050"/>
                </a:solidFill>
                <a:latin typeface="SutonnyMJ" pitchFamily="2" charset="0"/>
                <a:cs typeface="SutonnyMJ" pitchFamily="2" charset="0"/>
              </a:rPr>
              <a:t> </a:t>
            </a:r>
            <a:r>
              <a:rPr lang="en-US" sz="2000" b="1" dirty="0" err="1">
                <a:solidFill>
                  <a:srgbClr val="00B050"/>
                </a:solidFill>
                <a:latin typeface="SutonnyMJ" pitchFamily="2" charset="0"/>
                <a:cs typeface="SutonnyMJ" pitchFamily="2" charset="0"/>
              </a:rPr>
              <a:t>Kw¤úDwUs</a:t>
            </a:r>
            <a:r>
              <a:rPr lang="en-US" sz="2000" b="1" dirty="0">
                <a:solidFill>
                  <a:srgbClr val="00B050"/>
                </a:solidFill>
                <a:latin typeface="SutonnyMJ" pitchFamily="2" charset="0"/>
                <a:cs typeface="SutonnyMJ" pitchFamily="2" charset="0"/>
              </a:rPr>
              <a:t> </a:t>
            </a:r>
            <a:r>
              <a:rPr lang="en-US" sz="2000" b="1" dirty="0" err="1">
                <a:solidFill>
                  <a:srgbClr val="00B050"/>
                </a:solidFill>
                <a:latin typeface="SutonnyMJ" pitchFamily="2" charset="0"/>
                <a:cs typeface="SutonnyMJ" pitchFamily="2" charset="0"/>
              </a:rPr>
              <a:t>ej‡Z</a:t>
            </a:r>
            <a:r>
              <a:rPr lang="en-US" sz="2000" b="1" dirty="0">
                <a:solidFill>
                  <a:srgbClr val="00B050"/>
                </a:solidFill>
                <a:latin typeface="SutonnyMJ" pitchFamily="2" charset="0"/>
                <a:cs typeface="SutonnyMJ" pitchFamily="2" charset="0"/>
              </a:rPr>
              <a:t> </a:t>
            </a:r>
            <a:r>
              <a:rPr lang="en-US" sz="2000" b="1" dirty="0" err="1">
                <a:solidFill>
                  <a:srgbClr val="00B050"/>
                </a:solidFill>
                <a:latin typeface="SutonnyMJ" pitchFamily="2" charset="0"/>
                <a:cs typeface="SutonnyMJ" pitchFamily="2" charset="0"/>
              </a:rPr>
              <a:t>eySvq</a:t>
            </a:r>
            <a:r>
              <a:rPr lang="en-US" sz="2000" b="1" dirty="0">
                <a:solidFill>
                  <a:srgbClr val="00B050"/>
                </a:solidFill>
                <a:latin typeface="SutonnyMJ" pitchFamily="2" charset="0"/>
                <a:cs typeface="SutonnyMJ" pitchFamily="2" charset="0"/>
                <a:sym typeface="Symbol"/>
              </a:rPr>
              <a:t></a:t>
            </a:r>
            <a:r>
              <a:rPr lang="en-US" sz="2000" b="1" dirty="0">
                <a:solidFill>
                  <a:srgbClr val="00B050"/>
                </a:solidFill>
                <a:latin typeface="SutonnyMJ" pitchFamily="2" charset="0"/>
                <a:cs typeface="SutonnyMJ" pitchFamily="2" charset="0"/>
              </a:rPr>
              <a:t> </a:t>
            </a:r>
            <a:endParaRPr lang="en-US" sz="2000" dirty="0">
              <a:solidFill>
                <a:srgbClr val="00B050"/>
              </a:solidFill>
              <a:latin typeface="SutonnyMJ" pitchFamily="2" charset="0"/>
              <a:cs typeface="SutonnyMJ" pitchFamily="2" charset="0"/>
            </a:endParaRPr>
          </a:p>
          <a:p>
            <a:r>
              <a:rPr lang="en-US" sz="2000" dirty="0">
                <a:solidFill>
                  <a:srgbClr val="00B050"/>
                </a:solidFill>
                <a:latin typeface="Times New Roman" pitchFamily="18" charset="0"/>
                <a:cs typeface="Times New Roman" pitchFamily="18" charset="0"/>
              </a:rPr>
              <a:t>i.  </a:t>
            </a:r>
            <a:r>
              <a:rPr lang="en-US" sz="2000" dirty="0" err="1">
                <a:solidFill>
                  <a:srgbClr val="00B050"/>
                </a:solidFill>
                <a:latin typeface="SutonnyMJ" pitchFamily="2" charset="0"/>
                <a:cs typeface="SutonnyMJ" pitchFamily="2" charset="0"/>
              </a:rPr>
              <a:t>B›Uvi‡bU</a:t>
            </a:r>
            <a:r>
              <a:rPr lang="en-US" sz="2000" dirty="0">
                <a:solidFill>
                  <a:srgbClr val="00B050"/>
                </a:solidFill>
                <a:latin typeface="SutonnyMJ" pitchFamily="2" charset="0"/>
                <a:cs typeface="SutonnyMJ" pitchFamily="2" charset="0"/>
              </a:rPr>
              <a:t> </a:t>
            </a:r>
            <a:r>
              <a:rPr lang="en-US" sz="2000" dirty="0" err="1">
                <a:solidFill>
                  <a:srgbClr val="00B050"/>
                </a:solidFill>
                <a:latin typeface="SutonnyMJ" pitchFamily="2" charset="0"/>
                <a:cs typeface="SutonnyMJ" pitchFamily="2" charset="0"/>
              </a:rPr>
              <a:t>wbf©i</a:t>
            </a:r>
            <a:r>
              <a:rPr lang="en-US" sz="2000" dirty="0">
                <a:solidFill>
                  <a:srgbClr val="00B050"/>
                </a:solidFill>
                <a:latin typeface="SutonnyMJ" pitchFamily="2" charset="0"/>
                <a:cs typeface="SutonnyMJ" pitchFamily="2" charset="0"/>
              </a:rPr>
              <a:t> </a:t>
            </a:r>
            <a:r>
              <a:rPr lang="en-US" sz="2000" dirty="0" err="1">
                <a:solidFill>
                  <a:srgbClr val="00B050"/>
                </a:solidFill>
                <a:latin typeface="SutonnyMJ" pitchFamily="2" charset="0"/>
                <a:cs typeface="SutonnyMJ" pitchFamily="2" charset="0"/>
              </a:rPr>
              <a:t>Kw¤úDwUs</a:t>
            </a:r>
            <a:r>
              <a:rPr lang="en-US" sz="2000" dirty="0">
                <a:solidFill>
                  <a:srgbClr val="00B050"/>
                </a:solidFill>
                <a:latin typeface="SutonnyMJ" pitchFamily="2" charset="0"/>
                <a:cs typeface="SutonnyMJ" pitchFamily="2" charset="0"/>
              </a:rPr>
              <a:t>	</a:t>
            </a:r>
            <a:r>
              <a:rPr lang="en-US" sz="2000" dirty="0">
                <a:solidFill>
                  <a:srgbClr val="00B050"/>
                </a:solidFill>
                <a:latin typeface="Times New Roman" pitchFamily="18" charset="0"/>
                <a:cs typeface="Times New Roman" pitchFamily="18" charset="0"/>
              </a:rPr>
              <a:t>ii. </a:t>
            </a:r>
            <a:r>
              <a:rPr lang="en-US" sz="2000" dirty="0" err="1">
                <a:solidFill>
                  <a:srgbClr val="00B050"/>
                </a:solidFill>
                <a:latin typeface="SutonnyMJ" pitchFamily="2" charset="0"/>
                <a:cs typeface="SutonnyMJ" pitchFamily="2" charset="0"/>
              </a:rPr>
              <a:t>B›Uvi‡bU</a:t>
            </a:r>
            <a:r>
              <a:rPr lang="en-US" sz="2000" dirty="0">
                <a:solidFill>
                  <a:srgbClr val="00B050"/>
                </a:solidFill>
                <a:latin typeface="SutonnyMJ" pitchFamily="2" charset="0"/>
                <a:cs typeface="SutonnyMJ" pitchFamily="2" charset="0"/>
              </a:rPr>
              <a:t> </a:t>
            </a:r>
            <a:r>
              <a:rPr lang="en-US" sz="2000" dirty="0" err="1">
                <a:solidFill>
                  <a:srgbClr val="00B050"/>
                </a:solidFill>
                <a:latin typeface="SutonnyMJ" pitchFamily="2" charset="0"/>
                <a:cs typeface="SutonnyMJ" pitchFamily="2" charset="0"/>
              </a:rPr>
              <a:t>wenxb</a:t>
            </a:r>
            <a:r>
              <a:rPr lang="en-US" sz="2000" dirty="0">
                <a:solidFill>
                  <a:srgbClr val="00B050"/>
                </a:solidFill>
                <a:latin typeface="SutonnyMJ" pitchFamily="2" charset="0"/>
                <a:cs typeface="SutonnyMJ" pitchFamily="2" charset="0"/>
              </a:rPr>
              <a:t> </a:t>
            </a:r>
            <a:r>
              <a:rPr lang="en-US" sz="2000" dirty="0" err="1">
                <a:solidFill>
                  <a:srgbClr val="00B050"/>
                </a:solidFill>
                <a:latin typeface="SutonnyMJ" pitchFamily="2" charset="0"/>
                <a:cs typeface="SutonnyMJ" pitchFamily="2" charset="0"/>
              </a:rPr>
              <a:t>Kw¤úDwUs</a:t>
            </a:r>
            <a:r>
              <a:rPr lang="en-US" sz="2000" dirty="0">
                <a:solidFill>
                  <a:srgbClr val="00B050"/>
                </a:solidFill>
                <a:latin typeface="SutonnyMJ" pitchFamily="2" charset="0"/>
                <a:cs typeface="SutonnyMJ" pitchFamily="2" charset="0"/>
              </a:rPr>
              <a:t>	</a:t>
            </a:r>
            <a:r>
              <a:rPr lang="en-US" sz="2000" dirty="0">
                <a:solidFill>
                  <a:srgbClr val="00B050"/>
                </a:solidFill>
                <a:latin typeface="Times New Roman" pitchFamily="18" charset="0"/>
                <a:cs typeface="Times New Roman" pitchFamily="18" charset="0"/>
              </a:rPr>
              <a:t>iii. </a:t>
            </a:r>
            <a:r>
              <a:rPr lang="en-US" sz="2000" dirty="0" err="1">
                <a:solidFill>
                  <a:srgbClr val="00B050"/>
                </a:solidFill>
                <a:latin typeface="SutonnyMJ" pitchFamily="2" charset="0"/>
                <a:cs typeface="SutonnyMJ" pitchFamily="2" charset="0"/>
              </a:rPr>
              <a:t>Kw¤úDwUs</a:t>
            </a:r>
            <a:r>
              <a:rPr lang="en-US" sz="2000" dirty="0">
                <a:solidFill>
                  <a:srgbClr val="00B050"/>
                </a:solidFill>
                <a:latin typeface="SutonnyMJ" pitchFamily="2" charset="0"/>
                <a:cs typeface="SutonnyMJ" pitchFamily="2" charset="0"/>
              </a:rPr>
              <a:t> G `</a:t>
            </a:r>
            <a:r>
              <a:rPr lang="en-US" sz="2000" dirty="0" err="1">
                <a:solidFill>
                  <a:srgbClr val="00B050"/>
                </a:solidFill>
                <a:latin typeface="SutonnyMJ" pitchFamily="2" charset="0"/>
                <a:cs typeface="SutonnyMJ" pitchFamily="2" charset="0"/>
              </a:rPr>
              <a:t>yBwU</a:t>
            </a:r>
            <a:r>
              <a:rPr lang="en-US" sz="2000" dirty="0">
                <a:solidFill>
                  <a:srgbClr val="00B050"/>
                </a:solidFill>
                <a:latin typeface="SutonnyMJ" pitchFamily="2" charset="0"/>
                <a:cs typeface="SutonnyMJ" pitchFamily="2" charset="0"/>
              </a:rPr>
              <a:t> </a:t>
            </a:r>
            <a:r>
              <a:rPr lang="en-US" sz="2000" dirty="0" err="1">
                <a:solidFill>
                  <a:srgbClr val="00B050"/>
                </a:solidFill>
                <a:latin typeface="SutonnyMJ" pitchFamily="2" charset="0"/>
                <a:cs typeface="SutonnyMJ" pitchFamily="2" charset="0"/>
              </a:rPr>
              <a:t>Ae</a:t>
            </a:r>
            <a:r>
              <a:rPr lang="en-US" sz="2000" dirty="0">
                <a:solidFill>
                  <a:srgbClr val="00B050"/>
                </a:solidFill>
                <a:latin typeface="SutonnyMJ" pitchFamily="2" charset="0"/>
                <a:cs typeface="SutonnyMJ" pitchFamily="2" charset="0"/>
              </a:rPr>
              <a:t>¯’v</a:t>
            </a:r>
          </a:p>
        </p:txBody>
      </p:sp>
      <p:sp>
        <p:nvSpPr>
          <p:cNvPr id="3" name="Rectangle 2"/>
          <p:cNvSpPr/>
          <p:nvPr/>
        </p:nvSpPr>
        <p:spPr>
          <a:xfrm>
            <a:off x="1900808" y="4347865"/>
            <a:ext cx="8466584" cy="707886"/>
          </a:xfrm>
          <a:prstGeom prst="rect">
            <a:avLst/>
          </a:prstGeom>
        </p:spPr>
        <p:txBody>
          <a:bodyPr wrap="square">
            <a:spAutoFit/>
          </a:bodyPr>
          <a:lstStyle/>
          <a:p>
            <a:r>
              <a:rPr lang="en-US" sz="2000" b="1" dirty="0">
                <a:solidFill>
                  <a:srgbClr val="00B050"/>
                </a:solidFill>
                <a:latin typeface="SutonnyMJ" pitchFamily="2" charset="0"/>
                <a:cs typeface="SutonnyMJ" pitchFamily="2" charset="0"/>
              </a:rPr>
              <a:t>2. †</a:t>
            </a:r>
            <a:r>
              <a:rPr lang="en-US" sz="2000" b="1" dirty="0" err="1">
                <a:solidFill>
                  <a:srgbClr val="00B050"/>
                </a:solidFill>
                <a:latin typeface="SutonnyMJ" pitchFamily="2" charset="0"/>
                <a:cs typeface="SutonnyMJ" pitchFamily="2" charset="0"/>
              </a:rPr>
              <a:t>KvbwU</a:t>
            </a:r>
            <a:r>
              <a:rPr lang="en-US" sz="2000" b="1" dirty="0">
                <a:solidFill>
                  <a:srgbClr val="00B050"/>
                </a:solidFill>
                <a:latin typeface="SutonnyMJ" pitchFamily="2" charset="0"/>
                <a:cs typeface="SutonnyMJ" pitchFamily="2" charset="0"/>
              </a:rPr>
              <a:t> </a:t>
            </a:r>
            <a:r>
              <a:rPr lang="en-US" sz="2000" b="1" dirty="0" err="1">
                <a:solidFill>
                  <a:srgbClr val="00B050"/>
                </a:solidFill>
                <a:latin typeface="SutonnyMJ" pitchFamily="2" charset="0"/>
                <a:cs typeface="SutonnyMJ" pitchFamily="2" charset="0"/>
              </a:rPr>
              <a:t>cÖwZwU</a:t>
            </a:r>
            <a:r>
              <a:rPr lang="en-US" sz="2000" b="1" dirty="0">
                <a:solidFill>
                  <a:srgbClr val="00B050"/>
                </a:solidFill>
                <a:latin typeface="SutonnyMJ" pitchFamily="2" charset="0"/>
                <a:cs typeface="SutonnyMJ" pitchFamily="2" charset="0"/>
              </a:rPr>
              <a:t> </a:t>
            </a:r>
            <a:r>
              <a:rPr lang="en-US" sz="2000" b="1" dirty="0" err="1">
                <a:solidFill>
                  <a:srgbClr val="00B050"/>
                </a:solidFill>
                <a:latin typeface="SutonnyMJ" pitchFamily="2" charset="0"/>
                <a:cs typeface="SutonnyMJ" pitchFamily="2" charset="0"/>
              </a:rPr>
              <a:t>I‡qe</a:t>
            </a:r>
            <a:r>
              <a:rPr lang="en-US" sz="2000" b="1" dirty="0">
                <a:solidFill>
                  <a:srgbClr val="00B050"/>
                </a:solidFill>
                <a:latin typeface="SutonnyMJ" pitchFamily="2" charset="0"/>
                <a:cs typeface="SutonnyMJ" pitchFamily="2" charset="0"/>
              </a:rPr>
              <a:t> </a:t>
            </a:r>
            <a:r>
              <a:rPr lang="en-US" sz="2000" b="1" dirty="0" err="1">
                <a:solidFill>
                  <a:srgbClr val="00B050"/>
                </a:solidFill>
                <a:latin typeface="SutonnyMJ" pitchFamily="2" charset="0"/>
                <a:cs typeface="SutonnyMJ" pitchFamily="2" charset="0"/>
              </a:rPr>
              <a:t>wVKvbvi</a:t>
            </a:r>
            <a:r>
              <a:rPr lang="en-US" sz="2000" b="1" dirty="0">
                <a:solidFill>
                  <a:srgbClr val="00B050"/>
                </a:solidFill>
                <a:latin typeface="SutonnyMJ" pitchFamily="2" charset="0"/>
                <a:cs typeface="SutonnyMJ" pitchFamily="2" charset="0"/>
              </a:rPr>
              <a:t> </a:t>
            </a:r>
            <a:r>
              <a:rPr lang="en-US" sz="2000" b="1" dirty="0" err="1">
                <a:solidFill>
                  <a:srgbClr val="00B050"/>
                </a:solidFill>
                <a:latin typeface="SutonnyMJ" pitchFamily="2" charset="0"/>
                <a:cs typeface="SutonnyMJ" pitchFamily="2" charset="0"/>
              </a:rPr>
              <a:t>ïiæ‡Z</a:t>
            </a:r>
            <a:r>
              <a:rPr lang="en-US" sz="2000" b="1" dirty="0">
                <a:solidFill>
                  <a:srgbClr val="00B050"/>
                </a:solidFill>
                <a:latin typeface="SutonnyMJ" pitchFamily="2" charset="0"/>
                <a:cs typeface="SutonnyMJ" pitchFamily="2" charset="0"/>
              </a:rPr>
              <a:t> _</a:t>
            </a:r>
            <a:r>
              <a:rPr lang="en-US" sz="2000" b="1" dirty="0" err="1">
                <a:solidFill>
                  <a:srgbClr val="00B050"/>
                </a:solidFill>
                <a:latin typeface="SutonnyMJ" pitchFamily="2" charset="0"/>
                <a:cs typeface="SutonnyMJ" pitchFamily="2" charset="0"/>
              </a:rPr>
              <a:t>v‡K</a:t>
            </a:r>
            <a:r>
              <a:rPr lang="en-US" sz="2000" b="1" dirty="0">
                <a:solidFill>
                  <a:srgbClr val="00B050"/>
                </a:solidFill>
                <a:latin typeface="SutonnyMJ" pitchFamily="2" charset="0"/>
                <a:cs typeface="SutonnyMJ" pitchFamily="2" charset="0"/>
              </a:rPr>
              <a:t>?</a:t>
            </a:r>
            <a:endParaRPr lang="en-US" sz="2000" dirty="0">
              <a:solidFill>
                <a:srgbClr val="00B050"/>
              </a:solidFill>
              <a:latin typeface="SutonnyMJ" pitchFamily="2" charset="0"/>
              <a:cs typeface="SutonnyMJ" pitchFamily="2" charset="0"/>
            </a:endParaRPr>
          </a:p>
          <a:p>
            <a:r>
              <a:rPr lang="en-US" sz="2000" dirty="0">
                <a:solidFill>
                  <a:srgbClr val="00B050"/>
                </a:solidFill>
                <a:latin typeface="SutonnyMJ" pitchFamily="2" charset="0"/>
                <a:cs typeface="SutonnyMJ" pitchFamily="2" charset="0"/>
              </a:rPr>
              <a:t>K. </a:t>
            </a:r>
            <a:r>
              <a:rPr lang="en-US" sz="2000" dirty="0">
                <a:solidFill>
                  <a:srgbClr val="00B050"/>
                </a:solidFill>
                <a:latin typeface="Times New Roman" pitchFamily="18" charset="0"/>
                <a:cs typeface="Times New Roman" pitchFamily="18" charset="0"/>
              </a:rPr>
              <a:t>FTP		</a:t>
            </a:r>
            <a:r>
              <a:rPr lang="en-US" sz="2000" dirty="0">
                <a:solidFill>
                  <a:srgbClr val="00B050"/>
                </a:solidFill>
                <a:latin typeface="SutonnyMJ" pitchFamily="2" charset="0"/>
                <a:cs typeface="SutonnyMJ" pitchFamily="2" charset="0"/>
              </a:rPr>
              <a:t>L. </a:t>
            </a:r>
            <a:r>
              <a:rPr lang="en-US" sz="2000" dirty="0">
                <a:solidFill>
                  <a:srgbClr val="00B050"/>
                </a:solidFill>
                <a:latin typeface="Times New Roman" pitchFamily="18" charset="0"/>
                <a:cs typeface="Times New Roman" pitchFamily="18" charset="0"/>
              </a:rPr>
              <a:t>http</a:t>
            </a:r>
            <a:r>
              <a:rPr lang="en-US" sz="2000" dirty="0">
                <a:solidFill>
                  <a:srgbClr val="00B050"/>
                </a:solidFill>
                <a:latin typeface="SutonnyMJ" pitchFamily="2" charset="0"/>
                <a:cs typeface="SutonnyMJ" pitchFamily="2" charset="0"/>
              </a:rPr>
              <a:t>	M. </a:t>
            </a:r>
            <a:r>
              <a:rPr lang="en-US" sz="2000" dirty="0">
                <a:solidFill>
                  <a:srgbClr val="00B050"/>
                </a:solidFill>
                <a:latin typeface="Times New Roman" pitchFamily="18" charset="0"/>
                <a:cs typeface="Times New Roman" pitchFamily="18" charset="0"/>
              </a:rPr>
              <a:t>WWW</a:t>
            </a:r>
            <a:r>
              <a:rPr lang="en-US" sz="2000" dirty="0">
                <a:solidFill>
                  <a:srgbClr val="00B050"/>
                </a:solidFill>
                <a:latin typeface="SutonnyMJ" pitchFamily="2" charset="0"/>
                <a:cs typeface="SutonnyMJ" pitchFamily="2" charset="0"/>
              </a:rPr>
              <a:t>	N. </a:t>
            </a:r>
            <a:r>
              <a:rPr lang="en-US" sz="2000" dirty="0">
                <a:solidFill>
                  <a:srgbClr val="00B050"/>
                </a:solidFill>
                <a:latin typeface="Times New Roman" pitchFamily="18" charset="0"/>
                <a:cs typeface="Times New Roman" pitchFamily="18" charset="0"/>
              </a:rPr>
              <a:t>Gopher</a:t>
            </a:r>
          </a:p>
        </p:txBody>
      </p:sp>
      <p:sp>
        <p:nvSpPr>
          <p:cNvPr id="4" name="Rectangle 3"/>
          <p:cNvSpPr/>
          <p:nvPr/>
        </p:nvSpPr>
        <p:spPr>
          <a:xfrm>
            <a:off x="1847528" y="2286000"/>
            <a:ext cx="6713984" cy="707886"/>
          </a:xfrm>
          <a:prstGeom prst="rect">
            <a:avLst/>
          </a:prstGeom>
        </p:spPr>
        <p:txBody>
          <a:bodyPr wrap="square">
            <a:spAutoFit/>
          </a:bodyPr>
          <a:lstStyle/>
          <a:p>
            <a:r>
              <a:rPr lang="en-US" sz="2000" b="1" dirty="0" err="1">
                <a:solidFill>
                  <a:schemeClr val="accent6">
                    <a:lumMod val="75000"/>
                  </a:schemeClr>
                </a:solidFill>
                <a:latin typeface="SutonnyMJ" pitchFamily="2" charset="0"/>
                <a:cs typeface="SutonnyMJ" pitchFamily="2" charset="0"/>
              </a:rPr>
              <a:t>wb‡Pi</a:t>
            </a:r>
            <a:r>
              <a:rPr lang="en-US" sz="2000" b="1" dirty="0">
                <a:solidFill>
                  <a:schemeClr val="accent6">
                    <a:lumMod val="75000"/>
                  </a:schemeClr>
                </a:solidFill>
                <a:latin typeface="SutonnyMJ" pitchFamily="2" charset="0"/>
                <a:cs typeface="SutonnyMJ" pitchFamily="2" charset="0"/>
              </a:rPr>
              <a:t> †</a:t>
            </a:r>
            <a:r>
              <a:rPr lang="en-US" sz="2000" b="1" dirty="0" err="1">
                <a:solidFill>
                  <a:schemeClr val="accent6">
                    <a:lumMod val="75000"/>
                  </a:schemeClr>
                </a:solidFill>
                <a:latin typeface="SutonnyMJ" pitchFamily="2" charset="0"/>
                <a:cs typeface="SutonnyMJ" pitchFamily="2" charset="0"/>
              </a:rPr>
              <a:t>KvbwU</a:t>
            </a:r>
            <a:r>
              <a:rPr lang="en-US" sz="2000" b="1" dirty="0">
                <a:solidFill>
                  <a:schemeClr val="accent6">
                    <a:lumMod val="75000"/>
                  </a:schemeClr>
                </a:solidFill>
                <a:latin typeface="SutonnyMJ" pitchFamily="2" charset="0"/>
                <a:cs typeface="SutonnyMJ" pitchFamily="2" charset="0"/>
              </a:rPr>
              <a:t> </a:t>
            </a:r>
            <a:r>
              <a:rPr lang="en-US" sz="2000" b="1" dirty="0" err="1">
                <a:solidFill>
                  <a:schemeClr val="accent6">
                    <a:lumMod val="75000"/>
                  </a:schemeClr>
                </a:solidFill>
                <a:latin typeface="SutonnyMJ" pitchFamily="2" charset="0"/>
                <a:cs typeface="SutonnyMJ" pitchFamily="2" charset="0"/>
              </a:rPr>
              <a:t>mwVK</a:t>
            </a:r>
            <a:r>
              <a:rPr lang="en-US" sz="2000" b="1" dirty="0">
                <a:solidFill>
                  <a:schemeClr val="accent6">
                    <a:lumMod val="75000"/>
                  </a:schemeClr>
                </a:solidFill>
                <a:latin typeface="SutonnyMJ" pitchFamily="2" charset="0"/>
                <a:cs typeface="SutonnyMJ" pitchFamily="2" charset="0"/>
              </a:rPr>
              <a:t>?</a:t>
            </a:r>
            <a:endParaRPr lang="en-US" sz="2000" dirty="0">
              <a:solidFill>
                <a:schemeClr val="accent6">
                  <a:lumMod val="75000"/>
                </a:schemeClr>
              </a:solidFill>
              <a:latin typeface="SutonnyMJ" pitchFamily="2" charset="0"/>
              <a:cs typeface="SutonnyMJ" pitchFamily="2" charset="0"/>
            </a:endParaRPr>
          </a:p>
          <a:p>
            <a:r>
              <a:rPr lang="en-US" sz="2000" dirty="0">
                <a:solidFill>
                  <a:schemeClr val="accent6">
                    <a:lumMod val="75000"/>
                  </a:schemeClr>
                </a:solidFill>
                <a:latin typeface="SutonnyMJ" pitchFamily="2" charset="0"/>
                <a:cs typeface="SutonnyMJ" pitchFamily="2" charset="0"/>
              </a:rPr>
              <a:t>K.  </a:t>
            </a:r>
            <a:r>
              <a:rPr lang="en-US" sz="2000" dirty="0">
                <a:solidFill>
                  <a:schemeClr val="accent6">
                    <a:lumMod val="75000"/>
                  </a:schemeClr>
                </a:solidFill>
                <a:latin typeface="Times New Roman" pitchFamily="18" charset="0"/>
                <a:cs typeface="Times New Roman" pitchFamily="18" charset="0"/>
              </a:rPr>
              <a:t>i</a:t>
            </a:r>
            <a:r>
              <a:rPr lang="en-US" sz="2000" dirty="0">
                <a:solidFill>
                  <a:schemeClr val="accent6">
                    <a:lumMod val="75000"/>
                  </a:schemeClr>
                </a:solidFill>
                <a:latin typeface="SutonnyMJ" pitchFamily="2" charset="0"/>
                <a:cs typeface="SutonnyMJ" pitchFamily="2" charset="0"/>
              </a:rPr>
              <a:t>	L. </a:t>
            </a:r>
            <a:r>
              <a:rPr lang="en-US" sz="2000" dirty="0">
                <a:solidFill>
                  <a:schemeClr val="accent6">
                    <a:lumMod val="75000"/>
                  </a:schemeClr>
                </a:solidFill>
                <a:latin typeface="Times New Roman" pitchFamily="18" charset="0"/>
                <a:cs typeface="Times New Roman" pitchFamily="18" charset="0"/>
              </a:rPr>
              <a:t>i </a:t>
            </a:r>
            <a:r>
              <a:rPr lang="en-US" sz="2000" dirty="0" err="1">
                <a:solidFill>
                  <a:schemeClr val="accent6">
                    <a:lumMod val="75000"/>
                  </a:schemeClr>
                </a:solidFill>
                <a:latin typeface="SutonnyMJ" pitchFamily="2" charset="0"/>
                <a:cs typeface="SutonnyMJ" pitchFamily="2" charset="0"/>
              </a:rPr>
              <a:t>I</a:t>
            </a:r>
            <a:r>
              <a:rPr lang="en-US" sz="2000" dirty="0">
                <a:solidFill>
                  <a:schemeClr val="accent6">
                    <a:lumMod val="75000"/>
                  </a:schemeClr>
                </a:solidFill>
                <a:latin typeface="Times New Roman" pitchFamily="18" charset="0"/>
                <a:cs typeface="Times New Roman" pitchFamily="18" charset="0"/>
              </a:rPr>
              <a:t> ii</a:t>
            </a:r>
            <a:r>
              <a:rPr lang="en-US" sz="2000" dirty="0">
                <a:solidFill>
                  <a:schemeClr val="accent6">
                    <a:lumMod val="75000"/>
                  </a:schemeClr>
                </a:solidFill>
                <a:latin typeface="SutonnyMJ" pitchFamily="2" charset="0"/>
                <a:cs typeface="SutonnyMJ" pitchFamily="2" charset="0"/>
              </a:rPr>
              <a:t>		M. </a:t>
            </a:r>
            <a:r>
              <a:rPr lang="en-US" sz="2000" dirty="0">
                <a:solidFill>
                  <a:schemeClr val="accent6">
                    <a:lumMod val="75000"/>
                  </a:schemeClr>
                </a:solidFill>
                <a:latin typeface="Times New Roman" pitchFamily="18" charset="0"/>
                <a:cs typeface="Times New Roman" pitchFamily="18" charset="0"/>
              </a:rPr>
              <a:t>ii</a:t>
            </a:r>
            <a:r>
              <a:rPr lang="en-US" sz="2000" dirty="0">
                <a:solidFill>
                  <a:schemeClr val="accent6">
                    <a:lumMod val="75000"/>
                  </a:schemeClr>
                </a:solidFill>
                <a:latin typeface="SutonnyMJ" pitchFamily="2" charset="0"/>
                <a:cs typeface="SutonnyMJ" pitchFamily="2" charset="0"/>
              </a:rPr>
              <a:t>		N. </a:t>
            </a:r>
            <a:r>
              <a:rPr lang="en-US" sz="2000" dirty="0">
                <a:solidFill>
                  <a:schemeClr val="accent6">
                    <a:lumMod val="75000"/>
                  </a:schemeClr>
                </a:solidFill>
                <a:latin typeface="Times New Roman" pitchFamily="18" charset="0"/>
                <a:cs typeface="Times New Roman" pitchFamily="18" charset="0"/>
              </a:rPr>
              <a:t>iii</a:t>
            </a:r>
          </a:p>
        </p:txBody>
      </p:sp>
      <p:sp>
        <p:nvSpPr>
          <p:cNvPr id="8" name="TextBox 7"/>
          <p:cNvSpPr txBox="1"/>
          <p:nvPr/>
        </p:nvSpPr>
        <p:spPr>
          <a:xfrm>
            <a:off x="8141530" y="3040798"/>
            <a:ext cx="2362200" cy="461665"/>
          </a:xfrm>
          <a:prstGeom prst="rect">
            <a:avLst/>
          </a:prstGeom>
          <a:noFill/>
        </p:spPr>
        <p:txBody>
          <a:bodyPr wrap="square" rtlCol="0">
            <a:spAutoFit/>
          </a:bodyPr>
          <a:lstStyle/>
          <a:p>
            <a:r>
              <a:rPr lang="en-US" sz="2400" b="1" dirty="0" err="1">
                <a:solidFill>
                  <a:srgbClr val="FF00FF"/>
                </a:solidFill>
                <a:latin typeface="SutonnyMJ" pitchFamily="2" charset="0"/>
                <a:cs typeface="SutonnyMJ" pitchFamily="2" charset="0"/>
              </a:rPr>
              <a:t>mwVK</a:t>
            </a:r>
            <a:r>
              <a:rPr lang="en-US" sz="2400" b="1" dirty="0">
                <a:solidFill>
                  <a:srgbClr val="FF00FF"/>
                </a:solidFill>
                <a:latin typeface="SutonnyMJ" pitchFamily="2" charset="0"/>
                <a:cs typeface="SutonnyMJ" pitchFamily="2" charset="0"/>
              </a:rPr>
              <a:t> </a:t>
            </a:r>
            <a:r>
              <a:rPr lang="en-US" sz="2400" b="1" dirty="0" err="1">
                <a:solidFill>
                  <a:srgbClr val="FF00FF"/>
                </a:solidFill>
                <a:latin typeface="SutonnyMJ" pitchFamily="2" charset="0"/>
                <a:cs typeface="SutonnyMJ" pitchFamily="2" charset="0"/>
              </a:rPr>
              <a:t>DËi</a:t>
            </a:r>
            <a:r>
              <a:rPr lang="en-US" sz="2400" b="1" dirty="0">
                <a:solidFill>
                  <a:srgbClr val="FF00FF"/>
                </a:solidFill>
                <a:latin typeface="SutonnyMJ" pitchFamily="2" charset="0"/>
                <a:cs typeface="SutonnyMJ" pitchFamily="2" charset="0"/>
              </a:rPr>
              <a:t> :  K</a:t>
            </a:r>
          </a:p>
        </p:txBody>
      </p:sp>
      <p:sp>
        <p:nvSpPr>
          <p:cNvPr id="9" name="TextBox 8"/>
          <p:cNvSpPr txBox="1"/>
          <p:nvPr/>
        </p:nvSpPr>
        <p:spPr>
          <a:xfrm>
            <a:off x="8028803" y="5334001"/>
            <a:ext cx="2362200" cy="461665"/>
          </a:xfrm>
          <a:prstGeom prst="rect">
            <a:avLst/>
          </a:prstGeom>
          <a:noFill/>
        </p:spPr>
        <p:txBody>
          <a:bodyPr wrap="square" rtlCol="0">
            <a:spAutoFit/>
          </a:bodyPr>
          <a:lstStyle/>
          <a:p>
            <a:r>
              <a:rPr lang="en-US" sz="2400" b="1" dirty="0" err="1">
                <a:solidFill>
                  <a:srgbClr val="FF00FF"/>
                </a:solidFill>
                <a:latin typeface="SutonnyMJ" pitchFamily="2" charset="0"/>
                <a:cs typeface="SutonnyMJ" pitchFamily="2" charset="0"/>
              </a:rPr>
              <a:t>mwVK</a:t>
            </a:r>
            <a:r>
              <a:rPr lang="en-US" sz="2400" b="1" dirty="0">
                <a:solidFill>
                  <a:srgbClr val="FF00FF"/>
                </a:solidFill>
                <a:latin typeface="SutonnyMJ" pitchFamily="2" charset="0"/>
                <a:cs typeface="SutonnyMJ" pitchFamily="2" charset="0"/>
              </a:rPr>
              <a:t> </a:t>
            </a:r>
            <a:r>
              <a:rPr lang="en-US" sz="2400" b="1" dirty="0" err="1">
                <a:solidFill>
                  <a:srgbClr val="FF00FF"/>
                </a:solidFill>
                <a:latin typeface="SutonnyMJ" pitchFamily="2" charset="0"/>
                <a:cs typeface="SutonnyMJ" pitchFamily="2" charset="0"/>
              </a:rPr>
              <a:t>DËi</a:t>
            </a:r>
            <a:r>
              <a:rPr lang="en-US" sz="2400" b="1" dirty="0">
                <a:solidFill>
                  <a:srgbClr val="FF00FF"/>
                </a:solidFill>
                <a:latin typeface="SutonnyMJ" pitchFamily="2" charset="0"/>
                <a:cs typeface="SutonnyMJ" pitchFamily="2" charset="0"/>
              </a:rPr>
              <a:t> :  M</a:t>
            </a:r>
          </a:p>
        </p:txBody>
      </p:sp>
    </p:spTree>
    <p:extLst>
      <p:ext uri="{BB962C8B-B14F-4D97-AF65-F5344CB8AC3E}">
        <p14:creationId xmlns:p14="http://schemas.microsoft.com/office/powerpoint/2010/main" val="413769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47528" y="620689"/>
            <a:ext cx="4896544" cy="584775"/>
          </a:xfrm>
          <a:prstGeom prst="rect">
            <a:avLst/>
          </a:prstGeom>
          <a:noFill/>
        </p:spPr>
        <p:txBody>
          <a:bodyPr wrap="square" rtlCol="0">
            <a:spAutoFit/>
          </a:bodyPr>
          <a:lstStyle/>
          <a:p>
            <a:r>
              <a:rPr lang="en-US" sz="3200" b="1" dirty="0" err="1">
                <a:solidFill>
                  <a:srgbClr val="FF0000"/>
                </a:solidFill>
                <a:latin typeface="SutonnyMJ" pitchFamily="2" charset="0"/>
                <a:cs typeface="SutonnyMJ" pitchFamily="2" charset="0"/>
              </a:rPr>
              <a:t>eûwbe©vPwb</a:t>
            </a:r>
            <a:r>
              <a:rPr lang="en-US" sz="3200" b="1" dirty="0">
                <a:solidFill>
                  <a:srgbClr val="FF0000"/>
                </a:solidFill>
                <a:latin typeface="SutonnyMJ" pitchFamily="2" charset="0"/>
                <a:cs typeface="SutonnyMJ" pitchFamily="2" charset="0"/>
              </a:rPr>
              <a:t> </a:t>
            </a:r>
            <a:r>
              <a:rPr lang="en-US" sz="3200" b="1" dirty="0" err="1">
                <a:solidFill>
                  <a:srgbClr val="FF0000"/>
                </a:solidFill>
                <a:latin typeface="SutonnyMJ" pitchFamily="2" charset="0"/>
                <a:cs typeface="SutonnyMJ" pitchFamily="2" charset="0"/>
              </a:rPr>
              <a:t>cÖkœ</a:t>
            </a:r>
            <a:r>
              <a:rPr lang="en-US" sz="3200" b="1" dirty="0">
                <a:solidFill>
                  <a:srgbClr val="FF0000"/>
                </a:solidFill>
                <a:latin typeface="SutonnyMJ" pitchFamily="2" charset="0"/>
                <a:cs typeface="SutonnyMJ" pitchFamily="2" charset="0"/>
              </a:rPr>
              <a:t>  </a:t>
            </a:r>
            <a:r>
              <a:rPr lang="en-US" sz="3200" b="1" dirty="0">
                <a:solidFill>
                  <a:srgbClr val="0000FF"/>
                </a:solidFill>
                <a:latin typeface="SutonnyMJ" pitchFamily="2" charset="0"/>
                <a:cs typeface="SutonnyMJ" pitchFamily="2" charset="0"/>
              </a:rPr>
              <a:t>-      </a:t>
            </a:r>
            <a:r>
              <a:rPr lang="en-US" sz="3200" b="1" dirty="0" err="1">
                <a:solidFill>
                  <a:srgbClr val="0000FF"/>
                </a:solidFill>
                <a:latin typeface="SutonnyMJ" pitchFamily="2" charset="0"/>
                <a:cs typeface="SutonnyMJ" pitchFamily="2" charset="0"/>
              </a:rPr>
              <a:t>cvV</a:t>
            </a:r>
            <a:r>
              <a:rPr lang="en-US" sz="3200" b="1" dirty="0">
                <a:solidFill>
                  <a:srgbClr val="0000FF"/>
                </a:solidFill>
                <a:latin typeface="SutonnyMJ" pitchFamily="2" charset="0"/>
                <a:cs typeface="SutonnyMJ" pitchFamily="2" charset="0"/>
              </a:rPr>
              <a:t> </a:t>
            </a:r>
            <a:r>
              <a:rPr lang="en-US" sz="3200" b="1" dirty="0" err="1">
                <a:solidFill>
                  <a:srgbClr val="0000FF"/>
                </a:solidFill>
                <a:latin typeface="SutonnyMJ" pitchFamily="2" charset="0"/>
                <a:cs typeface="SutonnyMJ" pitchFamily="2" charset="0"/>
              </a:rPr>
              <a:t>gyj¨vqb</a:t>
            </a:r>
            <a:endParaRPr lang="en-US" sz="3200" b="1" dirty="0">
              <a:solidFill>
                <a:srgbClr val="0000FF"/>
              </a:solidFill>
              <a:latin typeface="SutonnyMJ" pitchFamily="2" charset="0"/>
              <a:cs typeface="SutonnyMJ" pitchFamily="2" charset="0"/>
            </a:endParaRPr>
          </a:p>
        </p:txBody>
      </p:sp>
      <p:pic>
        <p:nvPicPr>
          <p:cNvPr id="8" name="Picture 2" descr="http://educatingourselves.blogs.deseretnews.com/files/2012/08/shutterstock_442220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9124" y="620688"/>
            <a:ext cx="1341373"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81200" y="2514601"/>
            <a:ext cx="7543800" cy="830997"/>
          </a:xfrm>
          <a:prstGeom prst="rect">
            <a:avLst/>
          </a:prstGeom>
        </p:spPr>
        <p:txBody>
          <a:bodyPr wrap="square">
            <a:spAutoFit/>
          </a:bodyPr>
          <a:lstStyle/>
          <a:p>
            <a:r>
              <a:rPr lang="x-none" sz="2400" b="1">
                <a:solidFill>
                  <a:schemeClr val="accent6">
                    <a:lumMod val="75000"/>
                  </a:schemeClr>
                </a:solidFill>
                <a:latin typeface="SutonnyMJ" pitchFamily="2" charset="0"/>
                <a:cs typeface="SutonnyMJ" pitchFamily="2" charset="0"/>
              </a:rPr>
              <a:t>wb‡Pi †KvbwU mwVK?</a:t>
            </a:r>
            <a:r>
              <a:rPr lang="en-US" sz="2400" b="1" dirty="0">
                <a:solidFill>
                  <a:schemeClr val="accent6">
                    <a:lumMod val="75000"/>
                  </a:schemeClr>
                </a:solidFill>
                <a:latin typeface="SutonnyMJ" pitchFamily="2" charset="0"/>
                <a:cs typeface="SutonnyMJ" pitchFamily="2" charset="0"/>
              </a:rPr>
              <a:t>  </a:t>
            </a:r>
            <a:endParaRPr lang="en-US" sz="2400" dirty="0">
              <a:solidFill>
                <a:schemeClr val="accent6">
                  <a:lumMod val="75000"/>
                </a:schemeClr>
              </a:solidFill>
              <a:latin typeface="SutonnyMJ" pitchFamily="2" charset="0"/>
              <a:cs typeface="SutonnyMJ" pitchFamily="2" charset="0"/>
            </a:endParaRPr>
          </a:p>
          <a:p>
            <a:r>
              <a:rPr lang="x-none" sz="2400">
                <a:solidFill>
                  <a:schemeClr val="accent6">
                    <a:lumMod val="75000"/>
                  </a:schemeClr>
                </a:solidFill>
                <a:latin typeface="SutonnyMJ" pitchFamily="2" charset="0"/>
                <a:cs typeface="SutonnyMJ" pitchFamily="2" charset="0"/>
              </a:rPr>
              <a:t>K.</a:t>
            </a:r>
            <a:r>
              <a:rPr lang="en-US" sz="2400" dirty="0">
                <a:solidFill>
                  <a:schemeClr val="accent6">
                    <a:lumMod val="75000"/>
                  </a:schemeClr>
                </a:solidFill>
                <a:latin typeface="SutonnyMJ" pitchFamily="2" charset="0"/>
                <a:cs typeface="SutonnyMJ" pitchFamily="2" charset="0"/>
              </a:rPr>
              <a:t>  </a:t>
            </a:r>
            <a:r>
              <a:rPr lang="x-none" sz="2400">
                <a:solidFill>
                  <a:schemeClr val="accent6">
                    <a:lumMod val="75000"/>
                  </a:schemeClr>
                </a:solidFill>
                <a:latin typeface="Times New Roman" pitchFamily="18" charset="0"/>
                <a:cs typeface="Times New Roman" pitchFamily="18" charset="0"/>
              </a:rPr>
              <a:t>i </a:t>
            </a:r>
            <a:r>
              <a:rPr lang="x-none" sz="2400">
                <a:solidFill>
                  <a:schemeClr val="accent6">
                    <a:lumMod val="75000"/>
                  </a:schemeClr>
                </a:solidFill>
                <a:latin typeface="SutonnyMJ" pitchFamily="2" charset="0"/>
                <a:cs typeface="SutonnyMJ" pitchFamily="2" charset="0"/>
              </a:rPr>
              <a:t>I</a:t>
            </a:r>
            <a:r>
              <a:rPr lang="x-none" sz="2400">
                <a:solidFill>
                  <a:schemeClr val="accent6">
                    <a:lumMod val="75000"/>
                  </a:schemeClr>
                </a:solidFill>
                <a:latin typeface="Times New Roman" pitchFamily="18" charset="0"/>
                <a:cs typeface="Times New Roman" pitchFamily="18" charset="0"/>
              </a:rPr>
              <a:t> ii</a:t>
            </a:r>
            <a:r>
              <a:rPr lang="x-none" sz="2400">
                <a:solidFill>
                  <a:schemeClr val="accent6">
                    <a:lumMod val="75000"/>
                  </a:schemeClr>
                </a:solidFill>
                <a:latin typeface="SutonnyMJ" pitchFamily="2" charset="0"/>
                <a:cs typeface="SutonnyMJ" pitchFamily="2" charset="0"/>
              </a:rPr>
              <a:t>	</a:t>
            </a:r>
            <a:r>
              <a:rPr lang="en-US" sz="2400" dirty="0">
                <a:solidFill>
                  <a:schemeClr val="accent6">
                    <a:lumMod val="75000"/>
                  </a:schemeClr>
                </a:solidFill>
                <a:latin typeface="SutonnyMJ" pitchFamily="2" charset="0"/>
                <a:cs typeface="SutonnyMJ" pitchFamily="2" charset="0"/>
              </a:rPr>
              <a:t>  </a:t>
            </a:r>
            <a:r>
              <a:rPr lang="x-none" sz="2400">
                <a:solidFill>
                  <a:schemeClr val="accent6">
                    <a:lumMod val="75000"/>
                  </a:schemeClr>
                </a:solidFill>
                <a:latin typeface="SutonnyMJ" pitchFamily="2" charset="0"/>
                <a:cs typeface="SutonnyMJ" pitchFamily="2" charset="0"/>
              </a:rPr>
              <a:t>L.</a:t>
            </a:r>
            <a:r>
              <a:rPr lang="en-US" sz="2400" dirty="0">
                <a:solidFill>
                  <a:schemeClr val="accent6">
                    <a:lumMod val="75000"/>
                  </a:schemeClr>
                </a:solidFill>
                <a:latin typeface="SutonnyMJ" pitchFamily="2" charset="0"/>
                <a:cs typeface="SutonnyMJ" pitchFamily="2" charset="0"/>
              </a:rPr>
              <a:t> </a:t>
            </a:r>
            <a:r>
              <a:rPr lang="x-none" sz="2400">
                <a:solidFill>
                  <a:schemeClr val="accent6">
                    <a:lumMod val="75000"/>
                  </a:schemeClr>
                </a:solidFill>
                <a:latin typeface="Times New Roman" pitchFamily="18" charset="0"/>
                <a:cs typeface="Times New Roman" pitchFamily="18" charset="0"/>
              </a:rPr>
              <a:t>i, ii </a:t>
            </a:r>
            <a:r>
              <a:rPr lang="x-none" sz="2400">
                <a:solidFill>
                  <a:schemeClr val="accent6">
                    <a:lumMod val="75000"/>
                  </a:schemeClr>
                </a:solidFill>
                <a:latin typeface="SutonnyMJ" pitchFamily="2" charset="0"/>
                <a:cs typeface="SutonnyMJ" pitchFamily="2" charset="0"/>
              </a:rPr>
              <a:t>I</a:t>
            </a:r>
            <a:r>
              <a:rPr lang="x-none" sz="2400">
                <a:solidFill>
                  <a:schemeClr val="accent6">
                    <a:lumMod val="75000"/>
                  </a:schemeClr>
                </a:solidFill>
                <a:latin typeface="Times New Roman" pitchFamily="18" charset="0"/>
                <a:cs typeface="Times New Roman" pitchFamily="18" charset="0"/>
              </a:rPr>
              <a:t> iii</a:t>
            </a:r>
            <a:r>
              <a:rPr lang="en-US" sz="2400" dirty="0">
                <a:solidFill>
                  <a:schemeClr val="accent6">
                    <a:lumMod val="75000"/>
                  </a:schemeClr>
                </a:solidFill>
                <a:latin typeface="SutonnyMJ" pitchFamily="2" charset="0"/>
                <a:cs typeface="SutonnyMJ" pitchFamily="2" charset="0"/>
              </a:rPr>
              <a:t>	</a:t>
            </a:r>
            <a:r>
              <a:rPr lang="x-none" sz="2400">
                <a:solidFill>
                  <a:schemeClr val="accent6">
                    <a:lumMod val="75000"/>
                  </a:schemeClr>
                </a:solidFill>
                <a:latin typeface="SutonnyMJ" pitchFamily="2" charset="0"/>
                <a:cs typeface="SutonnyMJ" pitchFamily="2" charset="0"/>
              </a:rPr>
              <a:t>M. </a:t>
            </a:r>
            <a:r>
              <a:rPr lang="x-none" sz="2400">
                <a:solidFill>
                  <a:schemeClr val="accent6">
                    <a:lumMod val="75000"/>
                  </a:schemeClr>
                </a:solidFill>
                <a:latin typeface="Times New Roman" pitchFamily="18" charset="0"/>
                <a:cs typeface="Times New Roman" pitchFamily="18" charset="0"/>
              </a:rPr>
              <a:t>ii </a:t>
            </a:r>
            <a:r>
              <a:rPr lang="x-none" sz="2400">
                <a:solidFill>
                  <a:schemeClr val="accent6">
                    <a:lumMod val="75000"/>
                  </a:schemeClr>
                </a:solidFill>
                <a:latin typeface="SutonnyMJ" pitchFamily="2" charset="0"/>
                <a:cs typeface="SutonnyMJ" pitchFamily="2" charset="0"/>
              </a:rPr>
              <a:t>I</a:t>
            </a:r>
            <a:r>
              <a:rPr lang="x-none" sz="2400">
                <a:solidFill>
                  <a:schemeClr val="accent6">
                    <a:lumMod val="75000"/>
                  </a:schemeClr>
                </a:solidFill>
                <a:latin typeface="Times New Roman" pitchFamily="18" charset="0"/>
                <a:cs typeface="Times New Roman" pitchFamily="18" charset="0"/>
              </a:rPr>
              <a:t> iii</a:t>
            </a:r>
            <a:r>
              <a:rPr lang="x-none" sz="2400">
                <a:solidFill>
                  <a:schemeClr val="accent6">
                    <a:lumMod val="75000"/>
                  </a:schemeClr>
                </a:solidFill>
                <a:latin typeface="SutonnyMJ" pitchFamily="2" charset="0"/>
                <a:cs typeface="SutonnyMJ" pitchFamily="2" charset="0"/>
              </a:rPr>
              <a:t>	N. </a:t>
            </a:r>
            <a:r>
              <a:rPr lang="x-none" sz="2400">
                <a:solidFill>
                  <a:schemeClr val="accent6">
                    <a:lumMod val="75000"/>
                  </a:schemeClr>
                </a:solidFill>
                <a:latin typeface="Times New Roman" pitchFamily="18" charset="0"/>
                <a:cs typeface="Times New Roman" pitchFamily="18" charset="0"/>
              </a:rPr>
              <a:t>i </a:t>
            </a:r>
            <a:r>
              <a:rPr lang="x-none" sz="2400">
                <a:solidFill>
                  <a:schemeClr val="accent6">
                    <a:lumMod val="75000"/>
                  </a:schemeClr>
                </a:solidFill>
                <a:latin typeface="SutonnyMJ" pitchFamily="2" charset="0"/>
                <a:cs typeface="SutonnyMJ" pitchFamily="2" charset="0"/>
              </a:rPr>
              <a:t>I</a:t>
            </a:r>
            <a:r>
              <a:rPr lang="x-none" sz="2400">
                <a:solidFill>
                  <a:schemeClr val="accent6">
                    <a:lumMod val="75000"/>
                  </a:schemeClr>
                </a:solidFill>
                <a:latin typeface="Times New Roman" pitchFamily="18" charset="0"/>
                <a:cs typeface="Times New Roman" pitchFamily="18" charset="0"/>
              </a:rPr>
              <a:t> iii</a:t>
            </a:r>
            <a:endParaRPr lang="en-US" sz="2400" dirty="0">
              <a:solidFill>
                <a:schemeClr val="accent6">
                  <a:lumMod val="75000"/>
                </a:schemeClr>
              </a:solidFill>
              <a:latin typeface="Times New Roman" pitchFamily="18" charset="0"/>
              <a:cs typeface="Times New Roman" pitchFamily="18" charset="0"/>
            </a:endParaRPr>
          </a:p>
        </p:txBody>
      </p:sp>
      <p:sp>
        <p:nvSpPr>
          <p:cNvPr id="3" name="Rectangle 2"/>
          <p:cNvSpPr/>
          <p:nvPr/>
        </p:nvSpPr>
        <p:spPr>
          <a:xfrm>
            <a:off x="1828800" y="4267200"/>
            <a:ext cx="9144000" cy="707886"/>
          </a:xfrm>
          <a:prstGeom prst="rect">
            <a:avLst/>
          </a:prstGeom>
        </p:spPr>
        <p:txBody>
          <a:bodyPr wrap="square">
            <a:spAutoFit/>
          </a:bodyPr>
          <a:lstStyle/>
          <a:p>
            <a:r>
              <a:rPr lang="en-US" sz="2000" b="1" dirty="0">
                <a:solidFill>
                  <a:srgbClr val="00B050"/>
                </a:solidFill>
                <a:latin typeface="SutonnyMJ" pitchFamily="2" charset="0"/>
                <a:cs typeface="SutonnyMJ" pitchFamily="2" charset="0"/>
              </a:rPr>
              <a:t>4. †</a:t>
            </a:r>
            <a:r>
              <a:rPr lang="en-US" sz="2000" b="1" dirty="0" err="1">
                <a:solidFill>
                  <a:srgbClr val="00B050"/>
                </a:solidFill>
                <a:latin typeface="SutonnyMJ" pitchFamily="2" charset="0"/>
                <a:cs typeface="SutonnyMJ" pitchFamily="2" charset="0"/>
              </a:rPr>
              <a:t>Kvb</a:t>
            </a:r>
            <a:r>
              <a:rPr lang="en-US" sz="2000" b="1" dirty="0">
                <a:solidFill>
                  <a:srgbClr val="00B050"/>
                </a:solidFill>
                <a:latin typeface="SutonnyMJ" pitchFamily="2" charset="0"/>
                <a:cs typeface="SutonnyMJ" pitchFamily="2" charset="0"/>
              </a:rPr>
              <a:t> †</a:t>
            </a:r>
            <a:r>
              <a:rPr lang="en-US" sz="2000" b="1" dirty="0" err="1">
                <a:solidFill>
                  <a:srgbClr val="00B050"/>
                </a:solidFill>
                <a:latin typeface="SutonnyMJ" pitchFamily="2" charset="0"/>
                <a:cs typeface="SutonnyMJ" pitchFamily="2" charset="0"/>
              </a:rPr>
              <a:t>bUIqv‡K</a:t>
            </a:r>
            <a:r>
              <a:rPr lang="en-US" sz="2000" b="1" dirty="0">
                <a:solidFill>
                  <a:srgbClr val="00B050"/>
                </a:solidFill>
                <a:latin typeface="SutonnyMJ" pitchFamily="2" charset="0"/>
                <a:cs typeface="SutonnyMJ" pitchFamily="2" charset="0"/>
              </a:rPr>
              <a:t>© </a:t>
            </a:r>
            <a:r>
              <a:rPr lang="en-US" sz="2000" b="1" dirty="0" err="1">
                <a:solidFill>
                  <a:srgbClr val="00B050"/>
                </a:solidFill>
                <a:latin typeface="SutonnyMJ" pitchFamily="2" charset="0"/>
                <a:cs typeface="SutonnyMJ" pitchFamily="2" charset="0"/>
              </a:rPr>
              <a:t>Kx</a:t>
            </a:r>
            <a:r>
              <a:rPr lang="en-US" sz="2000" b="1" dirty="0">
                <a:solidFill>
                  <a:srgbClr val="00B050"/>
                </a:solidFill>
                <a:latin typeface="SutonnyMJ" pitchFamily="2" charset="0"/>
                <a:cs typeface="SutonnyMJ" pitchFamily="2" charset="0"/>
              </a:rPr>
              <a:t> </a:t>
            </a:r>
            <a:r>
              <a:rPr lang="en-US" sz="2000" b="1" dirty="0" err="1">
                <a:solidFill>
                  <a:srgbClr val="00B050"/>
                </a:solidFill>
                <a:latin typeface="SutonnyMJ" pitchFamily="2" charset="0"/>
                <a:cs typeface="SutonnyMJ" pitchFamily="2" charset="0"/>
              </a:rPr>
              <a:t>ai‡bi</a:t>
            </a:r>
            <a:r>
              <a:rPr lang="en-US" sz="2000" b="1" dirty="0">
                <a:solidFill>
                  <a:srgbClr val="00B050"/>
                </a:solidFill>
                <a:latin typeface="SutonnyMJ" pitchFamily="2" charset="0"/>
                <a:cs typeface="SutonnyMJ" pitchFamily="2" charset="0"/>
              </a:rPr>
              <a:t> </a:t>
            </a:r>
            <a:r>
              <a:rPr lang="en-US" sz="2000" b="1" dirty="0" err="1">
                <a:solidFill>
                  <a:srgbClr val="00B050"/>
                </a:solidFill>
                <a:latin typeface="SutonnyMJ" pitchFamily="2" charset="0"/>
                <a:cs typeface="SutonnyMJ" pitchFamily="2" charset="0"/>
              </a:rPr>
              <a:t>gva¨g</a:t>
            </a:r>
            <a:r>
              <a:rPr lang="en-US" sz="2000" b="1" dirty="0">
                <a:solidFill>
                  <a:srgbClr val="00B050"/>
                </a:solidFill>
                <a:latin typeface="SutonnyMJ" pitchFamily="2" charset="0"/>
                <a:cs typeface="SutonnyMJ" pitchFamily="2" charset="0"/>
              </a:rPr>
              <a:t> </a:t>
            </a:r>
            <a:r>
              <a:rPr lang="en-US" sz="2000" b="1" dirty="0" err="1">
                <a:solidFill>
                  <a:srgbClr val="00B050"/>
                </a:solidFill>
                <a:latin typeface="SutonnyMJ" pitchFamily="2" charset="0"/>
                <a:cs typeface="SutonnyMJ" pitchFamily="2" charset="0"/>
              </a:rPr>
              <a:t>e¨envi</a:t>
            </a:r>
            <a:r>
              <a:rPr lang="en-US" sz="2000" b="1" dirty="0">
                <a:solidFill>
                  <a:srgbClr val="00B050"/>
                </a:solidFill>
                <a:latin typeface="SutonnyMJ" pitchFamily="2" charset="0"/>
                <a:cs typeface="SutonnyMJ" pitchFamily="2" charset="0"/>
              </a:rPr>
              <a:t> </a:t>
            </a:r>
            <a:r>
              <a:rPr lang="en-US" sz="2000" b="1" dirty="0" err="1">
                <a:solidFill>
                  <a:srgbClr val="00B050"/>
                </a:solidFill>
                <a:latin typeface="SutonnyMJ" pitchFamily="2" charset="0"/>
                <a:cs typeface="SutonnyMJ" pitchFamily="2" charset="0"/>
              </a:rPr>
              <a:t>Kiv</a:t>
            </a:r>
            <a:r>
              <a:rPr lang="en-US" sz="2000" b="1" dirty="0">
                <a:solidFill>
                  <a:srgbClr val="00B050"/>
                </a:solidFill>
                <a:latin typeface="SutonnyMJ" pitchFamily="2" charset="0"/>
                <a:cs typeface="SutonnyMJ" pitchFamily="2" charset="0"/>
              </a:rPr>
              <a:t> </a:t>
            </a:r>
            <a:r>
              <a:rPr lang="en-US" sz="2000" b="1" dirty="0" err="1">
                <a:solidFill>
                  <a:srgbClr val="00B050"/>
                </a:solidFill>
                <a:latin typeface="SutonnyMJ" pitchFamily="2" charset="0"/>
                <a:cs typeface="SutonnyMJ" pitchFamily="2" charset="0"/>
              </a:rPr>
              <a:t>n‡e</a:t>
            </a:r>
            <a:r>
              <a:rPr lang="en-US" sz="2000" b="1" dirty="0">
                <a:solidFill>
                  <a:srgbClr val="00B050"/>
                </a:solidFill>
                <a:latin typeface="SutonnyMJ" pitchFamily="2" charset="0"/>
                <a:cs typeface="SutonnyMJ" pitchFamily="2" charset="0"/>
              </a:rPr>
              <a:t> †</a:t>
            </a:r>
            <a:r>
              <a:rPr lang="en-US" sz="2000" b="1" dirty="0" err="1">
                <a:solidFill>
                  <a:srgbClr val="00B050"/>
                </a:solidFill>
                <a:latin typeface="SutonnyMJ" pitchFamily="2" charset="0"/>
                <a:cs typeface="SutonnyMJ" pitchFamily="2" charset="0"/>
              </a:rPr>
              <a:t>mUv</a:t>
            </a:r>
            <a:r>
              <a:rPr lang="en-US" sz="2000" b="1" dirty="0">
                <a:solidFill>
                  <a:srgbClr val="00B050"/>
                </a:solidFill>
                <a:latin typeface="SutonnyMJ" pitchFamily="2" charset="0"/>
                <a:cs typeface="SutonnyMJ" pitchFamily="2" charset="0"/>
              </a:rPr>
              <a:t> </a:t>
            </a:r>
            <a:r>
              <a:rPr lang="en-US" sz="2000" b="1" dirty="0" err="1">
                <a:solidFill>
                  <a:srgbClr val="00B050"/>
                </a:solidFill>
                <a:latin typeface="SutonnyMJ" pitchFamily="2" charset="0"/>
                <a:cs typeface="SutonnyMJ" pitchFamily="2" charset="0"/>
              </a:rPr>
              <a:t>wK‡mi</a:t>
            </a:r>
            <a:r>
              <a:rPr lang="en-US" sz="2000" b="1" dirty="0">
                <a:solidFill>
                  <a:srgbClr val="00B050"/>
                </a:solidFill>
                <a:latin typeface="SutonnyMJ" pitchFamily="2" charset="0"/>
                <a:cs typeface="SutonnyMJ" pitchFamily="2" charset="0"/>
              </a:rPr>
              <a:t> </a:t>
            </a:r>
            <a:r>
              <a:rPr lang="en-US" sz="2000" b="1" dirty="0" err="1">
                <a:solidFill>
                  <a:srgbClr val="00B050"/>
                </a:solidFill>
                <a:latin typeface="SutonnyMJ" pitchFamily="2" charset="0"/>
                <a:cs typeface="SutonnyMJ" pitchFamily="2" charset="0"/>
              </a:rPr>
              <a:t>Dci</a:t>
            </a:r>
            <a:r>
              <a:rPr lang="en-US" sz="2000" b="1" dirty="0">
                <a:solidFill>
                  <a:srgbClr val="00B050"/>
                </a:solidFill>
                <a:latin typeface="SutonnyMJ" pitchFamily="2" charset="0"/>
                <a:cs typeface="SutonnyMJ" pitchFamily="2" charset="0"/>
              </a:rPr>
              <a:t> </a:t>
            </a:r>
            <a:r>
              <a:rPr lang="en-US" sz="2000" b="1" dirty="0" err="1">
                <a:solidFill>
                  <a:srgbClr val="00B050"/>
                </a:solidFill>
                <a:latin typeface="SutonnyMJ" pitchFamily="2" charset="0"/>
                <a:cs typeface="SutonnyMJ" pitchFamily="2" charset="0"/>
              </a:rPr>
              <a:t>wbf©i</a:t>
            </a:r>
            <a:r>
              <a:rPr lang="en-US" sz="2000" b="1" dirty="0">
                <a:solidFill>
                  <a:srgbClr val="00B050"/>
                </a:solidFill>
                <a:latin typeface="SutonnyMJ" pitchFamily="2" charset="0"/>
                <a:cs typeface="SutonnyMJ" pitchFamily="2" charset="0"/>
              </a:rPr>
              <a:t> </a:t>
            </a:r>
            <a:r>
              <a:rPr lang="en-US" sz="2000" b="1" dirty="0" err="1">
                <a:solidFill>
                  <a:srgbClr val="00B050"/>
                </a:solidFill>
                <a:latin typeface="SutonnyMJ" pitchFamily="2" charset="0"/>
                <a:cs typeface="SutonnyMJ" pitchFamily="2" charset="0"/>
              </a:rPr>
              <a:t>K‡i</a:t>
            </a:r>
            <a:r>
              <a:rPr lang="en-US" sz="2000" b="1" dirty="0">
                <a:solidFill>
                  <a:srgbClr val="00B050"/>
                </a:solidFill>
                <a:latin typeface="SutonnyMJ" pitchFamily="2" charset="0"/>
                <a:cs typeface="SutonnyMJ" pitchFamily="2" charset="0"/>
              </a:rPr>
              <a:t>? </a:t>
            </a:r>
            <a:endParaRPr lang="en-US" sz="2000" dirty="0">
              <a:solidFill>
                <a:srgbClr val="00B050"/>
              </a:solidFill>
              <a:latin typeface="SutonnyMJ" pitchFamily="2" charset="0"/>
              <a:cs typeface="SutonnyMJ" pitchFamily="2" charset="0"/>
            </a:endParaRPr>
          </a:p>
          <a:p>
            <a:r>
              <a:rPr lang="en-US" sz="2000" dirty="0">
                <a:solidFill>
                  <a:srgbClr val="00B050"/>
                </a:solidFill>
                <a:latin typeface="SutonnyMJ" pitchFamily="2" charset="0"/>
                <a:cs typeface="SutonnyMJ" pitchFamily="2" charset="0"/>
              </a:rPr>
              <a:t>K. †</a:t>
            </a:r>
            <a:r>
              <a:rPr lang="en-US" sz="2000" dirty="0" err="1">
                <a:solidFill>
                  <a:srgbClr val="00B050"/>
                </a:solidFill>
                <a:latin typeface="SutonnyMJ" pitchFamily="2" charset="0"/>
                <a:cs typeface="SutonnyMJ" pitchFamily="2" charset="0"/>
              </a:rPr>
              <a:t>bUIqv‡K©i</a:t>
            </a:r>
            <a:r>
              <a:rPr lang="en-US" sz="2000" dirty="0">
                <a:solidFill>
                  <a:srgbClr val="00B050"/>
                </a:solidFill>
                <a:latin typeface="SutonnyMJ" pitchFamily="2" charset="0"/>
                <a:cs typeface="SutonnyMJ" pitchFamily="2" charset="0"/>
              </a:rPr>
              <a:t> </a:t>
            </a:r>
            <a:r>
              <a:rPr lang="en-US" sz="2000" dirty="0" err="1">
                <a:solidFill>
                  <a:srgbClr val="00B050"/>
                </a:solidFill>
                <a:latin typeface="SutonnyMJ" pitchFamily="2" charset="0"/>
                <a:cs typeface="SutonnyMJ" pitchFamily="2" charset="0"/>
              </a:rPr>
              <a:t>aib</a:t>
            </a:r>
            <a:r>
              <a:rPr lang="en-US" sz="2000" dirty="0">
                <a:solidFill>
                  <a:srgbClr val="00B050"/>
                </a:solidFill>
                <a:latin typeface="SutonnyMJ" pitchFamily="2" charset="0"/>
                <a:cs typeface="SutonnyMJ" pitchFamily="2" charset="0"/>
              </a:rPr>
              <a:t>    L. †</a:t>
            </a:r>
            <a:r>
              <a:rPr lang="en-US" sz="2000" dirty="0" err="1">
                <a:solidFill>
                  <a:srgbClr val="00B050"/>
                </a:solidFill>
                <a:latin typeface="SutonnyMJ" pitchFamily="2" charset="0"/>
                <a:cs typeface="SutonnyMJ" pitchFamily="2" charset="0"/>
              </a:rPr>
              <a:t>bU&amp;Iqv‡K©i</a:t>
            </a:r>
            <a:r>
              <a:rPr lang="en-US" sz="2000" dirty="0">
                <a:solidFill>
                  <a:srgbClr val="00B050"/>
                </a:solidFill>
                <a:latin typeface="SutonnyMJ" pitchFamily="2" charset="0"/>
                <a:cs typeface="SutonnyMJ" pitchFamily="2" charset="0"/>
              </a:rPr>
              <a:t> </a:t>
            </a:r>
            <a:r>
              <a:rPr lang="en-US" sz="2000" dirty="0" err="1">
                <a:solidFill>
                  <a:srgbClr val="00B050"/>
                </a:solidFill>
                <a:latin typeface="SutonnyMJ" pitchFamily="2" charset="0"/>
                <a:cs typeface="SutonnyMJ" pitchFamily="2" charset="0"/>
              </a:rPr>
              <a:t>Ae</a:t>
            </a:r>
            <a:r>
              <a:rPr lang="en-US" sz="2000" dirty="0">
                <a:solidFill>
                  <a:srgbClr val="00B050"/>
                </a:solidFill>
                <a:latin typeface="SutonnyMJ" pitchFamily="2" charset="0"/>
                <a:cs typeface="SutonnyMJ" pitchFamily="2" charset="0"/>
              </a:rPr>
              <a:t>¯’</a:t>
            </a:r>
            <a:r>
              <a:rPr lang="en-US" sz="2000" dirty="0" err="1">
                <a:solidFill>
                  <a:srgbClr val="00B050"/>
                </a:solidFill>
                <a:latin typeface="SutonnyMJ" pitchFamily="2" charset="0"/>
                <a:cs typeface="SutonnyMJ" pitchFamily="2" charset="0"/>
              </a:rPr>
              <a:t>vb</a:t>
            </a:r>
            <a:r>
              <a:rPr lang="en-US" sz="2000" dirty="0">
                <a:solidFill>
                  <a:srgbClr val="00B050"/>
                </a:solidFill>
                <a:latin typeface="SutonnyMJ" pitchFamily="2" charset="0"/>
                <a:cs typeface="SutonnyMJ" pitchFamily="2" charset="0"/>
              </a:rPr>
              <a:t> M. †</a:t>
            </a:r>
            <a:r>
              <a:rPr lang="en-US" sz="2000" dirty="0" err="1">
                <a:solidFill>
                  <a:srgbClr val="00B050"/>
                </a:solidFill>
                <a:latin typeface="SutonnyMJ" pitchFamily="2" charset="0"/>
                <a:cs typeface="SutonnyMJ" pitchFamily="2" charset="0"/>
              </a:rPr>
              <a:t>bUIqv‡K©i</a:t>
            </a:r>
            <a:r>
              <a:rPr lang="en-US" sz="2000" dirty="0">
                <a:solidFill>
                  <a:srgbClr val="00B050"/>
                </a:solidFill>
                <a:latin typeface="SutonnyMJ" pitchFamily="2" charset="0"/>
                <a:cs typeface="SutonnyMJ" pitchFamily="2" charset="0"/>
              </a:rPr>
              <a:t> </a:t>
            </a:r>
            <a:r>
              <a:rPr lang="en-US" sz="2000" dirty="0" err="1">
                <a:solidFill>
                  <a:srgbClr val="00B050"/>
                </a:solidFill>
                <a:latin typeface="SutonnyMJ" pitchFamily="2" charset="0"/>
                <a:cs typeface="SutonnyMJ" pitchFamily="2" charset="0"/>
              </a:rPr>
              <a:t>aib</a:t>
            </a:r>
            <a:r>
              <a:rPr lang="en-US" sz="2000" dirty="0">
                <a:solidFill>
                  <a:srgbClr val="00B050"/>
                </a:solidFill>
                <a:latin typeface="SutonnyMJ" pitchFamily="2" charset="0"/>
                <a:cs typeface="SutonnyMJ" pitchFamily="2" charset="0"/>
              </a:rPr>
              <a:t> I </a:t>
            </a:r>
            <a:r>
              <a:rPr lang="en-US" sz="2000" dirty="0" err="1">
                <a:solidFill>
                  <a:srgbClr val="00B050"/>
                </a:solidFill>
                <a:latin typeface="SutonnyMJ" pitchFamily="2" charset="0"/>
                <a:cs typeface="SutonnyMJ" pitchFamily="2" charset="0"/>
              </a:rPr>
              <a:t>Ae</a:t>
            </a:r>
            <a:r>
              <a:rPr lang="en-US" sz="2000" dirty="0">
                <a:solidFill>
                  <a:srgbClr val="00B050"/>
                </a:solidFill>
                <a:latin typeface="SutonnyMJ" pitchFamily="2" charset="0"/>
                <a:cs typeface="SutonnyMJ" pitchFamily="2" charset="0"/>
              </a:rPr>
              <a:t>¯’</a:t>
            </a:r>
            <a:r>
              <a:rPr lang="en-US" sz="2000" dirty="0" err="1">
                <a:solidFill>
                  <a:srgbClr val="00B050"/>
                </a:solidFill>
                <a:latin typeface="SutonnyMJ" pitchFamily="2" charset="0"/>
                <a:cs typeface="SutonnyMJ" pitchFamily="2" charset="0"/>
              </a:rPr>
              <a:t>vb</a:t>
            </a:r>
            <a:r>
              <a:rPr lang="en-US" sz="2000" dirty="0">
                <a:solidFill>
                  <a:srgbClr val="00B050"/>
                </a:solidFill>
                <a:latin typeface="SutonnyMJ" pitchFamily="2" charset="0"/>
                <a:cs typeface="SutonnyMJ" pitchFamily="2" charset="0"/>
              </a:rPr>
              <a:t>    N. †</a:t>
            </a:r>
            <a:r>
              <a:rPr lang="en-US" sz="2000" dirty="0" err="1">
                <a:solidFill>
                  <a:srgbClr val="00B050"/>
                </a:solidFill>
                <a:latin typeface="SutonnyMJ" pitchFamily="2" charset="0"/>
                <a:cs typeface="SutonnyMJ" pitchFamily="2" charset="0"/>
              </a:rPr>
              <a:t>bUIqv‡K©i</a:t>
            </a:r>
            <a:r>
              <a:rPr lang="en-US" sz="2000" dirty="0">
                <a:solidFill>
                  <a:srgbClr val="00B050"/>
                </a:solidFill>
                <a:latin typeface="SutonnyMJ" pitchFamily="2" charset="0"/>
                <a:cs typeface="SutonnyMJ" pitchFamily="2" charset="0"/>
              </a:rPr>
              <a:t> †</a:t>
            </a:r>
            <a:r>
              <a:rPr lang="en-US" sz="2000" dirty="0" err="1">
                <a:solidFill>
                  <a:srgbClr val="00B050"/>
                </a:solidFill>
                <a:latin typeface="SutonnyMJ" pitchFamily="2" charset="0"/>
                <a:cs typeface="SutonnyMJ" pitchFamily="2" charset="0"/>
              </a:rPr>
              <a:t>KvqvwjwU</a:t>
            </a:r>
            <a:endParaRPr lang="en-US" sz="2000" dirty="0">
              <a:solidFill>
                <a:srgbClr val="00B050"/>
              </a:solidFill>
              <a:latin typeface="SutonnyMJ" pitchFamily="2" charset="0"/>
              <a:cs typeface="SutonnyMJ" pitchFamily="2" charset="0"/>
            </a:endParaRPr>
          </a:p>
        </p:txBody>
      </p:sp>
      <p:sp>
        <p:nvSpPr>
          <p:cNvPr id="4" name="Rectangle 3"/>
          <p:cNvSpPr/>
          <p:nvPr/>
        </p:nvSpPr>
        <p:spPr>
          <a:xfrm>
            <a:off x="1847528" y="1535089"/>
            <a:ext cx="8363272" cy="830997"/>
          </a:xfrm>
          <a:prstGeom prst="rect">
            <a:avLst/>
          </a:prstGeom>
        </p:spPr>
        <p:txBody>
          <a:bodyPr wrap="square">
            <a:spAutoFit/>
          </a:bodyPr>
          <a:lstStyle/>
          <a:p>
            <a:r>
              <a:rPr lang="en-US" sz="2400" b="1" dirty="0">
                <a:solidFill>
                  <a:srgbClr val="00B050"/>
                </a:solidFill>
                <a:latin typeface="SutonnyMJ" pitchFamily="2" charset="0"/>
                <a:cs typeface="SutonnyMJ" pitchFamily="2" charset="0"/>
              </a:rPr>
              <a:t>3. †</a:t>
            </a:r>
            <a:r>
              <a:rPr lang="en-US" sz="2400" b="1" dirty="0" err="1">
                <a:solidFill>
                  <a:srgbClr val="00B050"/>
                </a:solidFill>
                <a:latin typeface="SutonnyMJ" pitchFamily="2" charset="0"/>
                <a:cs typeface="SutonnyMJ" pitchFamily="2" charset="0"/>
              </a:rPr>
              <a:t>jvKvj</a:t>
            </a:r>
            <a:r>
              <a:rPr lang="en-US" sz="2400" b="1" dirty="0">
                <a:solidFill>
                  <a:srgbClr val="00B050"/>
                </a:solidFill>
                <a:latin typeface="SutonnyMJ" pitchFamily="2" charset="0"/>
                <a:cs typeface="SutonnyMJ" pitchFamily="2" charset="0"/>
              </a:rPr>
              <a:t> UK </a:t>
            </a:r>
            <a:r>
              <a:rPr lang="en-US" sz="2400" b="1" dirty="0" err="1">
                <a:solidFill>
                  <a:srgbClr val="00B050"/>
                </a:solidFill>
                <a:latin typeface="SutonnyMJ" pitchFamily="2" charset="0"/>
                <a:cs typeface="SutonnyMJ" pitchFamily="2" charset="0"/>
              </a:rPr>
              <a:t>n‡jv</a:t>
            </a:r>
            <a:r>
              <a:rPr lang="en-US" sz="2400" b="1" dirty="0">
                <a:solidFill>
                  <a:srgbClr val="00B050"/>
                </a:solidFill>
                <a:latin typeface="SutonnyMJ" pitchFamily="2" charset="0"/>
                <a:cs typeface="SutonnyMJ" pitchFamily="2" charset="0"/>
                <a:sym typeface="Symbol"/>
              </a:rPr>
              <a:t></a:t>
            </a:r>
            <a:r>
              <a:rPr lang="en-US" sz="2400" b="1" dirty="0">
                <a:solidFill>
                  <a:srgbClr val="00B050"/>
                </a:solidFill>
                <a:latin typeface="SutonnyMJ" pitchFamily="2" charset="0"/>
                <a:cs typeface="SutonnyMJ" pitchFamily="2" charset="0"/>
              </a:rPr>
              <a:t> </a:t>
            </a:r>
            <a:endParaRPr lang="en-US" sz="2400" dirty="0">
              <a:solidFill>
                <a:srgbClr val="00B050"/>
              </a:solidFill>
              <a:latin typeface="SutonnyMJ" pitchFamily="2" charset="0"/>
              <a:cs typeface="SutonnyMJ" pitchFamily="2" charset="0"/>
            </a:endParaRPr>
          </a:p>
          <a:p>
            <a:r>
              <a:rPr lang="x-none" sz="2400">
                <a:solidFill>
                  <a:srgbClr val="00B050"/>
                </a:solidFill>
                <a:latin typeface="Times New Roman" pitchFamily="18" charset="0"/>
                <a:cs typeface="Times New Roman" pitchFamily="18" charset="0"/>
              </a:rPr>
              <a:t>i.</a:t>
            </a:r>
            <a:r>
              <a:rPr lang="en-US" sz="2400" dirty="0">
                <a:solidFill>
                  <a:srgbClr val="00B050"/>
                </a:solidFill>
                <a:latin typeface="Times New Roman" pitchFamily="18" charset="0"/>
                <a:cs typeface="Times New Roman" pitchFamily="18" charset="0"/>
              </a:rPr>
              <a:t>  </a:t>
            </a:r>
            <a:r>
              <a:rPr lang="x-none" sz="2400">
                <a:solidFill>
                  <a:srgbClr val="00B050"/>
                </a:solidFill>
                <a:latin typeface="SutonnyMJ" pitchFamily="2" charset="0"/>
                <a:cs typeface="SutonnyMJ" pitchFamily="2" charset="0"/>
              </a:rPr>
              <a:t>GKwU †bUIqvK© e¨e¯’v</a:t>
            </a:r>
            <a:r>
              <a:rPr lang="en-US" sz="2400" dirty="0">
                <a:solidFill>
                  <a:srgbClr val="00B050"/>
                </a:solidFill>
                <a:latin typeface="SutonnyMJ" pitchFamily="2" charset="0"/>
                <a:cs typeface="SutonnyMJ" pitchFamily="2" charset="0"/>
              </a:rPr>
              <a:t>	</a:t>
            </a:r>
            <a:r>
              <a:rPr lang="x-none" sz="2400">
                <a:solidFill>
                  <a:srgbClr val="00B050"/>
                </a:solidFill>
                <a:latin typeface="Times New Roman" pitchFamily="18" charset="0"/>
                <a:cs typeface="Times New Roman" pitchFamily="18" charset="0"/>
              </a:rPr>
              <a:t>ii.</a:t>
            </a:r>
            <a:r>
              <a:rPr lang="x-none" sz="2400">
                <a:solidFill>
                  <a:srgbClr val="00B050"/>
                </a:solidFill>
                <a:latin typeface="SutonnyMJ" pitchFamily="2" charset="0"/>
                <a:cs typeface="SutonnyMJ" pitchFamily="2" charset="0"/>
              </a:rPr>
              <a:t> †gwKb‡Uvk Kw¤úDUvi e¨eüZ nq</a:t>
            </a:r>
            <a:r>
              <a:rPr lang="en-US" sz="2400" dirty="0">
                <a:solidFill>
                  <a:srgbClr val="00B050"/>
                </a:solidFill>
                <a:latin typeface="SutonnyMJ" pitchFamily="2" charset="0"/>
                <a:cs typeface="SutonnyMJ" pitchFamily="2" charset="0"/>
              </a:rPr>
              <a:t>	</a:t>
            </a:r>
            <a:r>
              <a:rPr lang="x-none" sz="2400">
                <a:solidFill>
                  <a:srgbClr val="00B050"/>
                </a:solidFill>
                <a:latin typeface="Times New Roman" pitchFamily="18" charset="0"/>
                <a:cs typeface="Times New Roman" pitchFamily="18" charset="0"/>
              </a:rPr>
              <a:t>iii.</a:t>
            </a:r>
            <a:r>
              <a:rPr lang="x-none" sz="2400">
                <a:solidFill>
                  <a:srgbClr val="00B050"/>
                </a:solidFill>
                <a:latin typeface="SutonnyMJ" pitchFamily="2" charset="0"/>
                <a:cs typeface="SutonnyMJ" pitchFamily="2" charset="0"/>
              </a:rPr>
              <a:t> GjvKvi UK</a:t>
            </a:r>
            <a:endParaRPr lang="en-US" sz="2400" dirty="0">
              <a:solidFill>
                <a:srgbClr val="00B050"/>
              </a:solidFill>
              <a:latin typeface="SutonnyMJ" pitchFamily="2" charset="0"/>
              <a:cs typeface="SutonnyMJ" pitchFamily="2" charset="0"/>
            </a:endParaRPr>
          </a:p>
        </p:txBody>
      </p:sp>
      <p:sp>
        <p:nvSpPr>
          <p:cNvPr id="7" name="TextBox 6"/>
          <p:cNvSpPr txBox="1"/>
          <p:nvPr/>
        </p:nvSpPr>
        <p:spPr>
          <a:xfrm>
            <a:off x="8141530" y="3502463"/>
            <a:ext cx="2362200" cy="461665"/>
          </a:xfrm>
          <a:prstGeom prst="rect">
            <a:avLst/>
          </a:prstGeom>
          <a:noFill/>
        </p:spPr>
        <p:txBody>
          <a:bodyPr wrap="square" rtlCol="0">
            <a:spAutoFit/>
          </a:bodyPr>
          <a:lstStyle/>
          <a:p>
            <a:r>
              <a:rPr lang="en-US" sz="2400" b="1" dirty="0" err="1">
                <a:solidFill>
                  <a:srgbClr val="FF00FF"/>
                </a:solidFill>
                <a:latin typeface="SutonnyMJ" pitchFamily="2" charset="0"/>
                <a:cs typeface="SutonnyMJ" pitchFamily="2" charset="0"/>
              </a:rPr>
              <a:t>mwVK</a:t>
            </a:r>
            <a:r>
              <a:rPr lang="en-US" sz="2400" b="1" dirty="0">
                <a:solidFill>
                  <a:srgbClr val="FF00FF"/>
                </a:solidFill>
                <a:latin typeface="SutonnyMJ" pitchFamily="2" charset="0"/>
                <a:cs typeface="SutonnyMJ" pitchFamily="2" charset="0"/>
              </a:rPr>
              <a:t> </a:t>
            </a:r>
            <a:r>
              <a:rPr lang="en-US" sz="2400" b="1" dirty="0" err="1">
                <a:solidFill>
                  <a:srgbClr val="FF00FF"/>
                </a:solidFill>
                <a:latin typeface="SutonnyMJ" pitchFamily="2" charset="0"/>
                <a:cs typeface="SutonnyMJ" pitchFamily="2" charset="0"/>
              </a:rPr>
              <a:t>DËi</a:t>
            </a:r>
            <a:r>
              <a:rPr lang="en-US" sz="2400" b="1" dirty="0">
                <a:solidFill>
                  <a:srgbClr val="FF00FF"/>
                </a:solidFill>
                <a:latin typeface="SutonnyMJ" pitchFamily="2" charset="0"/>
                <a:cs typeface="SutonnyMJ" pitchFamily="2" charset="0"/>
              </a:rPr>
              <a:t> :  K</a:t>
            </a:r>
          </a:p>
        </p:txBody>
      </p:sp>
      <p:sp>
        <p:nvSpPr>
          <p:cNvPr id="9" name="TextBox 8"/>
          <p:cNvSpPr txBox="1"/>
          <p:nvPr/>
        </p:nvSpPr>
        <p:spPr>
          <a:xfrm>
            <a:off x="8038023" y="5334001"/>
            <a:ext cx="2362200" cy="461665"/>
          </a:xfrm>
          <a:prstGeom prst="rect">
            <a:avLst/>
          </a:prstGeom>
          <a:noFill/>
        </p:spPr>
        <p:txBody>
          <a:bodyPr wrap="square" rtlCol="0">
            <a:spAutoFit/>
          </a:bodyPr>
          <a:lstStyle/>
          <a:p>
            <a:r>
              <a:rPr lang="en-US" sz="2400" b="1" dirty="0" err="1">
                <a:solidFill>
                  <a:srgbClr val="FF00FF"/>
                </a:solidFill>
                <a:latin typeface="SutonnyMJ" pitchFamily="2" charset="0"/>
                <a:cs typeface="SutonnyMJ" pitchFamily="2" charset="0"/>
              </a:rPr>
              <a:t>mwVK</a:t>
            </a:r>
            <a:r>
              <a:rPr lang="en-US" sz="2400" b="1" dirty="0">
                <a:solidFill>
                  <a:srgbClr val="FF00FF"/>
                </a:solidFill>
                <a:latin typeface="SutonnyMJ" pitchFamily="2" charset="0"/>
                <a:cs typeface="SutonnyMJ" pitchFamily="2" charset="0"/>
              </a:rPr>
              <a:t> </a:t>
            </a:r>
            <a:r>
              <a:rPr lang="en-US" sz="2400" b="1" dirty="0" err="1">
                <a:solidFill>
                  <a:srgbClr val="FF00FF"/>
                </a:solidFill>
                <a:latin typeface="SutonnyMJ" pitchFamily="2" charset="0"/>
                <a:cs typeface="SutonnyMJ" pitchFamily="2" charset="0"/>
              </a:rPr>
              <a:t>DËi</a:t>
            </a:r>
            <a:r>
              <a:rPr lang="en-US" sz="2400" b="1" dirty="0">
                <a:solidFill>
                  <a:srgbClr val="FF00FF"/>
                </a:solidFill>
                <a:latin typeface="SutonnyMJ" pitchFamily="2" charset="0"/>
                <a:cs typeface="SutonnyMJ" pitchFamily="2" charset="0"/>
              </a:rPr>
              <a:t> :  M</a:t>
            </a:r>
          </a:p>
        </p:txBody>
      </p:sp>
    </p:spTree>
    <p:extLst>
      <p:ext uri="{BB962C8B-B14F-4D97-AF65-F5344CB8AC3E}">
        <p14:creationId xmlns:p14="http://schemas.microsoft.com/office/powerpoint/2010/main" val="159605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accent4">
              <a:lumMod val="20000"/>
              <a:lumOff val="80000"/>
            </a:schemeClr>
          </a:solidFill>
        </p:spPr>
        <p:txBody>
          <a:bodyPr/>
          <a:lstStyle/>
          <a:p>
            <a:r>
              <a:rPr lang="en-US" dirty="0" smtClean="0"/>
              <a:t>              </a:t>
            </a:r>
            <a:r>
              <a:rPr lang="en-US" sz="4800" b="1" dirty="0" err="1" smtClean="0">
                <a:latin typeface="NikoshBAN" panose="02000000000000000000" pitchFamily="2" charset="0"/>
                <a:cs typeface="NikoshBAN" panose="02000000000000000000" pitchFamily="2" charset="0"/>
              </a:rPr>
              <a:t>বাড়ীর</a:t>
            </a:r>
            <a:r>
              <a:rPr lang="en-US" sz="4800" b="1" dirty="0" smtClean="0">
                <a:latin typeface="NikoshBAN" panose="02000000000000000000" pitchFamily="2" charset="0"/>
                <a:cs typeface="NikoshBAN" panose="02000000000000000000" pitchFamily="2" charset="0"/>
              </a:rPr>
              <a:t> কাজ </a:t>
            </a:r>
            <a:endParaRPr lang="en-US" sz="4800"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838200" y="1825624"/>
            <a:ext cx="10515600" cy="5032375"/>
          </a:xfrm>
        </p:spPr>
        <p:txBody>
          <a:bodyPr>
            <a:normAutofit/>
          </a:bodyPr>
          <a:lstStyle/>
          <a:p>
            <a:pPr marL="0" indent="0">
              <a:buNone/>
            </a:pPr>
            <a:r>
              <a:rPr lang="en-US" sz="4000" b="1" dirty="0" err="1" smtClean="0">
                <a:solidFill>
                  <a:srgbClr val="002060"/>
                </a:solidFill>
                <a:latin typeface="NikoshBAN" panose="02000000000000000000" pitchFamily="2" charset="0"/>
                <a:cs typeface="NikoshBAN" panose="02000000000000000000" pitchFamily="2" charset="0"/>
              </a:rPr>
              <a:t>ক্লাউড</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কম্পিউটিং</a:t>
            </a:r>
            <a:r>
              <a:rPr lang="en-US" sz="4000" b="1" dirty="0" smtClean="0">
                <a:solidFill>
                  <a:srgbClr val="002060"/>
                </a:solidFill>
                <a:latin typeface="NikoshBAN" panose="02000000000000000000" pitchFamily="2" charset="0"/>
                <a:cs typeface="NikoshBAN" panose="02000000000000000000" pitchFamily="2" charset="0"/>
              </a:rPr>
              <a:t> এর সুবিধা ও </a:t>
            </a:r>
            <a:r>
              <a:rPr lang="en-US" sz="4000" b="1" dirty="0" err="1" smtClean="0">
                <a:solidFill>
                  <a:srgbClr val="002060"/>
                </a:solidFill>
                <a:latin typeface="NikoshBAN" panose="02000000000000000000" pitchFamily="2" charset="0"/>
                <a:cs typeface="NikoshBAN" panose="02000000000000000000" pitchFamily="2" charset="0"/>
              </a:rPr>
              <a:t>অসুবিধা</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লিখ</a:t>
            </a:r>
            <a:r>
              <a:rPr lang="en-US" sz="4000" b="1" dirty="0" smtClean="0">
                <a:solidFill>
                  <a:srgbClr val="002060"/>
                </a:solidFill>
                <a:latin typeface="NikoshBAN" panose="02000000000000000000" pitchFamily="2" charset="0"/>
                <a:cs typeface="NikoshBAN" panose="02000000000000000000" pitchFamily="2" charset="0"/>
              </a:rPr>
              <a:t>। </a:t>
            </a:r>
            <a:endParaRPr lang="en-US" sz="4000" b="1" dirty="0">
              <a:solidFill>
                <a:srgbClr val="00206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stretch>
            <a:fillRect/>
          </a:stretch>
        </p:blipFill>
        <p:spPr>
          <a:xfrm>
            <a:off x="2329841" y="3194137"/>
            <a:ext cx="7728559" cy="3444658"/>
          </a:xfrm>
          <a:prstGeom prst="rect">
            <a:avLst/>
          </a:prstGeom>
        </p:spPr>
      </p:pic>
    </p:spTree>
    <p:extLst>
      <p:ext uri="{BB962C8B-B14F-4D97-AF65-F5344CB8AC3E}">
        <p14:creationId xmlns:p14="http://schemas.microsoft.com/office/powerpoint/2010/main" val="232147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accent6">
              <a:lumMod val="20000"/>
              <a:lumOff val="80000"/>
            </a:schemeClr>
          </a:solidFill>
        </p:spPr>
        <p:txBody>
          <a:bodyPr>
            <a:normAutofit/>
          </a:bodyPr>
          <a:lstStyle/>
          <a:p>
            <a:r>
              <a:rPr lang="en-US" sz="6000" b="1" dirty="0" smtClean="0">
                <a:solidFill>
                  <a:srgbClr val="7030A0"/>
                </a:solidFill>
                <a:latin typeface="NikoshBAN" panose="02000000000000000000" pitchFamily="2" charset="0"/>
                <a:cs typeface="NikoshBAN" panose="02000000000000000000" pitchFamily="2" charset="0"/>
              </a:rPr>
              <a:t>               </a:t>
            </a:r>
            <a:r>
              <a:rPr lang="en-US" sz="6000" b="1" dirty="0" err="1" smtClean="0">
                <a:solidFill>
                  <a:srgbClr val="7030A0"/>
                </a:solidFill>
                <a:latin typeface="NikoshBAN" panose="02000000000000000000" pitchFamily="2" charset="0"/>
                <a:cs typeface="NikoshBAN" panose="02000000000000000000" pitchFamily="2" charset="0"/>
              </a:rPr>
              <a:t>ধন্যবাদ</a:t>
            </a:r>
            <a:r>
              <a:rPr lang="en-US" sz="6000" b="1" dirty="0" smtClean="0">
                <a:solidFill>
                  <a:srgbClr val="7030A0"/>
                </a:solidFill>
                <a:latin typeface="NikoshBAN" panose="02000000000000000000" pitchFamily="2" charset="0"/>
                <a:cs typeface="NikoshBAN" panose="02000000000000000000" pitchFamily="2" charset="0"/>
              </a:rPr>
              <a:t> </a:t>
            </a:r>
            <a:endParaRPr lang="en-US" sz="6000" b="1" dirty="0">
              <a:solidFill>
                <a:srgbClr val="7030A0"/>
              </a:solidFill>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stretch>
            <a:fillRect/>
          </a:stretch>
        </p:blipFill>
        <p:spPr>
          <a:xfrm>
            <a:off x="125261" y="1979112"/>
            <a:ext cx="11912252" cy="4878887"/>
          </a:xfrm>
          <a:prstGeom prst="rect">
            <a:avLst/>
          </a:prstGeom>
        </p:spPr>
      </p:pic>
    </p:spTree>
    <p:extLst>
      <p:ext uri="{BB962C8B-B14F-4D97-AF65-F5344CB8AC3E}">
        <p14:creationId xmlns:p14="http://schemas.microsoft.com/office/powerpoint/2010/main" val="55458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accent4">
              <a:lumMod val="20000"/>
              <a:lumOff val="80000"/>
            </a:schemeClr>
          </a:solidFill>
        </p:spPr>
        <p:txBody>
          <a:bodyPr>
            <a:normAutofit/>
          </a:bodyPr>
          <a:lstStyle/>
          <a:p>
            <a:r>
              <a:rPr lang="en-US" sz="5400" b="1" dirty="0" smtClean="0">
                <a:solidFill>
                  <a:srgbClr val="002060"/>
                </a:solidFill>
                <a:latin typeface="NikoshBAN" panose="02000000000000000000" pitchFamily="2" charset="0"/>
                <a:cs typeface="NikoshBAN" panose="02000000000000000000" pitchFamily="2" charset="0"/>
              </a:rPr>
              <a:t>                           </a:t>
            </a:r>
            <a:r>
              <a:rPr lang="en-US" sz="5400" b="1" dirty="0" err="1" smtClean="0">
                <a:solidFill>
                  <a:srgbClr val="002060"/>
                </a:solidFill>
                <a:latin typeface="NikoshBAN" panose="02000000000000000000" pitchFamily="2" charset="0"/>
                <a:cs typeface="NikoshBAN" panose="02000000000000000000" pitchFamily="2" charset="0"/>
              </a:rPr>
              <a:t>প্রেষনা</a:t>
            </a:r>
            <a:r>
              <a:rPr lang="en-US" sz="5400" b="1" dirty="0" smtClean="0">
                <a:solidFill>
                  <a:srgbClr val="002060"/>
                </a:solidFill>
                <a:latin typeface="NikoshBAN" panose="02000000000000000000" pitchFamily="2" charset="0"/>
                <a:cs typeface="NikoshBAN" panose="02000000000000000000" pitchFamily="2" charset="0"/>
              </a:rPr>
              <a:t> </a:t>
            </a:r>
            <a:r>
              <a:rPr lang="en-US" sz="5400" b="1" dirty="0" err="1" smtClean="0">
                <a:solidFill>
                  <a:srgbClr val="002060"/>
                </a:solidFill>
                <a:latin typeface="NikoshBAN" panose="02000000000000000000" pitchFamily="2" charset="0"/>
                <a:cs typeface="NikoshBAN" panose="02000000000000000000" pitchFamily="2" charset="0"/>
              </a:rPr>
              <a:t>দান</a:t>
            </a:r>
            <a:r>
              <a:rPr lang="en-US" sz="5400" b="1" dirty="0" smtClean="0">
                <a:solidFill>
                  <a:srgbClr val="002060"/>
                </a:solidFill>
                <a:latin typeface="NikoshBAN" panose="02000000000000000000" pitchFamily="2" charset="0"/>
                <a:cs typeface="NikoshBAN" panose="02000000000000000000" pitchFamily="2" charset="0"/>
              </a:rPr>
              <a:t> </a:t>
            </a:r>
            <a:endParaRPr lang="en-US" sz="5400" b="1" dirty="0">
              <a:solidFill>
                <a:srgbClr val="002060"/>
              </a:solidFill>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stretch>
            <a:fillRect/>
          </a:stretch>
        </p:blipFill>
        <p:spPr>
          <a:xfrm>
            <a:off x="732423" y="2255480"/>
            <a:ext cx="4277988" cy="4351338"/>
          </a:xfrm>
          <a:prstGeom prst="rect">
            <a:avLst/>
          </a:prstGeom>
        </p:spPr>
      </p:pic>
      <p:pic>
        <p:nvPicPr>
          <p:cNvPr id="5" name="Picture 4"/>
          <p:cNvPicPr>
            <a:picLocks noChangeAspect="1"/>
          </p:cNvPicPr>
          <p:nvPr/>
        </p:nvPicPr>
        <p:blipFill>
          <a:blip r:embed="rId3"/>
          <a:stretch>
            <a:fillRect/>
          </a:stretch>
        </p:blipFill>
        <p:spPr>
          <a:xfrm>
            <a:off x="6096000" y="2455101"/>
            <a:ext cx="5571187" cy="3744445"/>
          </a:xfrm>
          <a:prstGeom prst="rect">
            <a:avLst/>
          </a:prstGeom>
        </p:spPr>
      </p:pic>
    </p:spTree>
    <p:extLst>
      <p:ext uri="{BB962C8B-B14F-4D97-AF65-F5344CB8AC3E}">
        <p14:creationId xmlns:p14="http://schemas.microsoft.com/office/powerpoint/2010/main" val="2876428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accent5">
              <a:lumMod val="20000"/>
              <a:lumOff val="80000"/>
            </a:schemeClr>
          </a:solidFill>
        </p:spPr>
        <p:txBody>
          <a:bodyPr>
            <a:normAutofit/>
          </a:bodyPr>
          <a:lstStyle/>
          <a:p>
            <a:r>
              <a:rPr lang="en-US" sz="5400" b="1" dirty="0" smtClean="0">
                <a:latin typeface="NikoshBAN" panose="02000000000000000000" pitchFamily="2" charset="0"/>
                <a:cs typeface="NikoshBAN" panose="02000000000000000000" pitchFamily="2" charset="0"/>
              </a:rPr>
              <a:t>                    </a:t>
            </a:r>
            <a:r>
              <a:rPr lang="en-US" sz="5400" b="1" dirty="0" smtClean="0">
                <a:solidFill>
                  <a:srgbClr val="7030A0"/>
                </a:solidFill>
                <a:latin typeface="NikoshBAN" panose="02000000000000000000" pitchFamily="2" charset="0"/>
                <a:cs typeface="NikoshBAN" panose="02000000000000000000" pitchFamily="2" charset="0"/>
              </a:rPr>
              <a:t>পাঠ </a:t>
            </a:r>
            <a:r>
              <a:rPr lang="en-US" sz="5400" b="1" dirty="0" err="1" smtClean="0">
                <a:solidFill>
                  <a:srgbClr val="7030A0"/>
                </a:solidFill>
                <a:latin typeface="NikoshBAN" panose="02000000000000000000" pitchFamily="2" charset="0"/>
                <a:cs typeface="NikoshBAN" panose="02000000000000000000" pitchFamily="2" charset="0"/>
              </a:rPr>
              <a:t>ঘোষনা</a:t>
            </a:r>
            <a:r>
              <a:rPr lang="en-US" sz="5400" b="1" dirty="0" smtClean="0">
                <a:solidFill>
                  <a:srgbClr val="7030A0"/>
                </a:solidFill>
                <a:latin typeface="NikoshBAN" panose="02000000000000000000" pitchFamily="2" charset="0"/>
                <a:cs typeface="NikoshBAN" panose="02000000000000000000" pitchFamily="2" charset="0"/>
              </a:rPr>
              <a:t> </a:t>
            </a:r>
            <a:endParaRPr lang="en-US" sz="5400" b="1" dirty="0">
              <a:solidFill>
                <a:srgbClr val="7030A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p:txBody>
          <a:bodyPr>
            <a:normAutofit/>
          </a:bodyPr>
          <a:lstStyle/>
          <a:p>
            <a:pPr marL="0" indent="0">
              <a:buNone/>
            </a:pPr>
            <a:r>
              <a:rPr lang="en-US" sz="5400" b="1" dirty="0" err="1" smtClean="0">
                <a:solidFill>
                  <a:srgbClr val="002060"/>
                </a:solidFill>
                <a:latin typeface="NikoshBAN" panose="02000000000000000000" pitchFamily="2" charset="0"/>
                <a:cs typeface="NikoshBAN" panose="02000000000000000000" pitchFamily="2" charset="0"/>
              </a:rPr>
              <a:t>আমাদের</a:t>
            </a:r>
            <a:r>
              <a:rPr lang="en-US" sz="5400" b="1" dirty="0" smtClean="0">
                <a:solidFill>
                  <a:srgbClr val="002060"/>
                </a:solidFill>
                <a:latin typeface="NikoshBAN" panose="02000000000000000000" pitchFamily="2" charset="0"/>
                <a:cs typeface="NikoshBAN" panose="02000000000000000000" pitchFamily="2" charset="0"/>
              </a:rPr>
              <a:t> </a:t>
            </a:r>
            <a:r>
              <a:rPr lang="en-US" sz="5400" b="1" dirty="0" err="1" smtClean="0">
                <a:solidFill>
                  <a:srgbClr val="002060"/>
                </a:solidFill>
                <a:latin typeface="NikoshBAN" panose="02000000000000000000" pitchFamily="2" charset="0"/>
                <a:cs typeface="NikoshBAN" panose="02000000000000000000" pitchFamily="2" charset="0"/>
              </a:rPr>
              <a:t>আজকের</a:t>
            </a:r>
            <a:r>
              <a:rPr lang="en-US" sz="5400" b="1" dirty="0" smtClean="0">
                <a:solidFill>
                  <a:srgbClr val="002060"/>
                </a:solidFill>
                <a:latin typeface="NikoshBAN" panose="02000000000000000000" pitchFamily="2" charset="0"/>
                <a:cs typeface="NikoshBAN" panose="02000000000000000000" pitchFamily="2" charset="0"/>
              </a:rPr>
              <a:t> পাঠ---</a:t>
            </a:r>
          </a:p>
          <a:p>
            <a:pPr marL="0" indent="0">
              <a:buNone/>
            </a:pPr>
            <a:r>
              <a:rPr lang="en-US" sz="5400" b="1" dirty="0" err="1" smtClean="0">
                <a:solidFill>
                  <a:srgbClr val="00B050"/>
                </a:solidFill>
                <a:latin typeface="NikoshBAN" panose="02000000000000000000" pitchFamily="2" charset="0"/>
                <a:cs typeface="NikoshBAN" panose="02000000000000000000" pitchFamily="2" charset="0"/>
              </a:rPr>
              <a:t>ক্লাউড</a:t>
            </a:r>
            <a:r>
              <a:rPr lang="en-US" sz="5400" b="1" dirty="0" smtClean="0">
                <a:solidFill>
                  <a:srgbClr val="00B050"/>
                </a:solidFill>
                <a:latin typeface="NikoshBAN" panose="02000000000000000000" pitchFamily="2" charset="0"/>
                <a:cs typeface="NikoshBAN" panose="02000000000000000000" pitchFamily="2" charset="0"/>
              </a:rPr>
              <a:t> </a:t>
            </a:r>
            <a:r>
              <a:rPr lang="en-US" sz="5400" b="1" dirty="0" err="1" smtClean="0">
                <a:solidFill>
                  <a:srgbClr val="00B050"/>
                </a:solidFill>
                <a:latin typeface="NikoshBAN" panose="02000000000000000000" pitchFamily="2" charset="0"/>
                <a:cs typeface="NikoshBAN" panose="02000000000000000000" pitchFamily="2" charset="0"/>
              </a:rPr>
              <a:t>কম্পিউটিং</a:t>
            </a:r>
            <a:r>
              <a:rPr lang="en-US" sz="5400" b="1" dirty="0" smtClean="0">
                <a:solidFill>
                  <a:srgbClr val="00B050"/>
                </a:solidFill>
                <a:latin typeface="NikoshBAN" panose="02000000000000000000" pitchFamily="2" charset="0"/>
                <a:cs typeface="NikoshBAN" panose="02000000000000000000" pitchFamily="2" charset="0"/>
              </a:rPr>
              <a:t> </a:t>
            </a:r>
            <a:endParaRPr lang="en-US" sz="5400" b="1" dirty="0">
              <a:solidFill>
                <a:srgbClr val="00B05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stretch>
            <a:fillRect/>
          </a:stretch>
        </p:blipFill>
        <p:spPr>
          <a:xfrm>
            <a:off x="2691686" y="4001294"/>
            <a:ext cx="8332630" cy="2507344"/>
          </a:xfrm>
          <a:prstGeom prst="rect">
            <a:avLst/>
          </a:prstGeom>
        </p:spPr>
      </p:pic>
    </p:spTree>
    <p:extLst>
      <p:ext uri="{BB962C8B-B14F-4D97-AF65-F5344CB8AC3E}">
        <p14:creationId xmlns:p14="http://schemas.microsoft.com/office/powerpoint/2010/main" val="112824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accent4">
              <a:lumMod val="20000"/>
              <a:lumOff val="80000"/>
            </a:schemeClr>
          </a:solidFill>
        </p:spPr>
        <p:txBody>
          <a:bodyPr/>
          <a:lstStyle/>
          <a:p>
            <a:r>
              <a:rPr lang="en-US" b="1" dirty="0" smtClean="0">
                <a:solidFill>
                  <a:srgbClr val="0070C0"/>
                </a:solidFill>
                <a:latin typeface="NikoshBAN" panose="02000000000000000000" pitchFamily="2" charset="0"/>
                <a:cs typeface="NikoshBAN" panose="02000000000000000000" pitchFamily="2" charset="0"/>
              </a:rPr>
              <a:t>                   </a:t>
            </a:r>
            <a:r>
              <a:rPr lang="en-US" b="1" dirty="0" err="1" smtClean="0">
                <a:solidFill>
                  <a:srgbClr val="0070C0"/>
                </a:solidFill>
                <a:latin typeface="NikoshBAN" panose="02000000000000000000" pitchFamily="2" charset="0"/>
                <a:cs typeface="NikoshBAN" panose="02000000000000000000" pitchFamily="2" charset="0"/>
              </a:rPr>
              <a:t>শিখন</a:t>
            </a:r>
            <a:r>
              <a:rPr lang="en-US" b="1" dirty="0" smtClean="0">
                <a:solidFill>
                  <a:srgbClr val="0070C0"/>
                </a:solidFill>
                <a:latin typeface="NikoshBAN" panose="02000000000000000000" pitchFamily="2" charset="0"/>
                <a:cs typeface="NikoshBAN" panose="02000000000000000000" pitchFamily="2" charset="0"/>
              </a:rPr>
              <a:t> </a:t>
            </a:r>
            <a:r>
              <a:rPr lang="en-US" b="1" dirty="0" err="1" smtClean="0">
                <a:solidFill>
                  <a:srgbClr val="0070C0"/>
                </a:solidFill>
                <a:latin typeface="NikoshBAN" panose="02000000000000000000" pitchFamily="2" charset="0"/>
                <a:cs typeface="NikoshBAN" panose="02000000000000000000" pitchFamily="2" charset="0"/>
              </a:rPr>
              <a:t>ফল</a:t>
            </a:r>
            <a:r>
              <a:rPr lang="en-US" b="1" dirty="0" smtClean="0">
                <a:solidFill>
                  <a:srgbClr val="0070C0"/>
                </a:solidFill>
                <a:latin typeface="NikoshBAN" panose="02000000000000000000" pitchFamily="2" charset="0"/>
                <a:cs typeface="NikoshBAN" panose="02000000000000000000" pitchFamily="2" charset="0"/>
              </a:rPr>
              <a:t> </a:t>
            </a:r>
            <a:endParaRPr lang="en-US" b="1" dirty="0">
              <a:solidFill>
                <a:srgbClr val="0070C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0" y="1825624"/>
            <a:ext cx="12192000" cy="5032375"/>
          </a:xfrm>
        </p:spPr>
        <p:txBody>
          <a:bodyPr>
            <a:normAutofit/>
          </a:bodyPr>
          <a:lstStyle/>
          <a:p>
            <a:pPr marL="0" indent="0">
              <a:buNone/>
            </a:pPr>
            <a:r>
              <a:rPr lang="as-IN" sz="3600" b="1" dirty="0" smtClean="0">
                <a:latin typeface="NikoshBAN" panose="02000000000000000000" pitchFamily="2" charset="0"/>
                <a:cs typeface="NikoshBAN" panose="02000000000000000000" pitchFamily="2" charset="0"/>
              </a:rPr>
              <a:t>এই পাঠ শেষে যা যা শিখতে পারবে-</a:t>
            </a:r>
          </a:p>
          <a:p>
            <a:pPr marL="0" indent="0">
              <a:buNone/>
            </a:pPr>
            <a:r>
              <a:rPr lang="as-IN" sz="3600" b="1" dirty="0" smtClean="0">
                <a:solidFill>
                  <a:srgbClr val="002060"/>
                </a:solidFill>
                <a:latin typeface="NikoshBAN" panose="02000000000000000000" pitchFamily="2" charset="0"/>
                <a:cs typeface="NikoshBAN" panose="02000000000000000000" pitchFamily="2" charset="0"/>
              </a:rPr>
              <a:t>১। ক্লাউড কম্পিউটিং</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কি</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তা</a:t>
            </a:r>
            <a:r>
              <a:rPr lang="en-US" sz="3600" b="1" dirty="0" smtClean="0">
                <a:solidFill>
                  <a:srgbClr val="002060"/>
                </a:solidFill>
                <a:latin typeface="NikoshBAN" panose="02000000000000000000" pitchFamily="2" charset="0"/>
                <a:cs typeface="NikoshBAN" panose="02000000000000000000" pitchFamily="2" charset="0"/>
              </a:rPr>
              <a:t> বলতে</a:t>
            </a:r>
            <a:r>
              <a:rPr lang="as-IN" sz="3600" b="1" dirty="0" smtClean="0">
                <a:solidFill>
                  <a:srgbClr val="002060"/>
                </a:solidFill>
                <a:latin typeface="NikoshBAN" panose="02000000000000000000" pitchFamily="2" charset="0"/>
                <a:cs typeface="NikoshBAN" panose="02000000000000000000" pitchFamily="2" charset="0"/>
              </a:rPr>
              <a:t> পারবে।</a:t>
            </a:r>
          </a:p>
          <a:p>
            <a:pPr marL="0" indent="0">
              <a:buNone/>
            </a:pPr>
            <a:r>
              <a:rPr lang="as-IN" sz="3600" b="1" dirty="0" smtClean="0">
                <a:solidFill>
                  <a:srgbClr val="7030A0"/>
                </a:solidFill>
                <a:latin typeface="NikoshBAN" panose="02000000000000000000" pitchFamily="2" charset="0"/>
                <a:cs typeface="NikoshBAN" panose="02000000000000000000" pitchFamily="2" charset="0"/>
              </a:rPr>
              <a:t>২। ক্লাউড কম্পিউটিং এর </a:t>
            </a:r>
            <a:r>
              <a:rPr lang="en-US" sz="3600" b="1" dirty="0" smtClean="0">
                <a:solidFill>
                  <a:srgbClr val="7030A0"/>
                </a:solidFill>
                <a:latin typeface="NikoshBAN" panose="02000000000000000000" pitchFamily="2" charset="0"/>
                <a:cs typeface="NikoshBAN" panose="02000000000000000000" pitchFamily="2" charset="0"/>
              </a:rPr>
              <a:t>সুবিধা </a:t>
            </a:r>
            <a:r>
              <a:rPr lang="en-US" sz="3600" b="1" dirty="0" err="1" smtClean="0">
                <a:solidFill>
                  <a:srgbClr val="7030A0"/>
                </a:solidFill>
                <a:latin typeface="NikoshBAN" panose="02000000000000000000" pitchFamily="2" charset="0"/>
                <a:cs typeface="NikoshBAN" panose="02000000000000000000" pitchFamily="2" charset="0"/>
              </a:rPr>
              <a:t>ব্যাখ্যা</a:t>
            </a:r>
            <a:r>
              <a:rPr lang="as-IN" sz="3600" b="1" dirty="0" smtClean="0">
                <a:solidFill>
                  <a:srgbClr val="7030A0"/>
                </a:solidFill>
                <a:latin typeface="NikoshBAN" panose="02000000000000000000" pitchFamily="2" charset="0"/>
                <a:cs typeface="NikoshBAN" panose="02000000000000000000" pitchFamily="2" charset="0"/>
              </a:rPr>
              <a:t> করতে পারবে।</a:t>
            </a:r>
            <a:r>
              <a:rPr lang="en-US" sz="3600" b="1" dirty="0" smtClean="0">
                <a:solidFill>
                  <a:srgbClr val="7030A0"/>
                </a:solidFill>
                <a:latin typeface="NikoshBAN" panose="02000000000000000000" pitchFamily="2" charset="0"/>
                <a:cs typeface="NikoshBAN" panose="02000000000000000000" pitchFamily="2" charset="0"/>
              </a:rPr>
              <a:t> </a:t>
            </a:r>
            <a:r>
              <a:rPr lang="as-IN" sz="3600" b="1" dirty="0" smtClean="0">
                <a:solidFill>
                  <a:srgbClr val="7030A0"/>
                </a:solidFill>
                <a:latin typeface="NikoshBAN" panose="02000000000000000000" pitchFamily="2" charset="0"/>
                <a:cs typeface="NikoshBAN" panose="02000000000000000000" pitchFamily="2" charset="0"/>
              </a:rPr>
              <a:t> </a:t>
            </a:r>
            <a:endParaRPr lang="en-US" sz="3600" b="1" dirty="0">
              <a:solidFill>
                <a:srgbClr val="7030A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stretch>
            <a:fillRect/>
          </a:stretch>
        </p:blipFill>
        <p:spPr>
          <a:xfrm>
            <a:off x="2009105" y="3992450"/>
            <a:ext cx="6980350" cy="2738974"/>
          </a:xfrm>
          <a:prstGeom prst="rect">
            <a:avLst/>
          </a:prstGeom>
        </p:spPr>
      </p:pic>
    </p:spTree>
    <p:extLst>
      <p:ext uri="{BB962C8B-B14F-4D97-AF65-F5344CB8AC3E}">
        <p14:creationId xmlns:p14="http://schemas.microsoft.com/office/powerpoint/2010/main" val="241785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accent4">
              <a:lumMod val="20000"/>
              <a:lumOff val="80000"/>
            </a:schemeClr>
          </a:solidFill>
        </p:spPr>
        <p:txBody>
          <a:bodyPr/>
          <a:lstStyle/>
          <a:p>
            <a:r>
              <a:rPr lang="en-US" b="1" dirty="0" smtClean="0">
                <a:latin typeface="NikoshBAN" panose="02000000000000000000" pitchFamily="2" charset="0"/>
                <a:cs typeface="NikoshBAN" panose="02000000000000000000" pitchFamily="2" charset="0"/>
              </a:rPr>
              <a:t>       Cloud Computing</a:t>
            </a:r>
            <a:endParaRPr lang="en-US"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0" y="1825624"/>
            <a:ext cx="12192000" cy="5128967"/>
          </a:xfrm>
          <a:blipFill>
            <a:blip r:embed="rId2"/>
            <a:tile tx="0" ty="0" sx="100000" sy="100000" flip="none" algn="tl"/>
          </a:blipFill>
        </p:spPr>
        <p:txBody>
          <a:bodyPr>
            <a:normAutofit/>
          </a:bodyPr>
          <a:lstStyle/>
          <a:p>
            <a:pPr marL="0" indent="0">
              <a:buNone/>
            </a:pPr>
            <a:r>
              <a:rPr lang="as-IN" sz="3600" b="1" dirty="0" smtClean="0">
                <a:latin typeface="NikoshBAN" panose="02000000000000000000" pitchFamily="2" charset="0"/>
                <a:cs typeface="NikoshBAN" panose="02000000000000000000" pitchFamily="2" charset="0"/>
              </a:rPr>
              <a:t>ক্লাউড কম্পিউটিং (</a:t>
            </a:r>
            <a:r>
              <a:rPr lang="en-US" sz="3600" b="1" dirty="0" smtClean="0">
                <a:latin typeface="NikoshBAN" panose="02000000000000000000" pitchFamily="2" charset="0"/>
                <a:cs typeface="NikoshBAN" panose="02000000000000000000" pitchFamily="2" charset="0"/>
              </a:rPr>
              <a:t>Cloud Computing) </a:t>
            </a:r>
            <a:r>
              <a:rPr lang="as-IN" sz="3600" b="1" dirty="0" smtClean="0">
                <a:latin typeface="NikoshBAN" panose="02000000000000000000" pitchFamily="2" charset="0"/>
                <a:cs typeface="NikoshBAN" panose="02000000000000000000" pitchFamily="2" charset="0"/>
              </a:rPr>
              <a:t>হচ্ছে কম্পিউটার রিসোর্স যেমন- কম্পিউটার হার্ডওয়্যার</a:t>
            </a:r>
            <a:r>
              <a:rPr lang="en-US" sz="3600" b="1" dirty="0" smtClean="0">
                <a:latin typeface="NikoshBAN" panose="02000000000000000000" pitchFamily="2" charset="0"/>
                <a:cs typeface="NikoshBAN" panose="02000000000000000000" pitchFamily="2" charset="0"/>
              </a:rPr>
              <a:t>,</a:t>
            </a:r>
            <a:r>
              <a:rPr lang="as-IN" sz="3600" b="1" dirty="0" smtClean="0">
                <a:latin typeface="NikoshBAN" panose="02000000000000000000" pitchFamily="2" charset="0"/>
                <a:cs typeface="NikoshBAN" panose="02000000000000000000" pitchFamily="2" charset="0"/>
              </a:rPr>
              <a:t>কম্পিউটার সফটওয়্যার </a:t>
            </a:r>
            <a:r>
              <a:rPr lang="en-US" sz="3600" b="1" dirty="0" smtClean="0">
                <a:latin typeface="NikoshBAN" panose="02000000000000000000" pitchFamily="2" charset="0"/>
                <a:cs typeface="NikoshBAN" panose="02000000000000000000" pitchFamily="2" charset="0"/>
              </a:rPr>
              <a:t>ও </a:t>
            </a:r>
            <a:r>
              <a:rPr lang="as-IN" sz="3600" b="1" dirty="0" smtClean="0">
                <a:latin typeface="NikoshBAN" panose="02000000000000000000" pitchFamily="2" charset="0"/>
                <a:cs typeface="NikoshBAN" panose="02000000000000000000" pitchFamily="2" charset="0"/>
              </a:rPr>
              <a:t> নেটওয়ার্ক ডিভাইস প্রভৃতি ব্যবহার করে কম্পিউটার নেটওয়ার্কের মাধ্যমে (বিশেষত ইন্টারনেট) কোনো সার্ভিস বা সেবা প্রদান করা। ক্লাউড কম্পিউটিং কোনো নির্দিষ্ট টেকনোলজি নয়, বেশ কয়েকটি টেকনোলজিকে কাজে লাগিয়ে তৈরি করা একটা ব্যবসায়িক মডেল বা বিশেষ পরিসেবা। এই মডেলে ব্যবহারকারী বা ক্রেতার চাহিদাকে গুরুত্ব দিয়ে বেশ কিছু চলমান প্রযুক্তির সমন্বয়ে বিভিন্ন রিসোর্স এবং সার্ভিস বিশেষভাবে বাজারজাত করা হয় বা ক্রেতার কাছে পৌঁছে দেয়া হয়। </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16123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accent6">
              <a:lumMod val="40000"/>
              <a:lumOff val="60000"/>
            </a:schemeClr>
          </a:solidFill>
        </p:spPr>
        <p:txBody>
          <a:bodyPr/>
          <a:lstStyle/>
          <a:p>
            <a:r>
              <a:rPr lang="en-US" b="1" dirty="0" smtClean="0">
                <a:latin typeface="NikoshBAN" panose="02000000000000000000" pitchFamily="2" charset="0"/>
                <a:cs typeface="NikoshBAN" panose="02000000000000000000" pitchFamily="2" charset="0"/>
              </a:rPr>
              <a:t>         Cloud </a:t>
            </a:r>
            <a:r>
              <a:rPr lang="en-US" b="1" dirty="0">
                <a:latin typeface="NikoshBAN" panose="02000000000000000000" pitchFamily="2" charset="0"/>
                <a:cs typeface="NikoshBAN" panose="02000000000000000000" pitchFamily="2" charset="0"/>
              </a:rPr>
              <a:t>Computing</a:t>
            </a:r>
          </a:p>
        </p:txBody>
      </p:sp>
      <p:sp>
        <p:nvSpPr>
          <p:cNvPr id="3" name="Content Placeholder 2"/>
          <p:cNvSpPr>
            <a:spLocks noGrp="1"/>
          </p:cNvSpPr>
          <p:nvPr>
            <p:ph idx="1"/>
          </p:nvPr>
        </p:nvSpPr>
        <p:spPr/>
        <p:txBody>
          <a:bodyPr>
            <a:normAutofit/>
          </a:bodyPr>
          <a:lstStyle/>
          <a:p>
            <a:pPr marL="0" indent="0">
              <a:buNone/>
            </a:pPr>
            <a:r>
              <a:rPr lang="en-US" sz="3600" b="1" dirty="0" err="1" smtClean="0">
                <a:solidFill>
                  <a:srgbClr val="7030A0"/>
                </a:solidFill>
                <a:latin typeface="NikoshBAN" panose="02000000000000000000" pitchFamily="2" charset="0"/>
                <a:cs typeface="NikoshBAN" panose="02000000000000000000" pitchFamily="2" charset="0"/>
              </a:rPr>
              <a:t>ক্লাউড</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কম্পিউটিং</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সেবা</a:t>
            </a:r>
            <a:r>
              <a:rPr lang="en-US" sz="3600" b="1" dirty="0" smtClean="0">
                <a:solidFill>
                  <a:srgbClr val="7030A0"/>
                </a:solidFill>
                <a:latin typeface="NikoshBAN" panose="02000000000000000000" pitchFamily="2" charset="0"/>
                <a:cs typeface="NikoshBAN" panose="02000000000000000000" pitchFamily="2" charset="0"/>
              </a:rPr>
              <a:t>  </a:t>
            </a:r>
            <a:endParaRPr lang="en-US" sz="3600" b="1" dirty="0">
              <a:solidFill>
                <a:srgbClr val="7030A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stretch>
            <a:fillRect/>
          </a:stretch>
        </p:blipFill>
        <p:spPr>
          <a:xfrm>
            <a:off x="682579" y="2459865"/>
            <a:ext cx="10444767" cy="4237150"/>
          </a:xfrm>
          <a:prstGeom prst="rect">
            <a:avLst/>
          </a:prstGeom>
        </p:spPr>
      </p:pic>
    </p:spTree>
    <p:extLst>
      <p:ext uri="{BB962C8B-B14F-4D97-AF65-F5344CB8AC3E}">
        <p14:creationId xmlns:p14="http://schemas.microsoft.com/office/powerpoint/2010/main" val="1347421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accent4">
              <a:lumMod val="20000"/>
              <a:lumOff val="80000"/>
            </a:schemeClr>
          </a:solidFill>
        </p:spPr>
        <p:txBody>
          <a:bodyPr/>
          <a:lstStyle/>
          <a:p>
            <a:r>
              <a:rPr lang="en-US" b="1" dirty="0">
                <a:latin typeface="NikoshBAN" panose="02000000000000000000" pitchFamily="2" charset="0"/>
                <a:cs typeface="NikoshBAN" panose="02000000000000000000" pitchFamily="2" charset="0"/>
              </a:rPr>
              <a:t>Cloud Computing</a:t>
            </a:r>
          </a:p>
        </p:txBody>
      </p:sp>
      <p:sp>
        <p:nvSpPr>
          <p:cNvPr id="3" name="Content Placeholder 2"/>
          <p:cNvSpPr>
            <a:spLocks noGrp="1"/>
          </p:cNvSpPr>
          <p:nvPr>
            <p:ph idx="1"/>
          </p:nvPr>
        </p:nvSpPr>
        <p:spPr>
          <a:xfrm>
            <a:off x="0" y="1815921"/>
            <a:ext cx="12192000" cy="5042079"/>
          </a:xfrm>
        </p:spPr>
        <p:txBody>
          <a:bodyPr/>
          <a:lstStyle/>
          <a:p>
            <a:pPr marL="0" indent="0">
              <a:buNone/>
            </a:pPr>
            <a:r>
              <a:rPr lang="as-IN" b="1" dirty="0" smtClean="0">
                <a:solidFill>
                  <a:srgbClr val="002060"/>
                </a:solidFill>
                <a:latin typeface="NikoshBAN" panose="02000000000000000000" pitchFamily="2" charset="0"/>
                <a:cs typeface="NikoshBAN" panose="02000000000000000000" pitchFamily="2" charset="0"/>
              </a:rPr>
              <a:t>মার্কিন যুক্তরাষ্ট্রের ন্যাশনাল ইনস্টিটিউট অব স্ট্যান্ডার্ডস এন্ড টেস্টিং (</a:t>
            </a:r>
            <a:r>
              <a:rPr lang="en-US" b="1" dirty="0" smtClean="0">
                <a:solidFill>
                  <a:srgbClr val="002060"/>
                </a:solidFill>
                <a:latin typeface="NikoshBAN" panose="02000000000000000000" pitchFamily="2" charset="0"/>
                <a:cs typeface="NikoshBAN" panose="02000000000000000000" pitchFamily="2" charset="0"/>
              </a:rPr>
              <a:t>NIST) </a:t>
            </a:r>
            <a:r>
              <a:rPr lang="as-IN" b="1" dirty="0" smtClean="0">
                <a:solidFill>
                  <a:srgbClr val="002060"/>
                </a:solidFill>
                <a:latin typeface="NikoshBAN" panose="02000000000000000000" pitchFamily="2" charset="0"/>
                <a:cs typeface="NikoshBAN" panose="02000000000000000000" pitchFamily="2" charset="0"/>
              </a:rPr>
              <a:t>অনুসারে ক্লাউড কম্পিউটিং এর সংজ্ঞা নিম্নরূপ-</a:t>
            </a:r>
          </a:p>
          <a:p>
            <a:endParaRPr lang="as-IN" b="1" dirty="0" smtClean="0">
              <a:latin typeface="NikoshBAN" panose="02000000000000000000" pitchFamily="2" charset="0"/>
              <a:cs typeface="NikoshBAN" panose="02000000000000000000" pitchFamily="2" charset="0"/>
            </a:endParaRPr>
          </a:p>
          <a:p>
            <a:pPr marL="0" indent="0">
              <a:buNone/>
            </a:pPr>
            <a:r>
              <a:rPr lang="as-IN" b="1" dirty="0" smtClean="0">
                <a:latin typeface="NikoshBAN" panose="02000000000000000000" pitchFamily="2" charset="0"/>
                <a:cs typeface="NikoshBAN" panose="02000000000000000000" pitchFamily="2" charset="0"/>
              </a:rPr>
              <a:t>"</a:t>
            </a:r>
            <a:r>
              <a:rPr lang="en-US" sz="3200" b="1" dirty="0" smtClean="0">
                <a:solidFill>
                  <a:srgbClr val="7030A0"/>
                </a:solidFill>
                <a:latin typeface="NikoshBAN" panose="02000000000000000000" pitchFamily="2" charset="0"/>
                <a:cs typeface="NikoshBAN" panose="02000000000000000000" pitchFamily="2" charset="0"/>
              </a:rPr>
              <a:t>Cloud computing is a model for enabling ubiquitous, convenient, on-demand network access to a shared pool of configurable computing resources (e.g., networks, servers, storage, applications, and services) that can be rapidly provisioned and released with minimal management effort or service provider interaction."</a:t>
            </a:r>
            <a:endParaRPr lang="en-US" sz="3200" b="1"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82389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accent4">
              <a:lumMod val="20000"/>
              <a:lumOff val="80000"/>
            </a:schemeClr>
          </a:solidFill>
        </p:spPr>
        <p:txBody>
          <a:bodyPr/>
          <a:lstStyle/>
          <a:p>
            <a:r>
              <a:rPr lang="en-US" b="1" dirty="0">
                <a:latin typeface="NikoshBAN" panose="02000000000000000000" pitchFamily="2" charset="0"/>
                <a:cs typeface="NikoshBAN" panose="02000000000000000000" pitchFamily="2" charset="0"/>
              </a:rPr>
              <a:t>Cloud Computing</a:t>
            </a:r>
          </a:p>
        </p:txBody>
      </p:sp>
      <p:sp>
        <p:nvSpPr>
          <p:cNvPr id="3" name="Content Placeholder 2"/>
          <p:cNvSpPr>
            <a:spLocks noGrp="1"/>
          </p:cNvSpPr>
          <p:nvPr>
            <p:ph idx="1"/>
          </p:nvPr>
        </p:nvSpPr>
        <p:spPr>
          <a:xfrm>
            <a:off x="0" y="1825625"/>
            <a:ext cx="12192000" cy="4351338"/>
          </a:xfrm>
        </p:spPr>
        <p:txBody>
          <a:bodyPr>
            <a:normAutofit/>
          </a:bodyPr>
          <a:lstStyle/>
          <a:p>
            <a:pPr marL="0" indent="0">
              <a:buNone/>
            </a:pPr>
            <a:r>
              <a:rPr lang="as-IN" sz="3600" b="1" dirty="0" smtClean="0">
                <a:latin typeface="NikoshBAN" panose="02000000000000000000" pitchFamily="2" charset="0"/>
                <a:cs typeface="NikoshBAN" panose="02000000000000000000" pitchFamily="2" charset="0"/>
              </a:rPr>
              <a:t>অর্থাৎ বিভিন্ন ধরনের রিসোর্স যেমন- নেটওয়ার্ক, সার্ভার, স্টোরেজ, প্রোগ্রাম ও সেবা প্রভৃতি সহজে, ক্রেতার সুবিধা মতো, চাহিবামাত্র ও চাহিদা অনুযায়ী ব্যবহার করার সুযোগ প্রদান বা ভাড়া দেয়ার সিস্টেমই হলো ক্লাউড কম্পিউটিং।</a:t>
            </a:r>
            <a:endParaRPr lang="en-US" sz="36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stretch>
            <a:fillRect/>
          </a:stretch>
        </p:blipFill>
        <p:spPr>
          <a:xfrm>
            <a:off x="2871518" y="3863662"/>
            <a:ext cx="7324725" cy="2807594"/>
          </a:xfrm>
          <a:prstGeom prst="rect">
            <a:avLst/>
          </a:prstGeom>
        </p:spPr>
      </p:pic>
    </p:spTree>
    <p:extLst>
      <p:ext uri="{BB962C8B-B14F-4D97-AF65-F5344CB8AC3E}">
        <p14:creationId xmlns:p14="http://schemas.microsoft.com/office/powerpoint/2010/main" val="2810322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1171</Words>
  <Application>Microsoft Office PowerPoint</Application>
  <PresentationFormat>Widescreen</PresentationFormat>
  <Paragraphs>107</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Calibri Light</vt:lpstr>
      <vt:lpstr>NikoshBAN</vt:lpstr>
      <vt:lpstr>SutonnyMJ</vt:lpstr>
      <vt:lpstr>Symbol</vt:lpstr>
      <vt:lpstr>Times New Roman</vt:lpstr>
      <vt:lpstr>Vrinda</vt:lpstr>
      <vt:lpstr>Office Theme</vt:lpstr>
      <vt:lpstr>                 সবাইকে স্বাগত </vt:lpstr>
      <vt:lpstr>              পরিচিতি</vt:lpstr>
      <vt:lpstr>                           প্রেষনা দান </vt:lpstr>
      <vt:lpstr>                    পাঠ ঘোষনা </vt:lpstr>
      <vt:lpstr>                   শিখন ফল </vt:lpstr>
      <vt:lpstr>       Cloud Computing</vt:lpstr>
      <vt:lpstr>         Cloud Computing</vt:lpstr>
      <vt:lpstr>Cloud Computing</vt:lpstr>
      <vt:lpstr>Cloud Computing</vt:lpstr>
      <vt:lpstr>                একক কাজ </vt:lpstr>
      <vt:lpstr>PowerPoint Presentation</vt:lpstr>
      <vt:lpstr>       Cloud Computing</vt:lpstr>
      <vt:lpstr>         Cloud Computing</vt:lpstr>
      <vt:lpstr>      Cloud Computing</vt:lpstr>
      <vt:lpstr>Cloud Computing</vt:lpstr>
      <vt:lpstr>Cloud Computing</vt:lpstr>
      <vt:lpstr>Cloud Computing</vt:lpstr>
      <vt:lpstr>Cloud Computing</vt:lpstr>
      <vt:lpstr>Cloud Computing</vt:lpstr>
      <vt:lpstr>                     দলীয় কাজ     </vt:lpstr>
      <vt:lpstr>PowerPoint Presentation</vt:lpstr>
      <vt:lpstr>PowerPoint Presentation</vt:lpstr>
      <vt:lpstr>              বাড়ীর কাজ </vt:lpstr>
      <vt:lpstr>               ধন্যবাদ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20</cp:revision>
  <dcterms:created xsi:type="dcterms:W3CDTF">2021-05-14T07:37:48Z</dcterms:created>
  <dcterms:modified xsi:type="dcterms:W3CDTF">2021-05-16T02:02:41Z</dcterms:modified>
</cp:coreProperties>
</file>