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41.wav" ContentType="audio/x-wav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303" r:id="rId2"/>
    <p:sldId id="384" r:id="rId3"/>
    <p:sldId id="410" r:id="rId4"/>
    <p:sldId id="319" r:id="rId5"/>
    <p:sldId id="356" r:id="rId6"/>
    <p:sldId id="335" r:id="rId7"/>
    <p:sldId id="411" r:id="rId8"/>
    <p:sldId id="412" r:id="rId9"/>
    <p:sldId id="327" r:id="rId10"/>
    <p:sldId id="330" r:id="rId11"/>
    <p:sldId id="355" r:id="rId12"/>
    <p:sldId id="413" r:id="rId13"/>
    <p:sldId id="285" r:id="rId14"/>
    <p:sldId id="269" r:id="rId15"/>
    <p:sldId id="344" r:id="rId16"/>
    <p:sldId id="30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B5230B"/>
    <a:srgbClr val="3BAD13"/>
    <a:srgbClr val="FF3399"/>
    <a:srgbClr val="FF0000"/>
    <a:srgbClr val="42219F"/>
    <a:srgbClr val="FFFF00"/>
    <a:srgbClr val="00FF00"/>
    <a:srgbClr val="A61A88"/>
    <a:srgbClr val="B6BA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6" autoAdjust="0"/>
    <p:restoredTop sz="87264" autoAdjust="0"/>
  </p:normalViewPr>
  <p:slideViewPr>
    <p:cSldViewPr snapToGrid="0">
      <p:cViewPr varScale="1">
        <p:scale>
          <a:sx n="37" d="100"/>
          <a:sy n="37" d="100"/>
        </p:scale>
        <p:origin x="-9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F9EF-31F3-4D79-AAE2-7403300BDBFA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4948-E186-457A-9A45-0FC298446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81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44948-E186-457A-9A45-0FC298446C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5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44948-E186-457A-9A45-0FC298446C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7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44948-E186-457A-9A45-0FC298446C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62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3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3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60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44948-E186-457A-9A45-0FC298446C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89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87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6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950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23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953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10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93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08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40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14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5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62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61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43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6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002060"/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66DE-A700-411D-846D-8A30CCC2B460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7CC91C-F070-44F8-B4B9-6CD1F3FC9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1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gi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1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DFBC6CC-6C5C-481A-AE14-C5F47E235445}"/>
              </a:ext>
            </a:extLst>
          </p:cNvPr>
          <p:cNvGrpSpPr/>
          <p:nvPr/>
        </p:nvGrpSpPr>
        <p:grpSpPr>
          <a:xfrm flipV="1">
            <a:off x="-98848" y="39138"/>
            <a:ext cx="11780095" cy="1238542"/>
            <a:chOff x="34799" y="598112"/>
            <a:chExt cx="9128805" cy="1930434"/>
          </a:xfrm>
        </p:grpSpPr>
        <p:pic>
          <p:nvPicPr>
            <p:cNvPr id="11" name="Picture 10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AC882319-E4F7-4311-99D6-A0FFFC1B06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2D890D93-5335-457A-A3CA-C8D9B40680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AD46D12C-70C9-4E19-9BA4-049645BAA0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94D65C5B-40EE-44F8-A0CC-0D6FF458FB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B30BBED9-2C13-49C5-BBE4-964D79D49A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E72161AF-EE39-4F7F-B7ED-B4C112E536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792A8890-63DB-45D4-929D-2E0A83CCA2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54B41E71-22B8-409C-91E9-E173C4356D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C:\Users\DOEL\Desktop\skin saver\PROVITE COMPUTER.ATATURK SCHOOL MARKET..IQBAL.01717990636 (42).gif">
            <a:extLst>
              <a:ext uri="{FF2B5EF4-FFF2-40B4-BE49-F238E27FC236}">
                <a16:creationId xmlns:a16="http://schemas.microsoft.com/office/drawing/2014/main" xmlns="" id="{2DDA42D2-E1E0-4458-B2D2-701E6C404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09409" flipV="1">
            <a:off x="10503104" y="2276373"/>
            <a:ext cx="1708570" cy="18555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OEL\Desktop\skin saver\PROVITE COMPUTER.ATATURK SCHOOL MARKET..IQBAL.01717990636 (42).gif">
            <a:extLst>
              <a:ext uri="{FF2B5EF4-FFF2-40B4-BE49-F238E27FC236}">
                <a16:creationId xmlns:a16="http://schemas.microsoft.com/office/drawing/2014/main" xmlns="" id="{915BB9AF-C2E2-4D70-B43D-6EF05B0E6C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452352" flipV="1">
            <a:off x="124703" y="2141949"/>
            <a:ext cx="1474549" cy="2076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AFED83B-AEB5-418F-A7A6-3885AAB4D415}"/>
              </a:ext>
            </a:extLst>
          </p:cNvPr>
          <p:cNvGrpSpPr/>
          <p:nvPr/>
        </p:nvGrpSpPr>
        <p:grpSpPr>
          <a:xfrm>
            <a:off x="110711" y="4954151"/>
            <a:ext cx="11780095" cy="2253742"/>
            <a:chOff x="34799" y="598112"/>
            <a:chExt cx="9128805" cy="1930434"/>
          </a:xfrm>
        </p:grpSpPr>
        <p:pic>
          <p:nvPicPr>
            <p:cNvPr id="28" name="Picture 27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28A457F2-D85D-49FF-AD0A-6418624299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B3A4DD07-9831-463A-8975-1460A242A5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484F0823-B985-4C5C-B007-2D1CC2CC38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7CE0BCAD-21C0-495E-AB40-5015C6C5B9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53D736D3-2A62-4766-A8FC-8957E96643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D1AC8F93-8EA8-4E72-8E20-17C88EECEE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83AA1E5E-7396-4035-99D0-594BA2914D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:\Users\DOEL\Desktop\skin saver\PROVITE COMPUTER.ATATURK SCHOOL MARKET..IQBAL.01717990636 (42).gif">
              <a:extLst>
                <a:ext uri="{FF2B5EF4-FFF2-40B4-BE49-F238E27FC236}">
                  <a16:creationId xmlns:a16="http://schemas.microsoft.com/office/drawing/2014/main" xmlns="" id="{3EDCC4F8-2F6C-456A-96A9-27B1D85967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y2mate.com - আমর পরন যহ চয়  ইনদরন সন  Amaro Porano Jaha Chay  Indrani Sen (1)">
            <a:hlinkClick r:id="" action="ppaction://media"/>
            <a:extLst>
              <a:ext uri="{FF2B5EF4-FFF2-40B4-BE49-F238E27FC236}">
                <a16:creationId xmlns:a16="http://schemas.microsoft.com/office/drawing/2014/main" xmlns="" id="{D213E633-72FF-4223-B3EB-7E48FCFD5B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200400"/>
            <a:ext cx="609600" cy="533400"/>
          </a:xfrm>
          <a:prstGeom prst="rect">
            <a:avLst/>
          </a:prstGeom>
        </p:spPr>
      </p:pic>
      <p:pic>
        <p:nvPicPr>
          <p:cNvPr id="1026" name="Picture 2" descr="C:\Users\01531219501\Pictures\flow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799" y="1168401"/>
            <a:ext cx="4343401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588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DA4544-A301-4ED7-B8A4-9A6FADE6F794}"/>
              </a:ext>
            </a:extLst>
          </p:cNvPr>
          <p:cNvGrpSpPr/>
          <p:nvPr/>
        </p:nvGrpSpPr>
        <p:grpSpPr>
          <a:xfrm>
            <a:off x="757479" y="251253"/>
            <a:ext cx="5481171" cy="656671"/>
            <a:chOff x="2469810" y="389339"/>
            <a:chExt cx="5265819" cy="6566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2884" y="389339"/>
              <a:ext cx="3042745" cy="65667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469810" y="400012"/>
              <a:ext cx="2371342" cy="55399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 গড় </a:t>
              </a:r>
              <a:endParaRPr lang="en-US" sz="333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11" y="1590747"/>
            <a:ext cx="11955484" cy="7944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58" y="2493531"/>
            <a:ext cx="11955485" cy="83927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56" y="3441122"/>
            <a:ext cx="12073739" cy="10895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55" y="4498178"/>
            <a:ext cx="11955487" cy="7690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863" y="307003"/>
            <a:ext cx="5728136" cy="11116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15D190-54B6-4BD9-AA67-28A0D521DE8C}"/>
              </a:ext>
            </a:extLst>
          </p:cNvPr>
          <p:cNvSpPr txBox="1"/>
          <p:nvPr/>
        </p:nvSpPr>
        <p:spPr>
          <a:xfrm>
            <a:off x="1" y="5478523"/>
            <a:ext cx="1207374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ব্যাক্ষাঃ</a:t>
            </a:r>
            <a:r>
              <a:rPr lang="en-US" sz="2800" dirty="0"/>
              <a:t>   a= </a:t>
            </a:r>
            <a:r>
              <a:rPr lang="en-US" sz="2800" dirty="0" err="1"/>
              <a:t>অনুমিত</a:t>
            </a:r>
            <a:r>
              <a:rPr lang="en-US" sz="2800" dirty="0"/>
              <a:t> </a:t>
            </a:r>
            <a:r>
              <a:rPr lang="en-US" sz="2800" dirty="0" err="1"/>
              <a:t>গড়</a:t>
            </a:r>
            <a:r>
              <a:rPr lang="en-US" sz="2800" dirty="0"/>
              <a:t> ,fi= 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তম</a:t>
            </a:r>
            <a:r>
              <a:rPr lang="en-US" sz="2800" dirty="0"/>
              <a:t> </a:t>
            </a:r>
            <a:r>
              <a:rPr lang="en-US" sz="2800" dirty="0" err="1"/>
              <a:t>শ্রেনির</a:t>
            </a:r>
            <a:r>
              <a:rPr lang="en-US" sz="2800" dirty="0"/>
              <a:t>  </a:t>
            </a:r>
            <a:r>
              <a:rPr lang="en-US" sz="2800" dirty="0" err="1"/>
              <a:t>গণ</a:t>
            </a:r>
            <a:r>
              <a:rPr lang="en-US" sz="2800" dirty="0"/>
              <a:t> </a:t>
            </a:r>
            <a:r>
              <a:rPr lang="en-US" sz="2800" dirty="0" err="1"/>
              <a:t>সংখা</a:t>
            </a:r>
            <a:r>
              <a:rPr lang="en-US" sz="2800" dirty="0"/>
              <a:t>, h=</a:t>
            </a:r>
            <a:r>
              <a:rPr lang="en-US" sz="2800" dirty="0" err="1"/>
              <a:t>শ্রেণী</a:t>
            </a:r>
            <a:r>
              <a:rPr lang="en-US" sz="2800" dirty="0"/>
              <a:t> </a:t>
            </a:r>
            <a:r>
              <a:rPr lang="en-US" sz="2800" dirty="0" err="1"/>
              <a:t>ব্যাপ্তি</a:t>
            </a:r>
            <a:r>
              <a:rPr lang="en-US" sz="2800" dirty="0"/>
              <a:t> ,</a:t>
            </a:r>
          </a:p>
          <a:p>
            <a:r>
              <a:rPr lang="en-US" sz="2800" dirty="0" err="1"/>
              <a:t>ui</a:t>
            </a:r>
            <a:r>
              <a:rPr lang="en-US" sz="2800" dirty="0"/>
              <a:t>  = </a:t>
            </a:r>
            <a:r>
              <a:rPr lang="en-US" sz="2800" dirty="0" err="1"/>
              <a:t>ধাপ</a:t>
            </a:r>
            <a:r>
              <a:rPr lang="en-US" sz="2800" dirty="0"/>
              <a:t> </a:t>
            </a:r>
            <a:r>
              <a:rPr lang="en-US" sz="2800" dirty="0" err="1"/>
              <a:t>বিচ্যুতি</a:t>
            </a:r>
            <a:r>
              <a:rPr lang="en-US" sz="2800" dirty="0"/>
              <a:t> , n =</a:t>
            </a:r>
            <a:r>
              <a:rPr lang="en-US" sz="2800" dirty="0" err="1"/>
              <a:t>মোট</a:t>
            </a:r>
            <a:r>
              <a:rPr lang="en-US" sz="2800" dirty="0"/>
              <a:t> </a:t>
            </a:r>
            <a:r>
              <a:rPr lang="en-US" sz="2800" dirty="0" err="1"/>
              <a:t>গণসংখ্যা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5774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0" y="772249"/>
                <a:ext cx="12192000" cy="5693866"/>
              </a:xfrm>
              <a:prstGeom prst="rect">
                <a:avLst/>
              </a:prstGeom>
              <a:solidFill>
                <a:srgbClr val="3BAD13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/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 </a:t>
                </a:r>
                <a:r>
                  <a:rPr lang="en-US" sz="2800" dirty="0" err="1">
                    <a:solidFill>
                      <a:srgbClr val="B5230B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পরিসংখ্যানঃ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সংখ্যাভিত্তিক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পরিসংখ্যান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উপাত্তঃ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ঘটনা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নির্দেশক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সংখ্যাগুলো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পরিসংখ্যানের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শ্রেণির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মধ্যবিন্দুঃ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উর্ধ্বসীমা+নিম্নসীমা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US" sz="28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8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পরিসরঃ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সর্ব্বোচ্চ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+ 1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শ্রেণিসংখ্যাঃ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÷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শ্রেণিব্যাপ্তি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 </a:t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গণ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সংখ্যাঃ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শ্রেণিতে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যতগুলো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ট্যালি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পড়বে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ততো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,ঐ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গড়ঃ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÷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মধ্যকঃ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সংখ্যা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গুলোকে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ক্রমানুসারে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সাজালে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তথ্যের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ঠিক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মাঝের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মানটিকে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মধ্যক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বলা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হয়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।</a:t>
                </a:r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প্রচুরকঃ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উপাত্তের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যে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রাশিটি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সবচেয়ে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বেশি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বার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আছে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, 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তাকে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প্রচুরক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/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বলে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।</a:t>
                </a:r>
                <a:endPara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2249"/>
                <a:ext cx="12192000" cy="5693866"/>
              </a:xfrm>
              <a:prstGeom prst="rect">
                <a:avLst/>
              </a:prstGeom>
              <a:blipFill>
                <a:blip r:embed="rId3"/>
                <a:stretch>
                  <a:fillRect l="-949" b="-18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A65E2B-795C-4BBF-A050-9BA55AA5B4AC}"/>
              </a:ext>
            </a:extLst>
          </p:cNvPr>
          <p:cNvSpPr/>
          <p:nvPr/>
        </p:nvSpPr>
        <p:spPr>
          <a:xfrm>
            <a:off x="2926080" y="0"/>
            <a:ext cx="574548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চল</a:t>
            </a:r>
            <a:r>
              <a:rPr lang="en-US" sz="3600" dirty="0"/>
              <a:t> </a:t>
            </a:r>
            <a:r>
              <a:rPr lang="en-US" sz="3600" dirty="0" err="1"/>
              <a:t>জেনে</a:t>
            </a:r>
            <a:r>
              <a:rPr lang="en-US" sz="3600" dirty="0"/>
              <a:t> </a:t>
            </a:r>
            <a:r>
              <a:rPr lang="en-US" sz="3600" dirty="0" err="1"/>
              <a:t>নিই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83897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56A81A0-B7C7-4034-8BD8-64BF443B1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058450"/>
              </p:ext>
            </p:extLst>
          </p:nvPr>
        </p:nvGraphicFramePr>
        <p:xfrm>
          <a:off x="203200" y="719666"/>
          <a:ext cx="1198880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86">
                  <a:extLst>
                    <a:ext uri="{9D8B030D-6E8A-4147-A177-3AD203B41FA5}">
                      <a16:colId xmlns:a16="http://schemas.microsoft.com/office/drawing/2014/main" xmlns="" val="946954586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xmlns="" val="3376116963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xmlns="" val="1653621151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xmlns="" val="2336845105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xmlns="" val="396824751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xmlns="" val="1007149603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xmlns="" val="293067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শ্রেণি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ব্যাপ্তি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0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গণসংখ্যা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80802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E564085-6F30-4905-A7F4-6B44F096A5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092363"/>
                  </p:ext>
                </p:extLst>
              </p:nvPr>
            </p:nvGraphicFramePr>
            <p:xfrm>
              <a:off x="203200" y="3066626"/>
              <a:ext cx="11821160" cy="3826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4232">
                      <a:extLst>
                        <a:ext uri="{9D8B030D-6E8A-4147-A177-3AD203B41FA5}">
                          <a16:colId xmlns:a16="http://schemas.microsoft.com/office/drawing/2014/main" val="1926848777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val="1493838992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val="1657225700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val="4123050070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val="2014217371"/>
                        </a:ext>
                      </a:extLst>
                    </a:gridCol>
                  </a:tblGrid>
                  <a:tr h="14562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শ্রেণি</a:t>
                          </a:r>
                          <a:r>
                            <a:rPr lang="en-US" sz="1800" dirty="0"/>
                            <a:t/>
                          </a:r>
                          <a:r>
                            <a:rPr lang="en-US" sz="1800" dirty="0" err="1"/>
                            <a:t>ব্যাপ্তি</a:t>
                          </a:r>
                          <a:r>
                            <a:rPr lang="en-US" sz="1800" dirty="0"/>
                            <a:t/>
                          </a:r>
                        </a:p>
                        <a:p>
                          <a:r>
                            <a:rPr lang="en-US" dirty="0"/>
                            <a:t/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/>
                          </a:r>
                          <a:r>
                            <a:rPr lang="en-US" dirty="0" err="1"/>
                            <a:t>মধ্যমান</a:t>
                          </a:r>
                          <a:r>
                            <a:rPr lang="en-US" dirty="0"/>
                            <a:t/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/>
                          </a:r>
                          <a:r>
                            <a:rPr lang="en-US" sz="1800" dirty="0" err="1"/>
                            <a:t>গণসংখ্যা</a:t>
                          </a:r>
                          <a:r>
                            <a:rPr lang="en-US" sz="1800" dirty="0"/>
                            <a:t> (fi)</a:t>
                          </a:r>
                        </a:p>
                        <a:p>
                          <a:r>
                            <a:rPr lang="en-US" dirty="0"/>
                            <a:t/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বিচ্যুতি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ui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Fiui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4795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45-49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172571"/>
                      </a:ext>
                    </a:extLst>
                  </a:tr>
                  <a:tr h="4182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50-54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561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55-59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568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60-64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62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230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65-69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5737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70-74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113210"/>
                      </a:ext>
                    </a:extLst>
                  </a:tr>
                  <a:tr h="43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n= 5০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 smtClean="0"/>
                                    <m:t>Fiui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 smtClean="0"/>
                                    <m:t>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=17—23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        = -6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5451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xmlns="" id="{4E564085-6F30-4905-A7F4-6B44F096A5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059092363"/>
                  </p:ext>
                </p:extLst>
              </p:nvPr>
            </p:nvGraphicFramePr>
            <p:xfrm>
              <a:off x="203200" y="3066626"/>
              <a:ext cx="11821160" cy="3826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4232">
                      <a:extLst>
                        <a:ext uri="{9D8B030D-6E8A-4147-A177-3AD203B41FA5}">
                          <a16:colId xmlns:a16="http://schemas.microsoft.com/office/drawing/2014/main" xmlns="" val="1926848777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xmlns="" val="1493838992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xmlns="" val="1657225700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xmlns="" val="4123050070"/>
                        </a:ext>
                      </a:extLst>
                    </a:gridCol>
                    <a:gridCol w="2364232">
                      <a:extLst>
                        <a:ext uri="{9D8B030D-6E8A-4147-A177-3AD203B41FA5}">
                          <a16:colId xmlns:a16="http://schemas.microsoft.com/office/drawing/2014/main" xmlns="" val="201421737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শ্রেণিব্যাপ্তি</a:t>
                          </a:r>
                        </a:p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মধ্যমান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গণসংখ্যা</a:t>
                          </a:r>
                          <a:r>
                            <a:rPr lang="en-US" sz="1800" dirty="0"/>
                            <a:t> (fi)</a:t>
                          </a:r>
                        </a:p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বিচ্যুতি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ui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Fiui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54795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45-49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62172571"/>
                      </a:ext>
                    </a:extLst>
                  </a:tr>
                  <a:tr h="4182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50-54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33561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55-59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24568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60-64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491803" r="-301031" b="-4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80230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65-69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5737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70-74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8811321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n= 5০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258" t="-322000" r="-1031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165451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C08C16-CBEC-48BC-ACD8-532F3BBD4AFB}"/>
              </a:ext>
            </a:extLst>
          </p:cNvPr>
          <p:cNvSpPr txBox="1"/>
          <p:nvPr/>
        </p:nvSpPr>
        <p:spPr>
          <a:xfrm>
            <a:off x="472440" y="2106320"/>
            <a:ext cx="69799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১ </a:t>
            </a:r>
            <a:r>
              <a:rPr lang="en-US" sz="2400" dirty="0" err="1">
                <a:solidFill>
                  <a:schemeClr val="tx1"/>
                </a:solidFill>
              </a:rPr>
              <a:t>নং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সমস্যার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সমাধানঃ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সংক্ষিপ্ত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পদ্ধতিতে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গড়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নির্ণয়ঃ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উদ্দীপক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সারণি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সাজিয়ে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পাই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0D67FC-CFE0-4201-B021-5BD2B60EB7F1}"/>
              </a:ext>
            </a:extLst>
          </p:cNvPr>
          <p:cNvSpPr txBox="1"/>
          <p:nvPr/>
        </p:nvSpPr>
        <p:spPr>
          <a:xfrm>
            <a:off x="233680" y="-162560"/>
            <a:ext cx="53797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সমস্যা</a:t>
            </a:r>
            <a:r>
              <a:rPr lang="en-US" sz="2400" dirty="0">
                <a:solidFill>
                  <a:srgbClr val="002060"/>
                </a:solidFill>
              </a:rPr>
              <a:t> ১ঃ </a:t>
            </a:r>
            <a:r>
              <a:rPr lang="en-US" sz="2400" dirty="0" err="1">
                <a:solidFill>
                  <a:srgbClr val="002060"/>
                </a:solidFill>
              </a:rPr>
              <a:t>নিচের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সারণি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থেকে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সংক্ষিপ্ত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পদ্ধতিতে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গড়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নির্ণয়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</a:t>
            </a:r>
            <a:r>
              <a:rPr lang="en-US" sz="2400" dirty="0">
                <a:solidFill>
                  <a:srgbClr val="002060"/>
                </a:solidFill>
              </a:rPr>
              <a:t>  । </a:t>
            </a:r>
          </a:p>
        </p:txBody>
      </p:sp>
    </p:spTree>
    <p:extLst>
      <p:ext uri="{BB962C8B-B14F-4D97-AF65-F5344CB8AC3E}">
        <p14:creationId xmlns:p14="http://schemas.microsoft.com/office/powerpoint/2010/main" xmlns="" val="410028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840480" y="3672841"/>
            <a:ext cx="3032760" cy="59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62 -০.6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57430" y="4656397"/>
            <a:ext cx="1938570" cy="54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61.4</a:t>
            </a:r>
          </a:p>
        </p:txBody>
      </p: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081" y="6551751"/>
            <a:ext cx="308919" cy="3062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AFB0DA-CA5A-4570-B8CD-42337AA2D775}"/>
                  </a:ext>
                </a:extLst>
              </p:cNvPr>
              <p:cNvSpPr txBox="1"/>
              <p:nvPr/>
            </p:nvSpPr>
            <p:spPr>
              <a:xfrm>
                <a:off x="754380" y="427103"/>
                <a:ext cx="10683240" cy="10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জানা </a:t>
                </a:r>
                <a:r>
                  <a:rPr lang="en-US" sz="4400" dirty="0" err="1"/>
                  <a:t>আছে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গড়</a:t>
                </a:r>
                <a:r>
                  <a:rPr lang="en-US" sz="4400" dirty="0"/>
                  <a:t> = a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𝑓𝑖𝑢𝑖</m:t>
                            </m:r>
                          </m:e>
                        </m:nary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400" dirty="0"/>
                  <a:t/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AFB0DA-CA5A-4570-B8CD-42337AA2D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427103"/>
                <a:ext cx="10683240" cy="1097673"/>
              </a:xfrm>
              <a:prstGeom prst="rect">
                <a:avLst/>
              </a:prstGeom>
              <a:blipFill>
                <a:blip r:embed="rId4"/>
                <a:stretch>
                  <a:fillRect l="-234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2E9B57-4517-4E3E-AAF7-095D20776C12}"/>
                  </a:ext>
                </a:extLst>
              </p:cNvPr>
              <p:cNvSpPr txBox="1"/>
              <p:nvPr/>
            </p:nvSpPr>
            <p:spPr>
              <a:xfrm>
                <a:off x="4693920" y="1946676"/>
                <a:ext cx="6134474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= 62+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3600" dirty="0"/>
                  <a:t/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2E9B57-4517-4E3E-AAF7-095D20776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1946676"/>
                <a:ext cx="6134474" cy="879215"/>
              </a:xfrm>
              <a:prstGeom prst="rect">
                <a:avLst/>
              </a:prstGeom>
              <a:blipFill>
                <a:blip r:embed="rId5"/>
                <a:stretch>
                  <a:fillRect l="-2982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A1F7D1-C264-491D-96F2-66735E37508F}"/>
                  </a:ext>
                </a:extLst>
              </p:cNvPr>
              <p:cNvSpPr txBox="1"/>
              <p:nvPr/>
            </p:nvSpPr>
            <p:spPr>
              <a:xfrm>
                <a:off x="4655446" y="2832796"/>
                <a:ext cx="6134474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= 62 -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A1F7D1-C264-491D-96F2-66735E37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446" y="2832796"/>
                <a:ext cx="6134474" cy="791820"/>
              </a:xfrm>
              <a:prstGeom prst="rect">
                <a:avLst/>
              </a:prstGeom>
              <a:blipFill>
                <a:blip r:embed="rId6"/>
                <a:stretch>
                  <a:fillRect l="-258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4A6565F-8F56-4E48-A068-9054F1907F1B}"/>
              </a:ext>
            </a:extLst>
          </p:cNvPr>
          <p:cNvSpPr/>
          <p:nvPr/>
        </p:nvSpPr>
        <p:spPr>
          <a:xfrm>
            <a:off x="4157430" y="5294603"/>
            <a:ext cx="1952780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 61.4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32A945-3484-4C10-ADC2-95DC4C0B4F1E}"/>
                  </a:ext>
                </a:extLst>
              </p:cNvPr>
              <p:cNvSpPr/>
              <p:nvPr/>
            </p:nvSpPr>
            <p:spPr>
              <a:xfrm>
                <a:off x="8675061" y="427103"/>
                <a:ext cx="3368040" cy="5425439"/>
              </a:xfrm>
              <a:prstGeom prst="rect">
                <a:avLst/>
              </a:prstGeom>
              <a:solidFill>
                <a:srgbClr val="3BA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অনুমিত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a= 62</a:t>
                </a:r>
              </a:p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h=5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𝑓𝑖𝑢𝑖</m:t>
                        </m:r>
                      </m:e>
                    </m:nary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=-6</a:t>
                </a:r>
              </a:p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 n=50</a:t>
                </a:r>
              </a:p>
              <a:p>
                <a:pPr algn="ctr"/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B32A945-3484-4C10-ADC2-95DC4C0B4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061" y="427103"/>
                <a:ext cx="3368040" cy="5425439"/>
              </a:xfrm>
              <a:prstGeom prst="rect">
                <a:avLst/>
              </a:prstGeom>
              <a:blipFill>
                <a:blip r:embed="rId7"/>
                <a:stretch>
                  <a:fillRect l="-723" r="-4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57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3501" y="-5752"/>
            <a:ext cx="12004997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মূ</a:t>
            </a:r>
            <a:r>
              <a:rPr lang="en-US" sz="72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ল্যা</a:t>
            </a:r>
            <a:r>
              <a:rPr 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য়</a:t>
            </a:r>
            <a:r>
              <a:rPr lang="en-US" sz="72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mc="http://schemas.openxmlformats.org/markup-compatibility/2006" xmlns:a16="http://schemas.microsoft.com/office/drawing/2014/main" xmlns="" xmlns:a14="http://schemas.microsoft.com/office/drawing/2010/main" id="{6A203877-90F2-4CAB-92C2-2EA9F14E25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488" y="4075331"/>
            <a:ext cx="11792726" cy="24412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E9B3FB-766B-40E2-82A1-16FE8E99AE00}"/>
                  </a:ext>
                </a:extLst>
              </p:cNvPr>
              <p:cNvSpPr txBox="1"/>
              <p:nvPr/>
            </p:nvSpPr>
            <p:spPr>
              <a:xfrm>
                <a:off x="187003" y="565174"/>
                <a:ext cx="63634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/>
                </a:r>
              </a:p>
              <a:p>
                <a:r>
                  <a:rPr lang="en-US" sz="3600" dirty="0"/>
                  <a:t>(</a:t>
                </a:r>
                <a:r>
                  <a:rPr lang="en-US" sz="3600" dirty="0">
                    <a:solidFill>
                      <a:srgbClr val="00B050"/>
                    </a:solidFill>
                  </a:rPr>
                  <a:t>1 )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b="1" dirty="0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পরিসর = </a:t>
                </a:r>
                <a:r>
                  <a:rPr lang="en-US" sz="36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কি</a:t>
                </a:r>
                <a:r>
                  <a:rPr lang="en-US" sz="3600" b="1" dirty="0">
                    <a:ln w="22225">
                      <a:solidFill>
                        <a:schemeClr val="accent2"/>
                      </a:solidFill>
                      <a:prstDash val="solid"/>
                    </a:ln>
                  </a:rPr>
                  <a:t> ?  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E9B3FB-766B-40E2-82A1-16FE8E99A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03" y="565174"/>
                <a:ext cx="6363476" cy="1754326"/>
              </a:xfrm>
              <a:prstGeom prst="rect">
                <a:avLst/>
              </a:prstGeom>
              <a:blipFill>
                <a:blip r:embed="rId5"/>
                <a:stretch>
                  <a:fillRect l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EEF872-4AA9-4167-AF41-B0CB4D668B43}"/>
              </a:ext>
            </a:extLst>
          </p:cNvPr>
          <p:cNvSpPr txBox="1"/>
          <p:nvPr/>
        </p:nvSpPr>
        <p:spPr>
          <a:xfrm>
            <a:off x="534104" y="3429000"/>
            <a:ext cx="11657896" cy="646331"/>
          </a:xfrm>
          <a:prstGeom prst="rect">
            <a:avLst/>
          </a:prstGeom>
          <a:solidFill>
            <a:srgbClr val="3BAD13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শ্রেণি</a:t>
            </a:r>
            <a:r>
              <a:rPr lang="en-US" sz="3600" dirty="0"/>
              <a:t> </a:t>
            </a:r>
            <a:r>
              <a:rPr lang="en-US" sz="3600" dirty="0" err="1"/>
              <a:t>সংখ্যা</a:t>
            </a:r>
            <a:r>
              <a:rPr lang="en-US" sz="3600" dirty="0"/>
              <a:t> =</a:t>
            </a:r>
            <a:r>
              <a:rPr lang="en-US" sz="3600" dirty="0" err="1"/>
              <a:t>কি</a:t>
            </a:r>
            <a:r>
              <a:rPr lang="en-US" sz="3600" dirty="0"/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20A3BE-C28B-463C-8AEE-D25605E84007}"/>
              </a:ext>
            </a:extLst>
          </p:cNvPr>
          <p:cNvSpPr txBox="1"/>
          <p:nvPr/>
        </p:nvSpPr>
        <p:spPr>
          <a:xfrm>
            <a:off x="108488" y="1760424"/>
            <a:ext cx="12083512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Ans:</a:t>
            </a:r>
          </a:p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পরিসর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= (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সর্বোচ্চ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সংখ্যা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সর্ব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নিম্ন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সংখ্যা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)  +১ </a:t>
            </a:r>
          </a:p>
        </p:txBody>
      </p:sp>
    </p:spTree>
    <p:extLst>
      <p:ext uri="{BB962C8B-B14F-4D97-AF65-F5344CB8AC3E}">
        <p14:creationId xmlns:p14="http://schemas.microsoft.com/office/powerpoint/2010/main" xmlns="" val="72075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build="p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F2CBB9-DDC6-4594-81D4-9EAC6632E652}"/>
              </a:ext>
            </a:extLst>
          </p:cNvPr>
          <p:cNvSpPr/>
          <p:nvPr/>
        </p:nvSpPr>
        <p:spPr>
          <a:xfrm>
            <a:off x="156117" y="-106680"/>
            <a:ext cx="12035883" cy="6250621"/>
          </a:xfrm>
          <a:prstGeom prst="rect">
            <a:avLst/>
          </a:prstGeom>
          <a:solidFill>
            <a:srgbClr val="3BA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i="1" u="sng" dirty="0">
                <a:solidFill>
                  <a:srgbClr val="42219F"/>
                </a:solidFill>
              </a:rPr>
              <a:t>                  </a:t>
            </a:r>
            <a:r>
              <a:rPr lang="en-US" sz="7200" b="1" i="1" u="sng" dirty="0" err="1">
                <a:solidFill>
                  <a:srgbClr val="42219F"/>
                </a:solidFill>
              </a:rPr>
              <a:t>বাড়ির</a:t>
            </a:r>
            <a:r>
              <a:rPr lang="en-US" sz="7200" b="1" i="1" u="sng" dirty="0">
                <a:solidFill>
                  <a:srgbClr val="42219F"/>
                </a:solidFill>
              </a:rPr>
              <a:t> </a:t>
            </a:r>
            <a:r>
              <a:rPr lang="en-US" sz="7200" b="1" i="1" u="sng" dirty="0" err="1">
                <a:solidFill>
                  <a:srgbClr val="42219F"/>
                </a:solidFill>
              </a:rPr>
              <a:t>কাজ</a:t>
            </a:r>
            <a:r>
              <a:rPr lang="en-US" sz="7200" b="1" i="1" u="sng" dirty="0">
                <a:solidFill>
                  <a:srgbClr val="3BAD13"/>
                </a:solidFill>
              </a:rPr>
              <a:t>   </a:t>
            </a:r>
            <a:endParaRPr lang="en-US" sz="8800" b="1" i="1" u="sng" dirty="0">
              <a:solidFill>
                <a:srgbClr val="3BAD1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196381-3171-4A31-9450-4982FA0E7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4816"/>
            <a:ext cx="6182124" cy="63587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6C3E1C-BEB4-45E6-915C-B9146E770182}"/>
              </a:ext>
            </a:extLst>
          </p:cNvPr>
          <p:cNvSpPr/>
          <p:nvPr/>
        </p:nvSpPr>
        <p:spPr>
          <a:xfrm>
            <a:off x="0" y="-1664942"/>
            <a:ext cx="12035883" cy="608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 2" panose="05020102010507070707" pitchFamily="18" charset="2"/>
              <a:buChar char="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নিচে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৯ম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শ্রেণির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৪০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শিক্ষার্থীর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বার্ষিক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পরীক্ষায়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ইংরেজিতে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নম্বর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দেওয়া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ক)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নির্ণয়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B5230B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।(খ)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সারণি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তৈরি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।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(গ)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সংক্ষিপ্ত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পদ্ধতিতে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নির্ণয়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marL="457200" indent="-457200">
              <a:buFont typeface="Wingdings 2" panose="05020102010507070707" pitchFamily="18" charset="2"/>
              <a:buChar char="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A6D965B-85F5-4C92-BEBD-523CE2F382F1}"/>
              </a:ext>
            </a:extLst>
          </p:cNvPr>
          <p:cNvSpPr/>
          <p:nvPr/>
        </p:nvSpPr>
        <p:spPr>
          <a:xfrm>
            <a:off x="226110" y="2621280"/>
            <a:ext cx="11739780" cy="4236720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70, 40, 35, 60, 55, 58, 45, 60, 65, 80, 70, 46, 50, 60, 65, 70, 58, 60, 48, 70, 36, 85, 60, 50, 46, 65, 55, 61, 72, 85, 90, 68, 65, 50, 40, 56, 60, 65, 46, 76</a:t>
            </a:r>
          </a:p>
        </p:txBody>
      </p:sp>
    </p:spTree>
    <p:extLst>
      <p:ext uri="{BB962C8B-B14F-4D97-AF65-F5344CB8AC3E}">
        <p14:creationId xmlns:p14="http://schemas.microsoft.com/office/powerpoint/2010/main" xmlns="" val="84712252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0729C5D-38A4-4FCA-B404-A331DFD72A2D}"/>
              </a:ext>
            </a:extLst>
          </p:cNvPr>
          <p:cNvGrpSpPr/>
          <p:nvPr/>
        </p:nvGrpSpPr>
        <p:grpSpPr>
          <a:xfrm>
            <a:off x="121920" y="154726"/>
            <a:ext cx="11932920" cy="6547655"/>
            <a:chOff x="121920" y="154726"/>
            <a:chExt cx="11932920" cy="65476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AF50702-7A9D-43BC-ABE3-25AA09DEAC1C}"/>
                </a:ext>
              </a:extLst>
            </p:cNvPr>
            <p:cNvSpPr/>
            <p:nvPr/>
          </p:nvSpPr>
          <p:spPr>
            <a:xfrm>
              <a:off x="121920" y="154726"/>
              <a:ext cx="11932920" cy="1308314"/>
            </a:xfrm>
            <a:prstGeom prst="rect">
              <a:avLst/>
            </a:prstGeom>
            <a:solidFill>
              <a:srgbClr val="3BAD13"/>
            </a:solidFill>
            <a:scene3d>
              <a:camera prst="orthographicFront"/>
              <a:lightRig rig="harsh" dir="t"/>
            </a:scene3d>
            <a:sp3d>
              <a:bevelT prst="relaxedInset"/>
            </a:sp3d>
          </p:spPr>
          <p:txBody>
            <a:bodyPr wrap="none" lIns="91440" tIns="45720" rIns="91440" bIns="45720" numCol="1">
              <a:prstTxWarp prst="textPlain">
                <a:avLst/>
              </a:prstTxWarp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96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496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9600" b="1" dirty="0" err="1">
                  <a:ln/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9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D795020-E4FA-4445-B76E-3AB4B1627ABE}"/>
                </a:ext>
              </a:extLst>
            </p:cNvPr>
            <p:cNvSpPr/>
            <p:nvPr/>
          </p:nvSpPr>
          <p:spPr>
            <a:xfrm>
              <a:off x="121920" y="5367733"/>
              <a:ext cx="11932919" cy="1334648"/>
            </a:xfrm>
            <a:prstGeom prst="rect">
              <a:avLst/>
            </a:prstGeom>
            <a:noFill/>
            <a:scene3d>
              <a:camera prst="orthographicFront"/>
              <a:lightRig rig="harsh" dir="t"/>
            </a:scene3d>
            <a:sp3d>
              <a:bevelT prst="relaxedInset"/>
            </a:sp3d>
          </p:spPr>
          <p:txBody>
            <a:bodyPr wrap="none" lIns="91440" tIns="45720" rIns="91440" bIns="45720" numCol="1">
              <a:prstTxWarp prst="textPlain">
                <a:avLst/>
              </a:prstTxWarp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>
                  <a:ln/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5400" b="1" dirty="0">
                  <a:ln/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5400" b="1" dirty="0">
                  <a:ln/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5400" b="1" dirty="0">
                  <a:ln/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9" name="Picture 2" descr="C:\Users\computer plus\Desktop\MOHIDUL\MOHIDUL\Slide\Slide gif\G-46.gif">
            <a:extLst>
              <a:ext uri="{FF2B5EF4-FFF2-40B4-BE49-F238E27FC236}">
                <a16:creationId xmlns:a16="http://schemas.microsoft.com/office/drawing/2014/main" xmlns="" id="{F20FB942-C069-480A-B397-8F1C2366ED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" y="1463040"/>
            <a:ext cx="11932920" cy="390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73125 L 0.02565 -0.8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8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5D2DFF-2E31-46BE-8773-AE0517E389BE}"/>
              </a:ext>
            </a:extLst>
          </p:cNvPr>
          <p:cNvSpPr/>
          <p:nvPr/>
        </p:nvSpPr>
        <p:spPr>
          <a:xfrm>
            <a:off x="-152400" y="6060736"/>
            <a:ext cx="1234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E24D11-F53E-4C92-B0D3-9E09CFC3E7E2}"/>
              </a:ext>
            </a:extLst>
          </p:cNvPr>
          <p:cNvSpPr/>
          <p:nvPr/>
        </p:nvSpPr>
        <p:spPr>
          <a:xfrm>
            <a:off x="-152400" y="3462200"/>
            <a:ext cx="12344400" cy="3512936"/>
          </a:xfrm>
          <a:prstGeom prst="rect">
            <a:avLst/>
          </a:prstGeom>
          <a:solidFill>
            <a:srgbClr val="3333CC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6600" dirty="0" err="1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আজকের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ক্লাসে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00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সবাইকে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স্বাগতম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57664B-B18F-4429-8BAC-A723EFFF1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4196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FBBE0A-C8B8-47D3-A04B-769965FA2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8" cy="41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03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7A1B6F-2CE2-46AE-941D-2B5154853FAE}"/>
              </a:ext>
            </a:extLst>
          </p:cNvPr>
          <p:cNvSpPr txBox="1"/>
          <p:nvPr/>
        </p:nvSpPr>
        <p:spPr>
          <a:xfrm>
            <a:off x="167640" y="0"/>
            <a:ext cx="12024360" cy="31700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সীতাকুণ্ড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লাইন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মাদরাসার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পক্ষ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575D817-8753-4583-9ACD-DF6BDEBB5031}"/>
              </a:ext>
            </a:extLst>
          </p:cNvPr>
          <p:cNvSpPr txBox="1">
            <a:spLocks/>
          </p:cNvSpPr>
          <p:nvPr/>
        </p:nvSpPr>
        <p:spPr>
          <a:xfrm>
            <a:off x="-262890" y="3908762"/>
            <a:ext cx="12108180" cy="990600"/>
          </a:xfrm>
          <a:prstGeom prst="rect">
            <a:avLst/>
          </a:prstGeom>
        </p:spPr>
        <p:txBody>
          <a:bodyPr lIns="108835" tIns="54418" rIns="108835" bIns="54418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311"/>
            <a:r>
              <a:rPr lang="bn-BD" sz="7166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7166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66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166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01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-66290" y="-15733"/>
            <a:ext cx="12192000" cy="6858000"/>
          </a:xfrm>
          <a:prstGeom prst="frame">
            <a:avLst>
              <a:gd name="adj1" fmla="val 12176"/>
            </a:avLst>
          </a:prstGeom>
          <a:pattFill prst="openDmnd">
            <a:fgClr>
              <a:srgbClr val="FF0000"/>
            </a:fgClr>
            <a:bgClr>
              <a:srgbClr val="00B0F0"/>
            </a:bgClr>
          </a:pattFill>
          <a:ln w="76200" cmpd="tri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7455" y="1727890"/>
            <a:ext cx="34017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4800" b="1" u="sng" dirty="0">
              <a:ln w="0"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7030A0"/>
                  </a:gs>
                  <a:gs pos="47000">
                    <a:srgbClr val="002060"/>
                  </a:gs>
                  <a:gs pos="78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1425" y="2011660"/>
            <a:ext cx="3814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endParaRPr lang="bn-BD" sz="3600" b="1" u="sng" dirty="0">
              <a:ln w="0">
                <a:solidFill>
                  <a:srgbClr val="0000FF"/>
                </a:solidFill>
              </a:ln>
              <a:gradFill flip="none" rotWithShape="1">
                <a:gsLst>
                  <a:gs pos="24000">
                    <a:srgbClr val="FF0000"/>
                  </a:gs>
                  <a:gs pos="50000">
                    <a:srgbClr val="00B050"/>
                  </a:gs>
                  <a:gs pos="82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182" y="31641"/>
            <a:ext cx="1189493" cy="994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2507" y="-15733"/>
            <a:ext cx="1189493" cy="994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041" y="3960890"/>
            <a:ext cx="847073" cy="8470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90" y="2115210"/>
            <a:ext cx="847073" cy="8470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90" y="5603836"/>
            <a:ext cx="847073" cy="8470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5217" y="2092962"/>
            <a:ext cx="847073" cy="8470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041" y="5828818"/>
            <a:ext cx="847073" cy="8470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397" y="3724912"/>
            <a:ext cx="847073" cy="84707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9CF624F-BA0B-4C47-B26B-E686BB999BB1}"/>
              </a:ext>
            </a:extLst>
          </p:cNvPr>
          <p:cNvSpPr/>
          <p:nvPr/>
        </p:nvSpPr>
        <p:spPr>
          <a:xfrm>
            <a:off x="922771" y="0"/>
            <a:ext cx="9470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BAD1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b="1" dirty="0" err="1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7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BAD1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F43D2E3-6057-4778-AB67-C20981B19A74}"/>
              </a:ext>
            </a:extLst>
          </p:cNvPr>
          <p:cNvGrpSpPr/>
          <p:nvPr/>
        </p:nvGrpSpPr>
        <p:grpSpPr>
          <a:xfrm>
            <a:off x="7622472" y="810081"/>
            <a:ext cx="3885206" cy="6065520"/>
            <a:chOff x="7563029" y="792480"/>
            <a:chExt cx="3885206" cy="60655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2FA08B4-2744-45BB-88FF-2DAA62104E4F}"/>
                </a:ext>
              </a:extLst>
            </p:cNvPr>
            <p:cNvGrpSpPr/>
            <p:nvPr/>
          </p:nvGrpSpPr>
          <p:grpSpPr>
            <a:xfrm>
              <a:off x="7563029" y="792480"/>
              <a:ext cx="3885206" cy="3695695"/>
              <a:chOff x="5841522" y="872416"/>
              <a:chExt cx="5591026" cy="514828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B82E0EE9-F30B-41E9-AF6A-4D8BF79EE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41522" y="872416"/>
                <a:ext cx="5591026" cy="5148281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0FE9CA1-2542-4C97-AA2D-86850288E120}"/>
                  </a:ext>
                </a:extLst>
              </p:cNvPr>
              <p:cNvSpPr/>
              <p:nvPr/>
            </p:nvSpPr>
            <p:spPr>
              <a:xfrm>
                <a:off x="6821716" y="1609341"/>
                <a:ext cx="3702704" cy="310603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7881F2-704C-462C-AA06-B6C16C269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3029" y="3787108"/>
              <a:ext cx="3885206" cy="307089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908958" y="1155700"/>
            <a:ext cx="6096000" cy="4254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দারোগাহাট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2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্মোবাইলঃ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০১৮১৯৮৮৯৮৫০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01531219501\Pictures\Image_15918892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8543" y="685801"/>
            <a:ext cx="2877457" cy="322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527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34C6D9-95E1-43A3-9870-EC14F73F8AF5}"/>
              </a:ext>
            </a:extLst>
          </p:cNvPr>
          <p:cNvSpPr txBox="1"/>
          <p:nvPr/>
        </p:nvSpPr>
        <p:spPr>
          <a:xfrm>
            <a:off x="167640" y="263601"/>
            <a:ext cx="12024360" cy="22159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BAD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পাঠ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পরি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চিতি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</a:t>
            </a:r>
          </a:p>
          <a:p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57C0A8-D56C-4148-AD40-E5930095EF01}"/>
              </a:ext>
            </a:extLst>
          </p:cNvPr>
          <p:cNvSpPr txBox="1"/>
          <p:nvPr/>
        </p:nvSpPr>
        <p:spPr>
          <a:xfrm>
            <a:off x="167640" y="2840114"/>
            <a:ext cx="12024360" cy="401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শ্রেণিঃ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দশম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</a:t>
            </a: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বিষয়ঃ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গণিত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অধ্যায়ঃ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সতের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</a:t>
            </a:r>
          </a:p>
          <a:p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2615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5800" y="402599"/>
            <a:ext cx="7188199" cy="143116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536816"/>
              </p:ext>
            </p:extLst>
          </p:nvPr>
        </p:nvGraphicFramePr>
        <p:xfrm>
          <a:off x="213360" y="2203938"/>
          <a:ext cx="11978640" cy="1615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3682">
                  <a:extLst>
                    <a:ext uri="{9D8B030D-6E8A-4147-A177-3AD203B41FA5}">
                      <a16:colId xmlns:a16="http://schemas.microsoft.com/office/drawing/2014/main" xmlns="" val="3524320916"/>
                    </a:ext>
                  </a:extLst>
                </a:gridCol>
                <a:gridCol w="1507356">
                  <a:extLst>
                    <a:ext uri="{9D8B030D-6E8A-4147-A177-3AD203B41FA5}">
                      <a16:colId xmlns:a16="http://schemas.microsoft.com/office/drawing/2014/main" xmlns="" val="3600377044"/>
                    </a:ext>
                  </a:extLst>
                </a:gridCol>
                <a:gridCol w="1319364">
                  <a:extLst>
                    <a:ext uri="{9D8B030D-6E8A-4147-A177-3AD203B41FA5}">
                      <a16:colId xmlns:a16="http://schemas.microsoft.com/office/drawing/2014/main" xmlns="" val="3521519959"/>
                    </a:ext>
                  </a:extLst>
                </a:gridCol>
                <a:gridCol w="1464174">
                  <a:extLst>
                    <a:ext uri="{9D8B030D-6E8A-4147-A177-3AD203B41FA5}">
                      <a16:colId xmlns:a16="http://schemas.microsoft.com/office/drawing/2014/main" xmlns="" val="1798776262"/>
                    </a:ext>
                  </a:extLst>
                </a:gridCol>
                <a:gridCol w="1431992">
                  <a:extLst>
                    <a:ext uri="{9D8B030D-6E8A-4147-A177-3AD203B41FA5}">
                      <a16:colId xmlns:a16="http://schemas.microsoft.com/office/drawing/2014/main" xmlns="" val="4263362897"/>
                    </a:ext>
                  </a:extLst>
                </a:gridCol>
                <a:gridCol w="1399813">
                  <a:extLst>
                    <a:ext uri="{9D8B030D-6E8A-4147-A177-3AD203B41FA5}">
                      <a16:colId xmlns:a16="http://schemas.microsoft.com/office/drawing/2014/main" xmlns="" val="2310425685"/>
                    </a:ext>
                  </a:extLst>
                </a:gridCol>
                <a:gridCol w="1512442">
                  <a:extLst>
                    <a:ext uri="{9D8B030D-6E8A-4147-A177-3AD203B41FA5}">
                      <a16:colId xmlns:a16="http://schemas.microsoft.com/office/drawing/2014/main" xmlns="" val="2233323769"/>
                    </a:ext>
                  </a:extLst>
                </a:gridCol>
                <a:gridCol w="1399817">
                  <a:extLst>
                    <a:ext uri="{9D8B030D-6E8A-4147-A177-3AD203B41FA5}">
                      <a16:colId xmlns:a16="http://schemas.microsoft.com/office/drawing/2014/main" xmlns="" val="1181338697"/>
                    </a:ext>
                  </a:extLst>
                </a:gridCol>
              </a:tblGrid>
              <a:tr h="757223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ব্যাপ্তি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21-25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26-30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31-35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36-40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41-45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46-50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51-55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0191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0" marR="76200" marT="38100" marB="38100">
                    <a:solidFill>
                      <a:srgbClr val="422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94776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" y="4299993"/>
            <a:ext cx="12085320" cy="6924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গড়, মধ্যক ও প্রচুরক নির্ণয় করতে পারি।</a:t>
            </a:r>
            <a:endParaRPr lang="en-US" sz="4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87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AA31BB-EAB1-456D-97A4-A41E16FAA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99" y="1123950"/>
            <a:ext cx="28518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eading computer\Desktop\background\images (13).jpg">
            <a:extLst>
              <a:ext uri="{FF2B5EF4-FFF2-40B4-BE49-F238E27FC236}">
                <a16:creationId xmlns:a16="http://schemas.microsoft.com/office/drawing/2014/main" xmlns="" id="{07DBB87E-D694-40BB-8EC0-F73314A1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35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68F132-812D-4D1A-A465-E9071D792C60}"/>
              </a:ext>
            </a:extLst>
          </p:cNvPr>
          <p:cNvSpPr/>
          <p:nvPr/>
        </p:nvSpPr>
        <p:spPr>
          <a:xfrm>
            <a:off x="3048001" y="1016000"/>
            <a:ext cx="6502400" cy="3555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BAD13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i="1" dirty="0">
              <a:ln w="22225">
                <a:solidFill>
                  <a:srgbClr val="FF0000"/>
                </a:solidFill>
                <a:prstDash val="solid"/>
              </a:ln>
              <a:solidFill>
                <a:srgbClr val="3BAD1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</a:rPr>
              <a:t>গড়</a:t>
            </a:r>
            <a:r>
              <a:rPr lang="en-US" sz="54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</a:rPr>
              <a:t> ,</a:t>
            </a:r>
            <a:r>
              <a:rPr lang="en-US" sz="54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</a:rPr>
              <a:t>মধ্যক</a:t>
            </a:r>
            <a:r>
              <a:rPr lang="en-US" sz="54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</a:rPr>
              <a:t>,</a:t>
            </a:r>
            <a:r>
              <a:rPr lang="en-US" sz="54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</a:rPr>
              <a:t>প্রচুরক</a:t>
            </a:r>
            <a:r>
              <a:rPr lang="en-US" sz="54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</a:rPr>
              <a:t> </a:t>
            </a:r>
            <a:endParaRPr lang="en-US" sz="5400" b="1" i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49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347544-56C1-4208-B3A7-BC37FC5D09D4}"/>
              </a:ext>
            </a:extLst>
          </p:cNvPr>
          <p:cNvSpPr/>
          <p:nvPr/>
        </p:nvSpPr>
        <p:spPr>
          <a:xfrm>
            <a:off x="411254" y="1166134"/>
            <a:ext cx="11560889" cy="1461237"/>
          </a:xfrm>
          <a:prstGeom prst="rect">
            <a:avLst/>
          </a:prstGeom>
          <a:noFill/>
          <a:ln w="76200"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5400" b="1" i="1" u="sng" dirty="0" err="1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এই</a:t>
            </a:r>
            <a:r>
              <a:rPr lang="en-US" sz="5400" b="1" i="1" u="sng" dirty="0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5400" b="1" i="1" u="sng" dirty="0" err="1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পাঠ</a:t>
            </a:r>
            <a:r>
              <a:rPr lang="en-US" sz="5400" b="1" i="1" u="sng" dirty="0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5400" b="1" i="1" u="sng" dirty="0" err="1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শেষে</a:t>
            </a:r>
            <a:r>
              <a:rPr lang="en-US" sz="5400" b="1" i="1" u="sng" dirty="0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 </a:t>
            </a:r>
            <a:r>
              <a:rPr lang="en-US" sz="5400" b="1" i="1" u="sng" dirty="0" err="1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শিক্ষার্থীরা</a:t>
            </a:r>
            <a:r>
              <a:rPr lang="en-US" sz="5400" b="1" i="1" u="sng" dirty="0">
                <a:ln w="22225">
                  <a:solidFill>
                    <a:srgbClr val="3BAD1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5400" b="1" i="1" u="sng" dirty="0">
                <a:ln w="22225">
                  <a:solidFill>
                    <a:srgbClr val="3BAD13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…</a:t>
            </a:r>
          </a:p>
          <a:p>
            <a:pPr algn="ctr"/>
            <a:endParaRPr lang="en-US" sz="5400" b="1" i="1" u="sng" dirty="0">
              <a:ln w="22225">
                <a:solidFill>
                  <a:srgbClr val="3BAD13"/>
                </a:solidFill>
                <a:prstDash val="solid"/>
              </a:ln>
              <a:solidFill>
                <a:srgbClr val="FF33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650B9C-680A-488C-85C6-C3CEF7E49540}"/>
              </a:ext>
            </a:extLst>
          </p:cNvPr>
          <p:cNvSpPr/>
          <p:nvPr/>
        </p:nvSpPr>
        <p:spPr>
          <a:xfrm>
            <a:off x="72953" y="2060866"/>
            <a:ext cx="12115797" cy="8947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(১) </a:t>
            </a:r>
            <a:r>
              <a:rPr lang="en-US" sz="4400" b="1" i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কেন্দ্রীয়</a:t>
            </a:r>
            <a:r>
              <a:rPr lang="en-US" sz="44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400" b="1" i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প্রবণতা</a:t>
            </a:r>
            <a:r>
              <a:rPr lang="en-US" sz="44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400" b="1" i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ব্যাখ্যা</a:t>
            </a:r>
            <a:r>
              <a:rPr lang="en-US" sz="44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en-US" sz="4400" b="1" i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করতে</a:t>
            </a:r>
            <a:r>
              <a:rPr lang="en-US" sz="44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/>
              </a:rPr>
              <a:t>পারবে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/>
              </a:rPr>
              <a:t> । </a:t>
            </a:r>
            <a:endParaRPr lang="en-US" sz="4400" b="1" i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32-Point Star 15">
            <a:extLst>
              <a:ext uri="{FF2B5EF4-FFF2-40B4-BE49-F238E27FC236}">
                <a16:creationId xmlns:a16="http://schemas.microsoft.com/office/drawing/2014/main" xmlns="" id="{742520A4-7074-4942-892F-CCD882BE5A7F}"/>
              </a:ext>
            </a:extLst>
          </p:cNvPr>
          <p:cNvSpPr/>
          <p:nvPr/>
        </p:nvSpPr>
        <p:spPr>
          <a:xfrm>
            <a:off x="219856" y="-246382"/>
            <a:ext cx="11752287" cy="1636086"/>
          </a:xfrm>
          <a:prstGeom prst="star32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শিখন</a:t>
            </a:r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ফল</a:t>
            </a:r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3C276D-DDE4-4D83-BF18-6B0662495A12}"/>
              </a:ext>
            </a:extLst>
          </p:cNvPr>
          <p:cNvSpPr/>
          <p:nvPr/>
        </p:nvSpPr>
        <p:spPr>
          <a:xfrm>
            <a:off x="533400" y="4573564"/>
            <a:ext cx="11438743" cy="18872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ln w="22225">
                <a:solidFill>
                  <a:srgbClr val="42219F"/>
                </a:solidFill>
                <a:prstDash val="solid"/>
              </a:ln>
              <a:solidFill>
                <a:srgbClr val="FF3399"/>
              </a:solidFill>
              <a:latin typeface="NikoshBAN" panose="02000000000000000000"/>
            </a:endParaRPr>
          </a:p>
          <a:p>
            <a:r>
              <a:rPr lang="en-US" sz="4400" b="1" dirty="0">
                <a:ln w="22225">
                  <a:solidFill>
                    <a:srgbClr val="42219F"/>
                  </a:solidFill>
                  <a:prstDash val="solid"/>
                </a:ln>
                <a:solidFill>
                  <a:srgbClr val="FF3399"/>
                </a:solidFill>
              </a:rPr>
              <a:t> ( ৩ </a:t>
            </a:r>
            <a:r>
              <a:rPr lang="en-US" sz="4400" b="1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)</a:t>
            </a:r>
            <a:r>
              <a:rPr lang="en-US" sz="4400" b="1" i="1" u="sng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i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সংক্ষিপ্ত</a:t>
            </a:r>
            <a:r>
              <a:rPr lang="en-US" sz="4400" b="1" i="1" u="sng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  </a:t>
            </a:r>
            <a:r>
              <a:rPr lang="en-US" sz="4400" b="1" i="1" u="sng" dirty="0" err="1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পদ্ধতিতে</a:t>
            </a:r>
            <a:r>
              <a:rPr lang="en-US" sz="4400" b="1" i="1" u="sng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  </a:t>
            </a:r>
            <a:r>
              <a:rPr lang="en-US" sz="4400" b="1" i="1" u="sng" dirty="0" err="1">
                <a:ln w="22225">
                  <a:solidFill>
                    <a:srgbClr val="42219F"/>
                  </a:solidFill>
                  <a:prstDash val="solid"/>
                </a:ln>
                <a:solidFill>
                  <a:srgbClr val="FFFF00"/>
                </a:solidFill>
              </a:rPr>
              <a:t>গড়</a:t>
            </a:r>
            <a:r>
              <a:rPr lang="en-US" sz="4400" b="1" i="1" u="sng" dirty="0">
                <a:ln w="22225">
                  <a:solidFill>
                    <a:srgbClr val="42219F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i="1" u="sng" dirty="0" err="1">
                <a:ln w="22225">
                  <a:solidFill>
                    <a:srgbClr val="42219F"/>
                  </a:solidFill>
                  <a:prstDash val="solid"/>
                </a:ln>
                <a:solidFill>
                  <a:srgbClr val="FFFF00"/>
                </a:solidFill>
              </a:rPr>
              <a:t>নির্ণয়</a:t>
            </a:r>
            <a:r>
              <a:rPr lang="en-US" sz="4400" b="1" i="1" u="sng" dirty="0">
                <a:ln w="22225">
                  <a:solidFill>
                    <a:srgbClr val="42219F"/>
                  </a:solidFill>
                  <a:prstDash val="solid"/>
                </a:ln>
                <a:solidFill>
                  <a:srgbClr val="FFFF00"/>
                </a:solidFill>
              </a:rPr>
              <a:t>  </a:t>
            </a:r>
            <a:r>
              <a:rPr lang="en-US" sz="4400" b="1" i="1" dirty="0" err="1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করতে</a:t>
            </a:r>
            <a:r>
              <a:rPr lang="en-US" sz="4400" b="1" i="1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i="1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4400" b="1" i="1" dirty="0" err="1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/>
              </a:rPr>
              <a:t>পারবে</a:t>
            </a:r>
            <a:r>
              <a:rPr lang="en-US" sz="4400" b="1" i="1" dirty="0">
                <a:ln w="22225">
                  <a:solidFill>
                    <a:srgbClr val="42219F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/>
              </a:rPr>
              <a:t>  </a:t>
            </a:r>
            <a:r>
              <a:rPr lang="en-US" sz="4400" b="1" dirty="0">
                <a:ln w="22225">
                  <a:solidFill>
                    <a:srgbClr val="42219F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/>
              </a:rPr>
              <a:t>।</a:t>
            </a:r>
            <a:endParaRPr lang="en-US" sz="4400" b="1" dirty="0">
              <a:ln w="22225">
                <a:solidFill>
                  <a:srgbClr val="42219F"/>
                </a:solidFill>
                <a:prstDash val="solid"/>
              </a:ln>
              <a:solidFill>
                <a:srgbClr val="FF33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CB3DB0-12EB-4710-B0E0-B9DE4CB60506}"/>
              </a:ext>
            </a:extLst>
          </p:cNvPr>
          <p:cNvSpPr/>
          <p:nvPr/>
        </p:nvSpPr>
        <p:spPr>
          <a:xfrm>
            <a:off x="584201" y="3220720"/>
            <a:ext cx="11607800" cy="16272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(২) 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গড়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মধ্যক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প্রচুরকের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4000" b="1" kern="1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;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/>
              </a:rPr>
              <a:t> </a:t>
            </a:r>
            <a:endParaRPr lang="en-US" sz="4000" b="1" i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16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4074"/>
            <a:ext cx="12191999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মাঝামাঝি একটি শ্রেণিতে গণসংখ্যা খুব বেশি হয়। বস্তুত উপাত্তসমুহের কেন্দ্রীয় মানের দিকে পুঞ্জিভূত হওয়ার প্রবণতাই হলো কেন্দ্রীয় প্রবণতা।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556000" y="346569"/>
            <a:ext cx="5079999" cy="931333"/>
          </a:xfrm>
          <a:prstGeom prst="wedgeEllipseCallout">
            <a:avLst>
              <a:gd name="adj1" fmla="val -452"/>
              <a:gd name="adj2" fmla="val 13522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3BAD13"/>
                </a:solidFill>
              </a:rPr>
              <a:t>কেন্দ্রীয়</a:t>
            </a:r>
            <a:r>
              <a:rPr lang="en-US" sz="3600" b="1" dirty="0">
                <a:solidFill>
                  <a:srgbClr val="3BAD13"/>
                </a:solidFill>
              </a:rPr>
              <a:t> </a:t>
            </a:r>
            <a:r>
              <a:rPr lang="en-US" sz="3600" b="1" dirty="0" err="1">
                <a:solidFill>
                  <a:srgbClr val="3BAD13"/>
                </a:solidFill>
              </a:rPr>
              <a:t>প্রবণতা</a:t>
            </a:r>
            <a:r>
              <a:rPr lang="en-US" sz="3600" b="1" dirty="0">
                <a:solidFill>
                  <a:srgbClr val="3BAD13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" y="4406282"/>
            <a:ext cx="12191998" cy="14465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প্রবণতার পরিমাপ তিনটি; যথা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১। গাণিতিক গড়  ২। মধ্যক ও  ৩। প্রচুরক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07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8511</TotalTime>
  <Words>459</Words>
  <Application>Microsoft Office PowerPoint</Application>
  <PresentationFormat>Custom</PresentationFormat>
  <Paragraphs>131</Paragraphs>
  <Slides>16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01531219501</cp:lastModifiedBy>
  <cp:revision>2366</cp:revision>
  <dcterms:created xsi:type="dcterms:W3CDTF">2021-01-03T12:48:46Z</dcterms:created>
  <dcterms:modified xsi:type="dcterms:W3CDTF">2021-05-16T03:29:34Z</dcterms:modified>
</cp:coreProperties>
</file>