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5" r:id="rId2"/>
    <p:sldId id="318" r:id="rId3"/>
    <p:sldId id="306" r:id="rId4"/>
    <p:sldId id="317" r:id="rId5"/>
    <p:sldId id="311" r:id="rId6"/>
    <p:sldId id="276" r:id="rId7"/>
    <p:sldId id="281" r:id="rId8"/>
    <p:sldId id="282" r:id="rId9"/>
    <p:sldId id="283" r:id="rId10"/>
    <p:sldId id="284" r:id="rId11"/>
    <p:sldId id="299" r:id="rId12"/>
    <p:sldId id="301" r:id="rId13"/>
    <p:sldId id="308" r:id="rId14"/>
    <p:sldId id="309" r:id="rId15"/>
    <p:sldId id="302" r:id="rId16"/>
    <p:sldId id="303" r:id="rId17"/>
    <p:sldId id="304" r:id="rId18"/>
    <p:sldId id="307" r:id="rId19"/>
    <p:sldId id="313" r:id="rId20"/>
    <p:sldId id="312" r:id="rId21"/>
    <p:sldId id="314" r:id="rId22"/>
    <p:sldId id="31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HRsRWOaQtdWdBnuVMIByA==" hashData="/sXTBDspyc75JuANQXPp24gWPk2/c+baMlfVgnoUfRgvgHolbdAk9ry/z27OP3pfKkpbMPhjRJouPc76Jl/jg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79" autoAdjust="0"/>
    <p:restoredTop sz="93990" autoAdjust="0"/>
  </p:normalViewPr>
  <p:slideViewPr>
    <p:cSldViewPr snapToGrid="0">
      <p:cViewPr>
        <p:scale>
          <a:sx n="50" d="100"/>
          <a:sy n="50" d="100"/>
        </p:scale>
        <p:origin x="144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6EE33-5ED9-4C91-8DE0-01C69BA2A604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6D7D4-F553-46CD-836C-EE9569CE9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6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6D7D4-F553-46CD-836C-EE9569CE9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01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6D7D4-F553-46CD-836C-EE9569CE95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52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6D7D4-F553-46CD-836C-EE9569CE95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32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6D7D4-F553-46CD-836C-EE9569CE95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63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6D7D4-F553-46CD-836C-EE9569CE95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85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6D7D4-F553-46CD-836C-EE9569CE95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8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6D7D4-F553-46CD-836C-EE9569CE95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2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6D7D4-F553-46CD-836C-EE9569CE95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7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6D7D4-F553-46CD-836C-EE9569CE95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8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6D7D4-F553-46CD-836C-EE9569CE95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87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6D7D4-F553-46CD-836C-EE9569CE95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03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6D7D4-F553-46CD-836C-EE9569CE95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28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6D7D4-F553-46CD-836C-EE9569CE95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7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6D7D4-F553-46CD-836C-EE9569CE95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A9B5-0A4A-4327-9438-010A5F46FB58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482-D9D0-41BC-A7F1-16BB3481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A9B5-0A4A-4327-9438-010A5F46FB58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482-D9D0-41BC-A7F1-16BB3481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A9B5-0A4A-4327-9438-010A5F46FB58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482-D9D0-41BC-A7F1-16BB3481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6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A9B5-0A4A-4327-9438-010A5F46FB58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482-D9D0-41BC-A7F1-16BB3481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9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A9B5-0A4A-4327-9438-010A5F46FB58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482-D9D0-41BC-A7F1-16BB3481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A9B5-0A4A-4327-9438-010A5F46FB58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482-D9D0-41BC-A7F1-16BB3481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A9B5-0A4A-4327-9438-010A5F46FB58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482-D9D0-41BC-A7F1-16BB3481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6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A9B5-0A4A-4327-9438-010A5F46FB58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482-D9D0-41BC-A7F1-16BB3481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A9B5-0A4A-4327-9438-010A5F46FB58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482-D9D0-41BC-A7F1-16BB3481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2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A9B5-0A4A-4327-9438-010A5F46FB58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482-D9D0-41BC-A7F1-16BB3481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8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A9B5-0A4A-4327-9438-010A5F46FB58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482-D9D0-41BC-A7F1-16BB3481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FFFF00"/>
            </a:gs>
            <a:gs pos="0">
              <a:schemeClr val="accent2">
                <a:lumMod val="75000"/>
              </a:schemeClr>
            </a:gs>
            <a:gs pos="54000">
              <a:schemeClr val="bg1"/>
            </a:gs>
            <a:gs pos="2000">
              <a:srgbClr val="FF0000"/>
            </a:gs>
            <a:gs pos="40000">
              <a:srgbClr val="FF9999"/>
            </a:gs>
            <a:gs pos="80000">
              <a:srgbClr val="FF00FF"/>
            </a:gs>
            <a:gs pos="31000">
              <a:srgbClr val="FF0000"/>
            </a:gs>
            <a:gs pos="46000">
              <a:srgbClr val="92D050"/>
            </a:gs>
            <a:gs pos="100000">
              <a:srgbClr val="FF0000"/>
            </a:gs>
            <a:gs pos="99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BA9B5-0A4A-4327-9438-010A5F46FB58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B6482-D9D0-41BC-A7F1-16BB3481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6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1.jp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538" y="1656460"/>
            <a:ext cx="37358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Dear Learners</a:t>
            </a:r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709" b="11356"/>
          <a:stretch/>
        </p:blipFill>
        <p:spPr>
          <a:xfrm>
            <a:off x="0" y="21214"/>
            <a:ext cx="12192000" cy="1219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41346" y="1384335"/>
            <a:ext cx="7881257" cy="4309835"/>
          </a:xfrm>
          <a:prstGeom prst="ellipse">
            <a:avLst/>
          </a:prstGeom>
          <a:gradFill flip="none" rotWithShape="1">
            <a:gsLst>
              <a:gs pos="3000">
                <a:srgbClr val="FF9999">
                  <a:alpha val="37000"/>
                  <a:lumMod val="96000"/>
                </a:srgbClr>
              </a:gs>
              <a:gs pos="69000">
                <a:srgbClr val="FFFF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656460"/>
            <a:ext cx="6229350" cy="3765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48948" y="5838091"/>
            <a:ext cx="11061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Welcome To Today’s Multimedia Class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38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83 -0.01041 L 0.03359 0.49908 L 0.03333 0.49908 L 0.03333 0.51783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2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084" y="1971822"/>
            <a:ext cx="12188209" cy="44641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504" y="5713571"/>
            <a:ext cx="12123307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4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other       </a:t>
            </a:r>
            <a:endParaRPr lang="en-US" sz="4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6790" y="2771954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0473" y="2771954"/>
            <a:ext cx="266315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Form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003114" y="2771418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61813" y="2780021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477500" y="2005762"/>
            <a:ext cx="162780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55105" y="2073709"/>
            <a:ext cx="131585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great    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02000" y="2040111"/>
            <a:ext cx="178054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Mohsin.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03620" y="2091008"/>
            <a:ext cx="105634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67450" y="1993005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16769" y="2061858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439659"/>
            <a:ext cx="12152811" cy="584775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3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      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  +  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+ 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Veb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+  as  +   Positive form  +    as  +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Sube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endParaRPr lang="en-US" sz="32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003114" y="2771954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5354" y="2771954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8921" y="2761992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142" y="1937559"/>
            <a:ext cx="1218430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Degree :     </a:t>
            </a:r>
            <a:r>
              <a:rPr lang="en-US" sz="4000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Mohsin      was        the  greatest       person.</a:t>
            </a:r>
            <a:endParaRPr lang="en-US" sz="4000" spc="-1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1" r="23607"/>
          <a:stretch/>
        </p:blipFill>
        <p:spPr>
          <a:xfrm>
            <a:off x="120640" y="2713647"/>
            <a:ext cx="1891099" cy="167056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082006" y="5797025"/>
            <a:ext cx="1604619" cy="6155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en-US" sz="36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4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991671" y="0"/>
            <a:ext cx="7200331" cy="1220859"/>
            <a:chOff x="5600702" y="0"/>
            <a:chExt cx="6591300" cy="1220859"/>
          </a:xfrm>
        </p:grpSpPr>
        <p:sp>
          <p:nvSpPr>
            <p:cNvPr id="34" name="Rectangle 33"/>
            <p:cNvSpPr/>
            <p:nvPr/>
          </p:nvSpPr>
          <p:spPr>
            <a:xfrm>
              <a:off x="5600702" y="666861"/>
              <a:ext cx="6568819" cy="55399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  <a:sp3d extrusionH="57150">
                <a:bevelT w="82550" h="38100" prst="coolSlant"/>
              </a:sp3d>
            </a:bodyPr>
            <a:lstStyle/>
            <a:p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1.5. Degree: Superlative </a:t>
              </a:r>
              <a:r>
                <a:rPr lang="en-US" sz="3000" b="1" dirty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 Positive </a:t>
              </a:r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endParaRPr lang="en-US" sz="3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00702" y="0"/>
              <a:ext cx="6591300" cy="584775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Times New Roman" panose="02020603050405020304" pitchFamily="18" charset="0"/>
                  <a:cs typeface="Times New Roman" panose="02020603050405020304" pitchFamily="18" charset="0"/>
                </a:rPr>
                <a:t>Degrees of Comparison: Section 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024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325 L -0.59401 0.2446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9" y="1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2 -0.01065 L -0.53294 0.538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57" y="27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74 L -0.05938 0.2456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1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3 0.08912 L -0.02708 0.5257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2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6 0.34514 L -0.02279 0.53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5 0.33125 L -0.02474 0.52523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0.33588 L -0.00885 0.5382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0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56498 0.24606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8843 L 0.57734 0.53496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80" y="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23" grpId="0" animBg="1"/>
      <p:bldP spid="9" grpId="0" animBg="1"/>
      <p:bldP spid="25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721" y="2359613"/>
            <a:ext cx="11524345" cy="30469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From Public Exam Questions</a:t>
            </a:r>
          </a:p>
          <a:p>
            <a:r>
              <a:rPr lang="en-US" sz="480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Superlative </a:t>
            </a:r>
          </a:p>
          <a:p>
            <a:r>
              <a:rPr lang="en-US" sz="480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To </a:t>
            </a:r>
          </a:p>
          <a:p>
            <a:r>
              <a:rPr lang="en-US" sz="480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Positive         </a:t>
            </a:r>
            <a:endParaRPr lang="en-US" sz="4800" dirty="0">
              <a:ln w="9525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91671" y="0"/>
            <a:ext cx="7200331" cy="1220859"/>
            <a:chOff x="5600702" y="0"/>
            <a:chExt cx="6591300" cy="1220859"/>
          </a:xfrm>
        </p:grpSpPr>
        <p:sp>
          <p:nvSpPr>
            <p:cNvPr id="7" name="Rectangle 6"/>
            <p:cNvSpPr/>
            <p:nvPr/>
          </p:nvSpPr>
          <p:spPr>
            <a:xfrm>
              <a:off x="5600702" y="666861"/>
              <a:ext cx="6568819" cy="55399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  <a:sp3d extrusionH="57150">
                <a:bevelT w="82550" h="38100" prst="coolSlant"/>
              </a:sp3d>
            </a:bodyPr>
            <a:lstStyle/>
            <a:p>
              <a:r>
                <a:rPr lang="en-US" sz="3000" b="1" dirty="0">
                  <a:ln w="9525">
                    <a:noFill/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 </a:t>
              </a:r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Degree: Superlative </a:t>
              </a:r>
              <a:r>
                <a:rPr lang="en-US" sz="3000" b="1" dirty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 Positive </a:t>
              </a:r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endParaRPr lang="en-US" sz="3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600702" y="0"/>
              <a:ext cx="6591300" cy="584775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Times New Roman" panose="02020603050405020304" pitchFamily="18" charset="0"/>
                  <a:cs typeface="Times New Roman" panose="02020603050405020304" pitchFamily="18" charset="0"/>
                </a:rPr>
                <a:t>Degrees of Comparison: Section 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0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8" y="1982580"/>
            <a:ext cx="12188209" cy="44641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504" y="5713571"/>
            <a:ext cx="12123307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4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other       </a:t>
            </a:r>
            <a:endParaRPr lang="en-US" sz="4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6790" y="2771954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0473" y="2771954"/>
            <a:ext cx="266315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Form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003114" y="2771418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61813" y="2780021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477500" y="2005762"/>
            <a:ext cx="162780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wealth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55105" y="2073709"/>
            <a:ext cx="131585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great    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01021" y="2040111"/>
            <a:ext cx="228152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education.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03620" y="2091008"/>
            <a:ext cx="105634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67450" y="1993005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16769" y="2061858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439659"/>
            <a:ext cx="12152811" cy="584775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3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      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  +  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+ 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Veb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+  as  +   Positive form  +    as  +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Sube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endParaRPr lang="en-US" sz="32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003114" y="2771954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5354" y="2771954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8921" y="2761992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028" y="1934699"/>
            <a:ext cx="1218430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Degree :     </a:t>
            </a:r>
            <a:r>
              <a:rPr lang="en-US" sz="4000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Education      is        the  greatest       wealth.</a:t>
            </a:r>
            <a:endParaRPr lang="en-US" sz="4000" spc="-1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82006" y="5797025"/>
            <a:ext cx="1604619" cy="6155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en-US" sz="36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4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3" y="2761992"/>
            <a:ext cx="2599746" cy="1516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3" name="Group 32"/>
          <p:cNvGrpSpPr/>
          <p:nvPr/>
        </p:nvGrpSpPr>
        <p:grpSpPr>
          <a:xfrm>
            <a:off x="4991671" y="0"/>
            <a:ext cx="7200331" cy="1220859"/>
            <a:chOff x="5600702" y="0"/>
            <a:chExt cx="6591300" cy="1220859"/>
          </a:xfrm>
        </p:grpSpPr>
        <p:sp>
          <p:nvSpPr>
            <p:cNvPr id="34" name="Rectangle 33"/>
            <p:cNvSpPr/>
            <p:nvPr/>
          </p:nvSpPr>
          <p:spPr>
            <a:xfrm>
              <a:off x="5600702" y="666861"/>
              <a:ext cx="6568819" cy="55399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  <a:sp3d extrusionH="57150">
                <a:bevelT w="82550" h="38100" prst="coolSlant"/>
              </a:sp3d>
            </a:bodyPr>
            <a:lstStyle/>
            <a:p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1.6. Degree: Superlative </a:t>
              </a:r>
              <a:r>
                <a:rPr lang="en-US" sz="3000" b="1" dirty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 Positive </a:t>
              </a:r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endParaRPr lang="en-US" sz="3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00702" y="0"/>
              <a:ext cx="6591300" cy="584775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Times New Roman" panose="02020603050405020304" pitchFamily="18" charset="0"/>
                  <a:cs typeface="Times New Roman" panose="02020603050405020304" pitchFamily="18" charset="0"/>
                </a:rPr>
                <a:t>Degrees of Comparison: Section 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4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325 L -0.59401 0.2446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9" y="1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2 -0.01065 L -0.53294 0.538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57" y="27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74 L -0.05938 0.2456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1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3 0.08912 L -0.02708 0.5257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2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6 0.34514 L -0.02279 0.53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5 0.33125 L -0.02474 0.52523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0.32755 L -0.00885 0.52987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0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56498 0.24606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8843 L 0.59101 0.53357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70" y="22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23" grpId="0" animBg="1"/>
      <p:bldP spid="9" grpId="0" animBg="1"/>
      <p:bldP spid="25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384" y="1881698"/>
            <a:ext cx="12188209" cy="446414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504" y="5713571"/>
            <a:ext cx="12123307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4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othe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6790" y="2771954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0473" y="2771954"/>
            <a:ext cx="266315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Form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003114" y="2771418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61813" y="2780021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58604" y="1881698"/>
            <a:ext cx="103479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25431" y="2012964"/>
            <a:ext cx="124090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25736" y="2012964"/>
            <a:ext cx="265523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onest way.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31911" y="2051102"/>
            <a:ext cx="55416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55129" y="2033568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236321" y="2015509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439659"/>
            <a:ext cx="12152811" cy="584775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3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      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  +  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+ 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Veb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+  as  +   Positive form  +    as  +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Sube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endParaRPr lang="en-US" sz="32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003114" y="2771954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5354" y="2771954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8921" y="2761992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7" y="2011173"/>
            <a:ext cx="1218430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Degree :     </a:t>
            </a:r>
            <a:r>
              <a:rPr lang="en-US" sz="3600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Honest way      is          the  best    way.</a:t>
            </a:r>
            <a:endParaRPr lang="en-US" sz="3600" spc="-1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82006" y="5806097"/>
            <a:ext cx="1604619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en-US" sz="34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        </a:t>
            </a:r>
            <a:endParaRPr lang="en-US" sz="34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91671" y="0"/>
            <a:ext cx="7200331" cy="1220859"/>
            <a:chOff x="5600702" y="0"/>
            <a:chExt cx="6591300" cy="1220859"/>
          </a:xfrm>
        </p:grpSpPr>
        <p:sp>
          <p:nvSpPr>
            <p:cNvPr id="33" name="Rectangle 32"/>
            <p:cNvSpPr/>
            <p:nvPr/>
          </p:nvSpPr>
          <p:spPr>
            <a:xfrm>
              <a:off x="5600702" y="666861"/>
              <a:ext cx="6568819" cy="55399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  <a:sp3d extrusionH="57150">
                <a:bevelT w="82550" h="38100" prst="coolSlant"/>
              </a:sp3d>
            </a:bodyPr>
            <a:lstStyle/>
            <a:p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1.7. Degree: Superlative </a:t>
              </a:r>
              <a:r>
                <a:rPr lang="en-US" sz="3000" b="1" dirty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 Positive </a:t>
              </a:r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endParaRPr lang="en-US" sz="3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00702" y="0"/>
              <a:ext cx="6591300" cy="584775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Times New Roman" panose="02020603050405020304" pitchFamily="18" charset="0"/>
                  <a:cs typeface="Times New Roman" panose="02020603050405020304" pitchFamily="18" charset="0"/>
                </a:rPr>
                <a:t>Degrees of Comparison: Section 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12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325 L -0.59401 0.2446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9" y="1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35 0.00601 L -0.57747 0.55949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47" y="27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74 L -0.05938 0.2456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1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0746 0.53102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" y="2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76 0.33958 L -0.09362 0.5354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9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0.34259 L -0.1138 0.537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9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0.34769 L -0.12422 0.53935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9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56498 0.24606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44 0.09537 L 0.49596 0.54051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70" y="22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23" grpId="0" animBg="1"/>
      <p:bldP spid="9" grpId="0" animBg="1"/>
      <p:bldP spid="25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384" y="1881698"/>
            <a:ext cx="12188209" cy="446414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504" y="5713571"/>
            <a:ext cx="12123307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4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othe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6790" y="2771954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0473" y="2771954"/>
            <a:ext cx="266315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Form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003114" y="2771418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61813" y="2780021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11532" y="1881698"/>
            <a:ext cx="108187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25431" y="2012964"/>
            <a:ext cx="139548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82005" y="2012964"/>
            <a:ext cx="384990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successful  man.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31911" y="2051102"/>
            <a:ext cx="55416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64137" y="2033568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366951" y="2015509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439659"/>
            <a:ext cx="12152811" cy="584775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3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      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  +  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+ 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Veb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+  as  +   Positive form  +    as  +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Sube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endParaRPr lang="en-US" sz="32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003114" y="2771954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5354" y="2771954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8921" y="2761992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7" y="1964303"/>
            <a:ext cx="1218430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Degree :     </a:t>
            </a:r>
            <a:r>
              <a:rPr lang="en-US" sz="3600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 successful man    is          the  happiest      man.</a:t>
            </a:r>
            <a:endParaRPr lang="en-US" sz="3600" spc="-1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82006" y="5806097"/>
            <a:ext cx="1604619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en-US" sz="34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        </a:t>
            </a:r>
            <a:endParaRPr lang="en-US" sz="34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91671" y="0"/>
            <a:ext cx="7200331" cy="1220859"/>
            <a:chOff x="5600702" y="0"/>
            <a:chExt cx="6591300" cy="1220859"/>
          </a:xfrm>
        </p:grpSpPr>
        <p:sp>
          <p:nvSpPr>
            <p:cNvPr id="33" name="Rectangle 32"/>
            <p:cNvSpPr/>
            <p:nvPr/>
          </p:nvSpPr>
          <p:spPr>
            <a:xfrm>
              <a:off x="5600702" y="666861"/>
              <a:ext cx="6568819" cy="55399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  <a:sp3d extrusionH="57150">
                <a:bevelT w="82550" h="38100" prst="coolSlant"/>
              </a:sp3d>
            </a:bodyPr>
            <a:lstStyle/>
            <a:p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1.8. Degree: Superlative </a:t>
              </a:r>
              <a:r>
                <a:rPr lang="en-US" sz="3000" b="1" dirty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 Positive </a:t>
              </a:r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endParaRPr lang="en-US" sz="3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00702" y="0"/>
              <a:ext cx="6591300" cy="584775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Times New Roman" panose="02020603050405020304" pitchFamily="18" charset="0"/>
                  <a:cs typeface="Times New Roman" panose="02020603050405020304" pitchFamily="18" charset="0"/>
                </a:rPr>
                <a:t>Degrees of Comparison: Section One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07" y="2637812"/>
            <a:ext cx="1700156" cy="18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7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325 L -0.59401 0.2446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9" y="1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34 0.00601 L -0.57747 0.55949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47" y="27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74 L -0.05938 0.2456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1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4.44444E-6 L -0.08294 0.53102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26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52 0.34329 L -0.13438 0.53912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9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61 0.34259 L -0.14713 0.537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9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1 0.34769 L -0.15 0.53935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9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56498 0.24606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32 0.09537 L 0.52408 0.54051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70" y="22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23" grpId="0" animBg="1"/>
      <p:bldP spid="9" grpId="0" animBg="1"/>
      <p:bldP spid="25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8" y="1971822"/>
            <a:ext cx="12188209" cy="4464149"/>
          </a:xfrm>
          <a:prstGeom prst="rect">
            <a:avLst/>
          </a:prstGeom>
          <a:solidFill>
            <a:srgbClr val="FF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504" y="5713571"/>
            <a:ext cx="12123307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4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other       </a:t>
            </a:r>
            <a:endParaRPr lang="en-US" sz="4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6790" y="2771954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0473" y="2771954"/>
            <a:ext cx="266315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Form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003114" y="2771418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61813" y="2780021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477500" y="2005762"/>
            <a:ext cx="162780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55105" y="2073709"/>
            <a:ext cx="131585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hated    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82007" y="2040111"/>
            <a:ext cx="308163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corrupt man.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03620" y="2091008"/>
            <a:ext cx="105634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67450" y="1993005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16769" y="2061858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439659"/>
            <a:ext cx="12152811" cy="584775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3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      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  +  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+ 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Veb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+  as  +   Positive form  +    as  +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Sube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endParaRPr lang="en-US" sz="32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003114" y="2771954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5354" y="2771954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8921" y="2761992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87" y="2016590"/>
            <a:ext cx="1218430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Degree :     </a:t>
            </a:r>
            <a:r>
              <a:rPr lang="en-US" sz="3600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 corrupt man      is        the  most hated        person.</a:t>
            </a:r>
            <a:endParaRPr lang="en-US" sz="3600" spc="-1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82006" y="5797025"/>
            <a:ext cx="1604619" cy="6155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en-US" sz="36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4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991671" y="0"/>
            <a:ext cx="7200331" cy="1220859"/>
            <a:chOff x="5600702" y="0"/>
            <a:chExt cx="6591300" cy="1220859"/>
          </a:xfrm>
        </p:grpSpPr>
        <p:sp>
          <p:nvSpPr>
            <p:cNvPr id="34" name="Rectangle 33"/>
            <p:cNvSpPr/>
            <p:nvPr/>
          </p:nvSpPr>
          <p:spPr>
            <a:xfrm>
              <a:off x="5600702" y="666861"/>
              <a:ext cx="6568819" cy="55399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  <a:sp3d extrusionH="57150">
                <a:bevelT w="82550" h="38100" prst="coolSlant"/>
              </a:sp3d>
            </a:bodyPr>
            <a:lstStyle/>
            <a:p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1.9. Degree: Superlative </a:t>
              </a:r>
              <a:r>
                <a:rPr lang="en-US" sz="3000" b="1" dirty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 Positive </a:t>
              </a:r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endParaRPr lang="en-US" sz="3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00702" y="0"/>
              <a:ext cx="6591300" cy="584775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Times New Roman" panose="02020603050405020304" pitchFamily="18" charset="0"/>
                  <a:cs typeface="Times New Roman" panose="02020603050405020304" pitchFamily="18" charset="0"/>
                </a:rPr>
                <a:t>Degrees of Comparison: Section 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46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325 L -0.59401 0.2446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9" y="1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2 -0.01065 L -0.53294 0.538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57" y="27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74 L -0.05938 0.2456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1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9 0.08912 L -0.03411 0.5257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2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06 0.34722 L -0.06029 0.53958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73 0.33125 L -0.08112 0.52523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82 0.32755 L -0.07864 0.52987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0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56498 0.24606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9 0.08843 L 0.57812 0.53357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70" y="22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23" grpId="0" animBg="1"/>
      <p:bldP spid="9" grpId="0" animBg="1"/>
      <p:bldP spid="25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8" y="1971822"/>
            <a:ext cx="12188209" cy="446414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504" y="5713571"/>
            <a:ext cx="12123307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4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other       </a:t>
            </a:r>
            <a:endParaRPr lang="en-US" sz="4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6790" y="2771954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0473" y="2771954"/>
            <a:ext cx="266315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Form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003114" y="2771418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61813" y="2780021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477500" y="2005762"/>
            <a:ext cx="162780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63163" y="2073709"/>
            <a:ext cx="200779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ferocious    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60751" y="2040111"/>
            <a:ext cx="150288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lion.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92905" y="2090884"/>
            <a:ext cx="105634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23132" y="2050059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16769" y="2061858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439659"/>
            <a:ext cx="12152811" cy="584775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3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      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  +  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+ 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Veb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+  as  +   Positive form  +    as  +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Sube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endParaRPr lang="en-US" sz="32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003114" y="2771954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5354" y="2771954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8921" y="2761992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6" y="2016796"/>
            <a:ext cx="1218430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Degree :     </a:t>
            </a:r>
            <a:r>
              <a:rPr lang="en-US" sz="3600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 lion      is        the  most ferocious       animal.</a:t>
            </a:r>
            <a:endParaRPr lang="en-US" sz="3600" spc="-1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82006" y="5767997"/>
            <a:ext cx="1604619" cy="6155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en-US" sz="36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4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91671" y="0"/>
            <a:ext cx="7200331" cy="1220859"/>
            <a:chOff x="5600702" y="0"/>
            <a:chExt cx="6591300" cy="1220859"/>
          </a:xfrm>
        </p:grpSpPr>
        <p:sp>
          <p:nvSpPr>
            <p:cNvPr id="33" name="Rectangle 32"/>
            <p:cNvSpPr/>
            <p:nvPr/>
          </p:nvSpPr>
          <p:spPr>
            <a:xfrm>
              <a:off x="5600702" y="666861"/>
              <a:ext cx="6568819" cy="55399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  <a:sp3d extrusionH="57150">
                <a:bevelT w="82550" h="38100" prst="coolSlant"/>
              </a:sp3d>
            </a:bodyPr>
            <a:lstStyle/>
            <a:p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1.10. Degree: Superlative </a:t>
              </a:r>
              <a:r>
                <a:rPr lang="en-US" sz="3000" b="1" dirty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 Positive </a:t>
              </a:r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endParaRPr lang="en-US" sz="3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00702" y="0"/>
              <a:ext cx="6591300" cy="584775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Times New Roman" panose="02020603050405020304" pitchFamily="18" charset="0"/>
                  <a:cs typeface="Times New Roman" panose="02020603050405020304" pitchFamily="18" charset="0"/>
                </a:rPr>
                <a:t>Degrees of Comparison: Section One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84" y="2724631"/>
            <a:ext cx="2242823" cy="167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325 L -0.59401 0.2446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9" y="1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98 -0.0125 L -0.53984 0.5409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47" y="27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74 L -0.05938 0.2456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1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8 0.10486 L 0.01028 0.52917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16 0.3676 L 0.00846 0.53542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8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39 0.34328 L -0.02682 0.53009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9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32 0.33866 L -0.03216 0.53079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" y="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56498 0.24606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1 0.08982 L 0.50859 0.53496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70" y="22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23" grpId="0" animBg="1"/>
      <p:bldP spid="9" grpId="0" animBg="1"/>
      <p:bldP spid="25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8" y="1971822"/>
            <a:ext cx="12188209" cy="446414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504" y="5713571"/>
            <a:ext cx="12123307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4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othe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4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6790" y="2771954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0473" y="2771954"/>
            <a:ext cx="266315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Form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003114" y="2771418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61813" y="2780021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477500" y="2005762"/>
            <a:ext cx="162780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thing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88697" y="2073709"/>
            <a:ext cx="240926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disgraceful</a:t>
            </a:r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01055" y="2040111"/>
            <a:ext cx="250697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child abuse.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92905" y="2090884"/>
            <a:ext cx="105634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23132" y="2050059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505669" y="2061858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439659"/>
            <a:ext cx="12152811" cy="584775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3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      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  +  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+ 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Veb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+  as  +   Positive form  +    as  +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Sube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endParaRPr lang="en-US" sz="32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003114" y="2771954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5354" y="2771954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8921" y="2761992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7" y="2024057"/>
            <a:ext cx="1218430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Degree :     </a:t>
            </a:r>
            <a:r>
              <a:rPr lang="en-US" sz="3600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Child abuse    is        the  most </a:t>
            </a:r>
            <a:r>
              <a:rPr lang="en-US" sz="36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disgraceful    thing.</a:t>
            </a:r>
            <a:endParaRPr lang="en-US" sz="3600" spc="-1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82006" y="5806097"/>
            <a:ext cx="1604619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en-US" sz="34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       </a:t>
            </a:r>
            <a:endParaRPr lang="en-US" sz="34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91671" y="0"/>
            <a:ext cx="7200331" cy="1220859"/>
            <a:chOff x="5600702" y="0"/>
            <a:chExt cx="6591300" cy="1220859"/>
          </a:xfrm>
        </p:grpSpPr>
        <p:sp>
          <p:nvSpPr>
            <p:cNvPr id="33" name="Rectangle 32"/>
            <p:cNvSpPr/>
            <p:nvPr/>
          </p:nvSpPr>
          <p:spPr>
            <a:xfrm>
              <a:off x="5600702" y="666861"/>
              <a:ext cx="6568819" cy="55399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  <a:sp3d extrusionH="57150">
                <a:bevelT w="82550" h="38100" prst="coolSlant"/>
              </a:sp3d>
            </a:bodyPr>
            <a:lstStyle/>
            <a:p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1.11. Degree: Superlative </a:t>
              </a:r>
              <a:r>
                <a:rPr lang="en-US" sz="3000" b="1" dirty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 Positive </a:t>
              </a:r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endParaRPr lang="en-US" sz="3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00702" y="0"/>
              <a:ext cx="6591300" cy="584775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Times New Roman" panose="02020603050405020304" pitchFamily="18" charset="0"/>
                  <a:cs typeface="Times New Roman" panose="02020603050405020304" pitchFamily="18" charset="0"/>
                </a:rPr>
                <a:t>Degrees of Comparison: Section One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15" y="2670389"/>
            <a:ext cx="1638326" cy="17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6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325 L -0.59401 0.2446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9" y="1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5 -0.0125 L -0.55547 0.5409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47" y="27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74 L -0.05938 0.2456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1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10486 L -0.03125 0.52917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9 0.33958 L -0.04479 0.53542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9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7 0.34328 L -0.05612 0.53009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9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84 0.33982 L -0.08567 0.53195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" y="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56498 0.24606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6 0.08982 L 0.52734 0.53496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70" y="22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23" grpId="0" animBg="1"/>
      <p:bldP spid="9" grpId="0" animBg="1"/>
      <p:bldP spid="25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8" y="1971822"/>
            <a:ext cx="12188209" cy="446414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504" y="5713571"/>
            <a:ext cx="12123307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4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othe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4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6790" y="2771954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0473" y="2771954"/>
            <a:ext cx="266315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Form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003114" y="2771418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61813" y="2780021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225384" y="2005762"/>
            <a:ext cx="187992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88697" y="2073709"/>
            <a:ext cx="240926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intelligent</a:t>
            </a:r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80554" y="2040111"/>
            <a:ext cx="126847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man.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92905" y="2090884"/>
            <a:ext cx="105634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23132" y="2050059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505669" y="2061858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439659"/>
            <a:ext cx="12152811" cy="584775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3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      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  +  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+ 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Veb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+  as  +   Positive form  +    as  +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Sube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endParaRPr lang="en-US" sz="32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003114" y="2771954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5354" y="2771954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8921" y="2761992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615" y="2048888"/>
            <a:ext cx="1218430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Degree :     </a:t>
            </a:r>
            <a:r>
              <a:rPr lang="en-US" sz="3600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Man      is          the  most </a:t>
            </a:r>
            <a:r>
              <a:rPr lang="en-US" sz="3600" spc="-1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intelligent</a:t>
            </a:r>
            <a:r>
              <a:rPr lang="en-US" sz="36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creation.</a:t>
            </a:r>
            <a:endParaRPr lang="en-US" sz="3600" spc="-1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82006" y="5806097"/>
            <a:ext cx="1604619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en-US" sz="34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        </a:t>
            </a:r>
            <a:endParaRPr lang="en-US" sz="34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91671" y="0"/>
            <a:ext cx="7200331" cy="1220859"/>
            <a:chOff x="5600702" y="0"/>
            <a:chExt cx="6591300" cy="1220859"/>
          </a:xfrm>
        </p:grpSpPr>
        <p:sp>
          <p:nvSpPr>
            <p:cNvPr id="33" name="Rectangle 32"/>
            <p:cNvSpPr/>
            <p:nvPr/>
          </p:nvSpPr>
          <p:spPr>
            <a:xfrm>
              <a:off x="5600702" y="666861"/>
              <a:ext cx="6568819" cy="55399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  <a:sp3d extrusionH="57150">
                <a:bevelT w="82550" h="38100" prst="coolSlant"/>
              </a:sp3d>
            </a:bodyPr>
            <a:lstStyle/>
            <a:p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1.12. Degree: Superlative </a:t>
              </a:r>
              <a:r>
                <a:rPr lang="en-US" sz="3000" b="1" dirty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 Positive </a:t>
              </a:r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endParaRPr lang="en-US" sz="3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00702" y="0"/>
              <a:ext cx="6591300" cy="584775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Times New Roman" panose="02020603050405020304" pitchFamily="18" charset="0"/>
                  <a:cs typeface="Times New Roman" panose="02020603050405020304" pitchFamily="18" charset="0"/>
                </a:rPr>
                <a:t>Degrees of Comparison: Section 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29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325 L -0.59401 0.2446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9" y="1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74 -0.0125 L -0.53308 0.5409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47" y="27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74 L -0.05938 0.2456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1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0.10486 L 0.02656 0.52917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33959 L 0.03333 0.53542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9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3 0.34328 L 0.00794 0.53009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9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84 0.33982 L -0.03567 0.53195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" y="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56498 0.24606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86 0.08982 L 0.51055 0.53496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70" y="222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23" grpId="0" animBg="1"/>
      <p:bldP spid="9" grpId="0" animBg="1"/>
      <p:bldP spid="25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Pair Work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695" r="36017"/>
          <a:stretch/>
        </p:blipFill>
        <p:spPr>
          <a:xfrm>
            <a:off x="6069332" y="270172"/>
            <a:ext cx="1233168" cy="4986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338" r="14930"/>
          <a:stretch/>
        </p:blipFill>
        <p:spPr>
          <a:xfrm>
            <a:off x="1394464" y="270173"/>
            <a:ext cx="1155700" cy="4986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4682"/>
          <a:stretch/>
        </p:blipFill>
        <p:spPr>
          <a:xfrm>
            <a:off x="10744200" y="270173"/>
            <a:ext cx="1117600" cy="5035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71795" r="69789"/>
          <a:stretch/>
        </p:blipFill>
        <p:spPr>
          <a:xfrm>
            <a:off x="9575801" y="3846964"/>
            <a:ext cx="762001" cy="1420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4098" t="60824" r="34650"/>
          <a:stretch/>
        </p:blipFill>
        <p:spPr>
          <a:xfrm>
            <a:off x="4792983" y="3723370"/>
            <a:ext cx="939800" cy="1509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0070" y="3771900"/>
            <a:ext cx="874195" cy="1460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385" y="5422900"/>
            <a:ext cx="806880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Smallest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8199" y="5422900"/>
            <a:ext cx="707816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Biggest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210" y="5422900"/>
            <a:ext cx="806880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Smallest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4024" y="5422900"/>
            <a:ext cx="707816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highest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88684" y="5422900"/>
            <a:ext cx="806880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shortest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83627" y="5422900"/>
            <a:ext cx="707816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 tallest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1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0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0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7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2840"/>
            <a:ext cx="3095171" cy="63200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Pair Work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972491"/>
            <a:ext cx="9804400" cy="29840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1. She is the laziest woman in the family.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2. Ice is the coldest substance.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3. Mira was the best student in the class.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4. Cox’ Bazar is the longest sea beach in the world.</a:t>
            </a:r>
          </a:p>
          <a:p>
            <a:pPr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2840"/>
            <a:ext cx="3095171" cy="88310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/>
              <a:t>Home Work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972491"/>
            <a:ext cx="10839450" cy="3653308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1. He is the happiest man in this area.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2. </a:t>
            </a:r>
            <a:r>
              <a:rPr lang="en-US" sz="3200" dirty="0" err="1" smtClean="0">
                <a:solidFill>
                  <a:schemeClr val="bg1"/>
                </a:solidFill>
              </a:rPr>
              <a:t>Hamim</a:t>
            </a:r>
            <a:r>
              <a:rPr lang="en-US" sz="3200" dirty="0" smtClean="0">
                <a:solidFill>
                  <a:schemeClr val="bg1"/>
                </a:solidFill>
              </a:rPr>
              <a:t> is the most popular leader in our country.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3. </a:t>
            </a:r>
            <a:r>
              <a:rPr lang="en-US" sz="3200" dirty="0" err="1" smtClean="0">
                <a:solidFill>
                  <a:schemeClr val="bg1"/>
                </a:solidFill>
              </a:rPr>
              <a:t>Mohsin</a:t>
            </a:r>
            <a:r>
              <a:rPr lang="en-US" sz="3200" dirty="0" smtClean="0">
                <a:solidFill>
                  <a:schemeClr val="bg1"/>
                </a:solidFill>
              </a:rPr>
              <a:t> was the kindest man in the world.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4. The scenery is the most wonderful scenery in the garden.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5. My grand mother was the wisest woman in the village.</a:t>
            </a:r>
          </a:p>
          <a:p>
            <a:pPr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288214"/>
            <a:ext cx="12192000" cy="144655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r>
              <a:rPr lang="en-US" sz="7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Thanks for Watching This Video</a:t>
            </a:r>
          </a:p>
          <a:p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11547"/>
            <a:ext cx="12192000" cy="28315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U s e     M a s k</a:t>
            </a:r>
          </a:p>
          <a:p>
            <a:pPr algn="ctr"/>
            <a:r>
              <a:rPr lang="en-US" sz="8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 t a y   S a f e t y</a:t>
            </a:r>
          </a:p>
          <a:p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4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8471" y="4851470"/>
            <a:ext cx="10112121" cy="76944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  <a:sp3d extrusionH="57150">
              <a:bevelT w="82550" h="38100" prst="coolSlant"/>
            </a:sp3d>
          </a:bodyPr>
          <a:lstStyle/>
          <a:p>
            <a:r>
              <a:rPr lang="en-US" sz="4400" b="1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1.0. Degree: Superlative </a:t>
            </a:r>
            <a:r>
              <a:rPr lang="en-US" sz="44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Positive </a:t>
            </a:r>
            <a:r>
              <a:rPr lang="en-US" sz="4400" b="1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endParaRPr lang="en-US" sz="4400" b="1" dirty="0">
              <a:ln w="9525">
                <a:noFill/>
                <a:prstDash val="solid"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8471" y="3609696"/>
            <a:ext cx="10146729" cy="83099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Degrees of Comparison: Section One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6141653"/>
            <a:ext cx="5176813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3600" spc="-1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Positive Degree:  No other  </a:t>
            </a:r>
            <a:r>
              <a:rPr lang="en-US" sz="4000" spc="-1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800" spc="-1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sz="2000" spc="-1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spc="-1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3779" y="6141653"/>
            <a:ext cx="5176813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3600" spc="-100" dirty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Positive Degree:  No other  </a:t>
            </a:r>
            <a:r>
              <a:rPr lang="en-US" sz="40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8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sz="20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spc="-100" dirty="0">
              <a:solidFill>
                <a:srgbClr val="FFFF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 l="-1" r="55478" b="47885"/>
          <a:stretch/>
        </p:blipFill>
        <p:spPr>
          <a:xfrm>
            <a:off x="3013163" y="2461601"/>
            <a:ext cx="8209219" cy="110308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998858" y="1344933"/>
            <a:ext cx="1829016" cy="79356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Yes,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8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2.22222E-6 L 4.16667E-7 -0.07222 " pathEditMode="relative" rAng="0" ptsTypes="AA">
                                      <p:cBhvr>
                                        <p:cTn id="13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2.22222E-6 L 4.375E-6 -0.07222 " pathEditMode="relative" rAng="0" ptsTypes="AA">
                                      <p:cBhvr>
                                        <p:cTn id="21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9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1276"/>
            <a:ext cx="12192000" cy="822550"/>
          </a:xfrm>
          <a:solidFill>
            <a:schemeClr val="accent5">
              <a:lumMod val="5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                 Learning Outcomes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5557" y="1897296"/>
            <a:ext cx="6533243" cy="7613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Students can able to: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7372" y="3054936"/>
            <a:ext cx="11364686" cy="652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900" dirty="0">
                <a:solidFill>
                  <a:schemeClr val="tx1"/>
                </a:solidFill>
              </a:rPr>
              <a:t>identify </a:t>
            </a:r>
            <a:r>
              <a:rPr lang="en-US" sz="2900" dirty="0" smtClean="0">
                <a:solidFill>
                  <a:schemeClr val="tx1"/>
                </a:solidFill>
              </a:rPr>
              <a:t>superlative and positive degree;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75557" y="4016930"/>
            <a:ext cx="11366501" cy="99713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900" dirty="0" smtClean="0">
                <a:solidFill>
                  <a:schemeClr val="tx1"/>
                </a:solidFill>
              </a:rPr>
              <a:t>develop </a:t>
            </a:r>
            <a:r>
              <a:rPr lang="en-US" sz="2900" dirty="0">
                <a:solidFill>
                  <a:schemeClr val="tx1"/>
                </a:solidFill>
              </a:rPr>
              <a:t>the idea of applying </a:t>
            </a:r>
            <a:r>
              <a:rPr lang="en-US" sz="2900" dirty="0" smtClean="0">
                <a:solidFill>
                  <a:schemeClr val="tx1"/>
                </a:solidFill>
              </a:rPr>
              <a:t>“superlative and positive form of Degree of Comparison -Adjective”; 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5560" y="5323966"/>
            <a:ext cx="11366498" cy="10819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900" dirty="0">
                <a:solidFill>
                  <a:schemeClr val="tx1"/>
                </a:solidFill>
              </a:rPr>
              <a:t>f</a:t>
            </a:r>
            <a:r>
              <a:rPr lang="en-US" sz="2900" dirty="0" smtClean="0">
                <a:solidFill>
                  <a:schemeClr val="tx1"/>
                </a:solidFill>
              </a:rPr>
              <a:t>eel relax to get the examples of public exam questions.</a:t>
            </a:r>
            <a:endParaRPr lang="en-US" sz="2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15659" y="38100"/>
            <a:ext cx="4832406" cy="12001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- Identity -</a:t>
            </a:r>
            <a:endParaRPr lang="en-US" sz="8000" b="1" dirty="0"/>
          </a:p>
        </p:txBody>
      </p:sp>
      <p:sp>
        <p:nvSpPr>
          <p:cNvPr id="6" name="Rectangle 5"/>
          <p:cNvSpPr/>
          <p:nvPr/>
        </p:nvSpPr>
        <p:spPr>
          <a:xfrm>
            <a:off x="7273241" y="2805075"/>
            <a:ext cx="4729166" cy="495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600" b="1" dirty="0" smtClean="0"/>
              <a:t>Teacher’s</a:t>
            </a:r>
            <a:endParaRPr lang="en-US" sz="4600" b="1" dirty="0"/>
          </a:p>
        </p:txBody>
      </p:sp>
      <p:sp>
        <p:nvSpPr>
          <p:cNvPr id="7" name="Rectangle 6"/>
          <p:cNvSpPr/>
          <p:nvPr/>
        </p:nvSpPr>
        <p:spPr>
          <a:xfrm>
            <a:off x="267418" y="2805075"/>
            <a:ext cx="4805363" cy="4953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Lesson’s</a:t>
            </a:r>
            <a:endParaRPr lang="en-US" sz="4800" b="1" dirty="0"/>
          </a:p>
        </p:txBody>
      </p:sp>
      <p:sp>
        <p:nvSpPr>
          <p:cNvPr id="14" name="Rectangle 13"/>
          <p:cNvSpPr/>
          <p:nvPr/>
        </p:nvSpPr>
        <p:spPr>
          <a:xfrm>
            <a:off x="270134" y="3425371"/>
            <a:ext cx="4805363" cy="2945001"/>
          </a:xfrm>
          <a:prstGeom prst="rect">
            <a:avLst/>
          </a:prstGeom>
          <a:solidFill>
            <a:schemeClr val="accent6">
              <a:lumMod val="50000"/>
              <a:alpha val="5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Class: Nine</a:t>
            </a:r>
          </a:p>
          <a:p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Sub: English </a:t>
            </a:r>
          </a:p>
          <a:p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(Degrees of Comparison )</a:t>
            </a:r>
          </a:p>
          <a:p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Time</a:t>
            </a:r>
            <a:r>
              <a:rPr lang="en-US" sz="32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 50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Minutes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64208" y="3576148"/>
            <a:ext cx="335309" cy="2633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021" y="161812"/>
            <a:ext cx="2257425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7273241" y="3420497"/>
            <a:ext cx="4805363" cy="29450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M.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Alam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Miah</a:t>
            </a: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Assistant Teacher English</a:t>
            </a: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Shilakotha High School</a:t>
            </a: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Dohar, Dhaka.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2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400473" y="2888263"/>
            <a:ext cx="266315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Form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1186" y="2920327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23003" y="2887727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6057" y="5424908"/>
            <a:ext cx="7477327" cy="9233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spc="-1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Positive Degree:  No other  </a:t>
            </a:r>
            <a:r>
              <a:rPr lang="en-US" sz="54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sz="32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6057" y="4188649"/>
            <a:ext cx="6377319" cy="1015663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If we want to convert the above Superlative Sentence into Positive, we should write:</a:t>
            </a:r>
            <a:endParaRPr lang="en-US" sz="3200" spc="-100" dirty="0">
              <a:solidFill>
                <a:srgbClr val="FFFF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818186" y="2869528"/>
            <a:ext cx="1293476" cy="707886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oun</a:t>
            </a:r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10243" y="2087832"/>
            <a:ext cx="1201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pc="-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(boy)</a:t>
            </a:r>
            <a:endParaRPr lang="en-US" spc="-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99" y="2014022"/>
            <a:ext cx="1218430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Degree :           </a:t>
            </a:r>
            <a:r>
              <a:rPr lang="en-US" sz="4000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             is              the  tallest              boy.</a:t>
            </a:r>
            <a:endParaRPr lang="en-US" sz="4000" spc="-1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01" y="3644210"/>
            <a:ext cx="3726669" cy="28334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4991671" y="0"/>
            <a:ext cx="7200331" cy="1220859"/>
            <a:chOff x="5600702" y="0"/>
            <a:chExt cx="6591300" cy="1220859"/>
          </a:xfrm>
        </p:grpSpPr>
        <p:sp>
          <p:nvSpPr>
            <p:cNvPr id="16" name="Rectangle 15"/>
            <p:cNvSpPr/>
            <p:nvPr/>
          </p:nvSpPr>
          <p:spPr>
            <a:xfrm>
              <a:off x="5600702" y="666861"/>
              <a:ext cx="6568819" cy="55399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  <a:sp3d extrusionH="57150">
                <a:bevelT w="82550" h="38100" prst="coolSlant"/>
              </a:sp3d>
            </a:bodyPr>
            <a:lstStyle/>
            <a:p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1.1. Degree: Superlative </a:t>
              </a:r>
              <a:r>
                <a:rPr lang="en-US" sz="3000" b="1" dirty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 Positive </a:t>
              </a:r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endParaRPr lang="en-US" sz="3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600702" y="0"/>
              <a:ext cx="6591300" cy="584775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Times New Roman" panose="02020603050405020304" pitchFamily="18" charset="0"/>
                  <a:cs typeface="Times New Roman" panose="02020603050405020304" pitchFamily="18" charset="0"/>
                </a:rPr>
                <a:t>Degrees of Comparison: Section One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771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00371 L -0.375 0.39606 " pathEditMode="relative" rAng="0" ptsTypes="AA">
                                      <p:cBhvr>
                                        <p:cTn id="50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417 L -0.37578 0.56967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2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25" grpId="0" animBg="1"/>
      <p:bldP spid="32" grpId="0" animBg="1"/>
      <p:bldP spid="33" grpId="0" animBg="1"/>
      <p:bldP spid="23" grpId="0" animBg="1"/>
      <p:bldP spid="4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1" y="1946811"/>
            <a:ext cx="12188209" cy="44641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504" y="5637371"/>
            <a:ext cx="12123307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4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36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4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6790" y="2695754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0473" y="2695754"/>
            <a:ext cx="266315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Form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003114" y="2695218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61813" y="2703821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758240" y="1878762"/>
            <a:ext cx="122006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boy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55105" y="1997509"/>
            <a:ext cx="131585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good    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41434" y="1963911"/>
            <a:ext cx="97641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he.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47162" y="2014808"/>
            <a:ext cx="50160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67450" y="1916805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16769" y="1985658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363459"/>
            <a:ext cx="12152811" cy="584775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3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      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  +  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+ 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Veb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+  as  +   Positive form  +    as  +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Sube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endParaRPr lang="en-US" sz="32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003114" y="2695754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5354" y="2695754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22183" y="2711192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14" y="1898896"/>
            <a:ext cx="1218430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Degree :           </a:t>
            </a:r>
            <a:r>
              <a:rPr lang="en-US" sz="4000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             is              the  best       boy.</a:t>
            </a:r>
            <a:endParaRPr lang="en-US" sz="4000" spc="-1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215" y="1736443"/>
            <a:ext cx="783807" cy="832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Rectangle 32"/>
          <p:cNvSpPr/>
          <p:nvPr/>
        </p:nvSpPr>
        <p:spPr>
          <a:xfrm>
            <a:off x="1864291" y="5680913"/>
            <a:ext cx="1802058" cy="6155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en-US" sz="36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4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991671" y="0"/>
            <a:ext cx="7200331" cy="1220859"/>
            <a:chOff x="5600702" y="0"/>
            <a:chExt cx="6591300" cy="1220859"/>
          </a:xfrm>
        </p:grpSpPr>
        <p:sp>
          <p:nvSpPr>
            <p:cNvPr id="39" name="Rectangle 38"/>
            <p:cNvSpPr/>
            <p:nvPr/>
          </p:nvSpPr>
          <p:spPr>
            <a:xfrm>
              <a:off x="5600702" y="666861"/>
              <a:ext cx="6568819" cy="55399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  <a:sp3d extrusionH="57150">
                <a:bevelT w="82550" h="38100" prst="coolSlant"/>
              </a:sp3d>
            </a:bodyPr>
            <a:lstStyle/>
            <a:p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1.2. Degree: Superlative </a:t>
              </a:r>
              <a:r>
                <a:rPr lang="en-US" sz="3000" b="1" dirty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 Positive </a:t>
              </a:r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endParaRPr lang="en-US" sz="3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00702" y="0"/>
              <a:ext cx="6591300" cy="584775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Times New Roman" panose="02020603050405020304" pitchFamily="18" charset="0"/>
                  <a:cs typeface="Times New Roman" panose="02020603050405020304" pitchFamily="18" charset="0"/>
                </a:rPr>
                <a:t>Degrees of Comparison: Section One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3983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324 L -0.59401 0.2446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9" y="1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56862 0.56389 " pathEditMode="relative" rAng="0" ptsTypes="AA">
                                      <p:cBhvr>
                                        <p:cTn id="14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38" y="28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-0.00139 L -0.56341 0.5474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57" y="27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74 L -0.05938 0.24561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1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0.09537 L -0.04583 0.53194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2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4 0.34514 L -0.0474 0.5335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86 0.33542 L -0.02656 0.52385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67 0.33912 L 0.0375 0.5213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9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56498 0.24606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8843 L 0.57735 0.53496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80" y="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23" grpId="0" animBg="1"/>
      <p:bldP spid="9" grpId="0" animBg="1"/>
      <p:bldP spid="25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1" y="1997611"/>
            <a:ext cx="12188209" cy="446414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26790" y="2746554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003114" y="2746018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61813" y="2754621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" y="2573476"/>
            <a:ext cx="2623219" cy="1994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7400473" y="2746554"/>
            <a:ext cx="266315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Form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414259"/>
            <a:ext cx="12152811" cy="584775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3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      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  +  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+ 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Veb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+  as  +   Positive form  +    as  +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Sube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endParaRPr lang="en-US" sz="32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04" y="5688171"/>
            <a:ext cx="12123307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4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4000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othe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4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758240" y="1929562"/>
            <a:ext cx="122006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boy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55105" y="2048309"/>
            <a:ext cx="131585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small    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41434" y="2014711"/>
            <a:ext cx="104110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he.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47162" y="2065608"/>
            <a:ext cx="50160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67450" y="1967605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16769" y="2036458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994" y="1966225"/>
            <a:ext cx="1218430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Degree :           </a:t>
            </a:r>
            <a:r>
              <a:rPr lang="en-US" sz="4000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             is            the  smallest          boy.</a:t>
            </a:r>
            <a:endParaRPr lang="en-US" sz="4000" spc="-1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003114" y="2746554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5354" y="2746554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8921" y="2736592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93324" y="5767997"/>
            <a:ext cx="1802058" cy="6155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en-US" sz="36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4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991671" y="0"/>
            <a:ext cx="7200331" cy="1220859"/>
            <a:chOff x="5600702" y="0"/>
            <a:chExt cx="6591300" cy="1220859"/>
          </a:xfrm>
        </p:grpSpPr>
        <p:sp>
          <p:nvSpPr>
            <p:cNvPr id="36" name="Rectangle 35"/>
            <p:cNvSpPr/>
            <p:nvPr/>
          </p:nvSpPr>
          <p:spPr>
            <a:xfrm>
              <a:off x="5600702" y="666861"/>
              <a:ext cx="6568819" cy="55399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  <a:sp3d extrusionH="57150">
                <a:bevelT w="82550" h="38100" prst="coolSlant"/>
              </a:sp3d>
            </a:bodyPr>
            <a:lstStyle/>
            <a:p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1.3. Degree: Superlative </a:t>
              </a:r>
              <a:r>
                <a:rPr lang="en-US" sz="3000" b="1" dirty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 Positive </a:t>
              </a:r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endParaRPr lang="en-US" sz="3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600702" y="0"/>
              <a:ext cx="6591300" cy="584775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Times New Roman" panose="02020603050405020304" pitchFamily="18" charset="0"/>
                  <a:cs typeface="Times New Roman" panose="02020603050405020304" pitchFamily="18" charset="0"/>
                </a:rPr>
                <a:t>Degrees of Comparison: Section One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385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324 L -0.59401 0.2446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9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-0.00139 L -0.56341 0.5474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57" y="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741 L -0.05938 0.245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0.09537 L -0.04583 0.53194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4 0.34513 L -0.0474 0.5335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86 0.33542 L -0.02656 0.52384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67 0.33912 L 0.0375 0.5213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56498 0.24607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8843 L 0.57734 0.53495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80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23" grpId="0" animBg="1"/>
      <p:bldP spid="9" grpId="0" animBg="1"/>
      <p:bldP spid="25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1" y="1984911"/>
            <a:ext cx="12188209" cy="446414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504" y="5700871"/>
            <a:ext cx="12123307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4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4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36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4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6790" y="2759254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0473" y="2759254"/>
            <a:ext cx="266315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Form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003114" y="2758718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61813" y="2767321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758240" y="1942262"/>
            <a:ext cx="122006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man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55105" y="2061009"/>
            <a:ext cx="131585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old    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41434" y="2027411"/>
            <a:ext cx="104110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Raj.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47162" y="2078308"/>
            <a:ext cx="50160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67450" y="1980305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16769" y="2049158"/>
            <a:ext cx="69068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spc="-1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endParaRPr lang="en-US" sz="4000" spc="-1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426959"/>
            <a:ext cx="12152811" cy="584775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Po. </a:t>
            </a:r>
            <a:r>
              <a:rPr lang="en-US" sz="3000" b="1" spc="-100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3000" b="1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:        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  +  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+ 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Veb</a:t>
            </a:r>
            <a:r>
              <a:rPr lang="en-US" sz="32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+  as  +   Positive form  +    as  +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Sube</a:t>
            </a:r>
            <a:r>
              <a:rPr lang="en-US" sz="3200" spc="-100" dirty="0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spc="-100" dirty="0" err="1" smtClea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endParaRPr lang="en-US" sz="32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003114" y="2759254"/>
            <a:ext cx="1021862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5354" y="2759254"/>
            <a:ext cx="872307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8921" y="2749292"/>
            <a:ext cx="1268668" cy="553998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84" y="1890035"/>
            <a:ext cx="1218430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Superlative Degree :           </a:t>
            </a:r>
            <a:r>
              <a:rPr lang="en-US" sz="4000" spc="-1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Raj            is            the  oldest          man.</a:t>
            </a:r>
            <a:endParaRPr lang="en-US" sz="4000" spc="-1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78810" y="5782511"/>
            <a:ext cx="1802058" cy="6155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en-US" sz="36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 other</a:t>
            </a:r>
            <a:r>
              <a:rPr lang="en-US" sz="4000" spc="-1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4000" spc="-1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" y="2613052"/>
            <a:ext cx="2246101" cy="1740827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4991671" y="0"/>
            <a:ext cx="7200331" cy="1220859"/>
            <a:chOff x="5600702" y="0"/>
            <a:chExt cx="6591300" cy="1220859"/>
          </a:xfrm>
        </p:grpSpPr>
        <p:sp>
          <p:nvSpPr>
            <p:cNvPr id="35" name="Rectangle 34"/>
            <p:cNvSpPr/>
            <p:nvPr/>
          </p:nvSpPr>
          <p:spPr>
            <a:xfrm>
              <a:off x="5600702" y="666861"/>
              <a:ext cx="6568819" cy="55399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  <a:sp3d extrusionH="57150">
                <a:bevelT w="82550" h="38100" prst="coolSlant"/>
              </a:sp3d>
            </a:bodyPr>
            <a:lstStyle/>
            <a:p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1.4. Degree: Superlative </a:t>
              </a:r>
              <a:r>
                <a:rPr lang="en-US" sz="3000" b="1" dirty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 Positive </a:t>
              </a:r>
              <a:r>
                <a:rPr lang="en-US" sz="3000" b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endParaRPr lang="en-US" sz="30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00702" y="0"/>
              <a:ext cx="6591300" cy="584775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a typeface="Times New Roman" panose="02020603050405020304" pitchFamily="18" charset="0"/>
                  <a:cs typeface="Times New Roman" panose="02020603050405020304" pitchFamily="18" charset="0"/>
                </a:rPr>
                <a:t>Degrees of Comparison: Section 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33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324 L -0.59401 0.2446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9" y="1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-0.00139 L -0.56341 0.5474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57" y="27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74 L -0.05938 0.245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1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0.10162 L -0.04583 0.53819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2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4 0.34514 L -0.06263 0.53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86 0.33542 L -0.02825 0.5294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67 0.32871 L 0.03685 0.53102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0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0.56498 0.24607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8843 L 0.57734 0.53496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80" y="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23" grpId="0" animBg="1"/>
      <p:bldP spid="9" grpId="0" animBg="1"/>
      <p:bldP spid="25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|0.3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3|0.2|0.4|0.3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7|2.4|11.5|5|4.4|8.5|8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7027</TotalTime>
  <Words>1079</Words>
  <Application>Microsoft Office PowerPoint</Application>
  <PresentationFormat>Widescreen</PresentationFormat>
  <Paragraphs>283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Yes,</vt:lpstr>
      <vt:lpstr>                 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Pair Work</vt:lpstr>
      <vt:lpstr>Pair Work</vt:lpstr>
      <vt:lpstr>Home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6K89N72</cp:lastModifiedBy>
  <cp:revision>1062</cp:revision>
  <dcterms:created xsi:type="dcterms:W3CDTF">2018-10-26T09:36:30Z</dcterms:created>
  <dcterms:modified xsi:type="dcterms:W3CDTF">2021-05-16T16:41:54Z</dcterms:modified>
</cp:coreProperties>
</file>