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60" r:id="rId4"/>
    <p:sldId id="261" r:id="rId5"/>
    <p:sldId id="262" r:id="rId6"/>
    <p:sldId id="259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11" autoAdjust="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9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AC5D3-0201-4FC6-9716-9851F8F934F2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B6E1AC-EC6E-4E00-93D8-15D3DE631E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609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B6E1AC-EC6E-4E00-93D8-15D3DE631EA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6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B6E1AC-EC6E-4E00-93D8-15D3DE631EA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501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11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10.wmf"/><Relationship Id="rId5" Type="http://schemas.openxmlformats.org/officeDocument/2006/relationships/image" Target="../media/image6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2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4.bin"/><Relationship Id="rId4" Type="http://schemas.openxmlformats.org/officeDocument/2006/relationships/image" Target="../media/image8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8686800" cy="6534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228600"/>
            <a:ext cx="6172200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প্রকাশের</a:t>
            </a:r>
            <a:r>
              <a:rPr lang="en-US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নিয়ম</a:t>
            </a:r>
            <a:endParaRPr lang="en-US" sz="5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395442"/>
            <a:ext cx="7734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সেটকে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ইংরেজী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হরফে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A, B , C, P, Q, X, Y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425132"/>
            <a:ext cx="8305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উপাদানগুলোকে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ইংরেজী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হরফে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       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a, b, c, x, y, 1, 2, 3,..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3461577"/>
            <a:ext cx="8305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সেটকে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বাকাঁ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বন্ধনী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{ }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1600" y="4800600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-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= { a,b,c,1,3,7}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457200"/>
            <a:ext cx="609600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প্রকাশের</a:t>
            </a: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পদ্ধতি 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1143000" y="1600200"/>
            <a:ext cx="662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সেটকে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টি পদ্ধতিতে প্রকাশ করা হয়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2667000"/>
            <a:ext cx="2514600" cy="2057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71600" y="2743200"/>
            <a:ext cx="19812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তালিকা পদ্ধতি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257800" y="2667000"/>
            <a:ext cx="2743200" cy="1981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486400" y="2819400"/>
            <a:ext cx="2514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সেট গঠন পদ্ধতি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2057400" y="48768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66800" y="5486400"/>
            <a:ext cx="26670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6477000" y="4724400"/>
            <a:ext cx="228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81600" y="5486400"/>
            <a:ext cx="29718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66800" y="55626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Roster Method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81600" y="55626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Set Builder Method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7" grpId="0"/>
      <p:bldP spid="8" grpId="0" animBg="1"/>
      <p:bldP spid="10" grpId="0" animBg="1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279976"/>
            <a:ext cx="716280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সেট সম্পর্কিত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কতিপয়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360714"/>
              </p:ext>
            </p:extLst>
          </p:nvPr>
        </p:nvGraphicFramePr>
        <p:xfrm>
          <a:off x="1371600" y="1328869"/>
          <a:ext cx="6019800" cy="804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9900"/>
                <a:gridCol w="3009900"/>
              </a:tblGrid>
              <a:tr h="804731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solidFill>
                            <a:srgbClr val="00B0F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</a:t>
                      </a:r>
                      <a:r>
                        <a:rPr lang="en-US" sz="4000" dirty="0" err="1" smtClean="0">
                          <a:solidFill>
                            <a:srgbClr val="00B0F0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তী</a:t>
                      </a:r>
                      <a:r>
                        <a:rPr lang="bn-BD" sz="4000" dirty="0" smtClean="0">
                          <a:solidFill>
                            <a:srgbClr val="00B0F0"/>
                          </a:solidFill>
                          <a:latin typeface="NikoshBAN" pitchFamily="2" charset="0"/>
                          <a:cs typeface="NikoshBAN" pitchFamily="2" charset="0"/>
                        </a:rPr>
                        <a:t>ক</a:t>
                      </a:r>
                      <a:endParaRPr lang="en-US" sz="4000" dirty="0">
                        <a:solidFill>
                          <a:srgbClr val="00B0F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solidFill>
                            <a:srgbClr val="00B0F0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অর্থ</a:t>
                      </a:r>
                      <a:r>
                        <a:rPr lang="en-US" sz="4000" baseline="0" dirty="0" smtClean="0">
                          <a:solidFill>
                            <a:srgbClr val="00B0F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4000" dirty="0">
                        <a:solidFill>
                          <a:srgbClr val="00B0F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667000" y="2057400"/>
          <a:ext cx="533400" cy="657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4" name="Equation" r:id="rId3" imgW="152334" imgH="190417" progId="Equation.3">
                  <p:embed/>
                </p:oleObj>
              </mc:Choice>
              <mc:Fallback>
                <p:oleObj name="Equation" r:id="rId3" imgW="152334" imgH="190417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057400"/>
                        <a:ext cx="533400" cy="6578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667000" y="2819400"/>
          <a:ext cx="696686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5" name="Equation" r:id="rId5" imgW="152334" imgH="190417" progId="Equation.3">
                  <p:embed/>
                </p:oleObj>
              </mc:Choice>
              <mc:Fallback>
                <p:oleObj name="Equation" r:id="rId5" imgW="152334" imgH="190417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819400"/>
                        <a:ext cx="696686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277021"/>
              </p:ext>
            </p:extLst>
          </p:nvPr>
        </p:nvGraphicFramePr>
        <p:xfrm>
          <a:off x="2590800" y="3467100"/>
          <a:ext cx="7620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6" name="Equation" r:id="rId7" imgW="126725" imgH="126725" progId="Equation.3">
                  <p:embed/>
                </p:oleObj>
              </mc:Choice>
              <mc:Fallback>
                <p:oleObj name="Equation" r:id="rId7" imgW="126725" imgH="126725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467100"/>
                        <a:ext cx="7620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3646093"/>
              </p:ext>
            </p:extLst>
          </p:nvPr>
        </p:nvGraphicFramePr>
        <p:xfrm>
          <a:off x="2590800" y="4191000"/>
          <a:ext cx="9017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7" name="Equation" r:id="rId9" imgW="126835" imgH="152202" progId="Equation.3">
                  <p:embed/>
                </p:oleObj>
              </mc:Choice>
              <mc:Fallback>
                <p:oleObj name="Equation" r:id="rId9" imgW="126835" imgH="152202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191000"/>
                        <a:ext cx="9017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9928364"/>
              </p:ext>
            </p:extLst>
          </p:nvPr>
        </p:nvGraphicFramePr>
        <p:xfrm>
          <a:off x="2590800" y="5054600"/>
          <a:ext cx="7620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8" name="Equation" r:id="rId11" imgW="152202" imgH="126835" progId="Equation.3">
                  <p:embed/>
                </p:oleObj>
              </mc:Choice>
              <mc:Fallback>
                <p:oleObj name="Equation" r:id="rId11" imgW="152202" imgH="126835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054600"/>
                        <a:ext cx="7620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858170"/>
              </p:ext>
            </p:extLst>
          </p:nvPr>
        </p:nvGraphicFramePr>
        <p:xfrm>
          <a:off x="2590800" y="5791200"/>
          <a:ext cx="609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9" name="Equation" r:id="rId13" imgW="152268" imgH="152268" progId="Equation.3">
                  <p:embed/>
                </p:oleObj>
              </mc:Choice>
              <mc:Fallback>
                <p:oleObj name="Equation" r:id="rId13" imgW="152268" imgH="152268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791200"/>
                        <a:ext cx="6096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267200" y="21336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সংযোগ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/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Union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267200" y="28194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ছেদ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/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Intersection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4191000" y="35052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নিহিত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/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Belongs to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4267200" y="43434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নিহিত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/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Belongs to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4267200" y="51054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উপসেট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/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Subset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4267200" y="58674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উপসেট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/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Not subset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rved Up Ribbon 6"/>
          <p:cNvSpPr/>
          <p:nvPr/>
        </p:nvSpPr>
        <p:spPr>
          <a:xfrm>
            <a:off x="1447800" y="228600"/>
            <a:ext cx="6096000" cy="1371600"/>
          </a:xfrm>
          <a:prstGeom prst="ellipseRibbon2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124200" y="304800"/>
            <a:ext cx="2743200" cy="9848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66800" y="1981200"/>
            <a:ext cx="6096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1, 3, 6, b, 2, a, 5, A , 4, c, B, 7,  8, 9, C, D</a:t>
            </a: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হরফ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হরফ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সেটের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বুঝানো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নিম্নলিখিত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সেটগুলো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জোড়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বিজোড়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সবগুলো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2133600"/>
            <a:ext cx="79248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সেটকে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ইংরেজী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হরফে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উপাদানগুলোকে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ইংরেজী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হরফে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উপাদানগুলোকে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 , 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কমা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পৃথক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।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উপাদানগুলোকে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বাকাঁ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বন্ধনী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{ }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আব</a:t>
            </a:r>
            <a:r>
              <a:rPr lang="en-US" sz="4000" dirty="0">
                <a:latin typeface="SonkhoMJ" pitchFamily="2" charset="0"/>
                <a:cs typeface="SonkhoMJ" pitchFamily="2" charset="0"/>
              </a:rPr>
              <a:t>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A = {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a,c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p,y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2,4,}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         </a:t>
            </a:r>
          </a:p>
          <a:p>
            <a:endParaRPr lang="en-US" dirty="0"/>
          </a:p>
        </p:txBody>
      </p:sp>
      <p:sp>
        <p:nvSpPr>
          <p:cNvPr id="5" name="Horizontal Scroll 4"/>
          <p:cNvSpPr/>
          <p:nvPr/>
        </p:nvSpPr>
        <p:spPr>
          <a:xfrm>
            <a:off x="1524000" y="457200"/>
            <a:ext cx="4876800" cy="1524000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52600" y="762000"/>
            <a:ext cx="457200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পদ্ধতি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2438400"/>
            <a:ext cx="7467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ধর্মের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( ; 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অজানা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চলক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শর্তের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 = { x   N ; x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বিজোড়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3200" dirty="0" smtClean="0">
                <a:latin typeface="Calibri"/>
                <a:cs typeface="Calibri"/>
              </a:rPr>
              <a:t>&lt; 9 }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571982"/>
              </p:ext>
            </p:extLst>
          </p:nvPr>
        </p:nvGraphicFramePr>
        <p:xfrm>
          <a:off x="2362200" y="5029200"/>
          <a:ext cx="3810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Equation" r:id="rId3" imgW="126725" imgH="126725" progId="Equation.3">
                  <p:embed/>
                </p:oleObj>
              </mc:Choice>
              <mc:Fallback>
                <p:oleObj name="Equation" r:id="rId3" imgW="126725" imgH="126725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029200"/>
                        <a:ext cx="38100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Horizontal Scroll 4"/>
          <p:cNvSpPr/>
          <p:nvPr/>
        </p:nvSpPr>
        <p:spPr>
          <a:xfrm>
            <a:off x="1600200" y="304800"/>
            <a:ext cx="5029200" cy="1371600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33600" y="602159"/>
            <a:ext cx="4191000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পদ্ধতি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558225"/>
            <a:ext cx="86106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447800"/>
            <a:ext cx="4267200" cy="3429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1600200"/>
            <a:ext cx="4114800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 = { x   N ; x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ধনাত্নক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পূর্রসংখ্যা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cs typeface="Calibri"/>
              </a:rPr>
              <a:t>&lt;  50 }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600" dirty="0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1066800" y="1676400"/>
          <a:ext cx="179294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8" name="Equation" r:id="rId3" imgW="126725" imgH="126725" progId="Equation.DSMT4">
                  <p:embed/>
                </p:oleObj>
              </mc:Choice>
              <mc:Fallback>
                <p:oleObj name="Equation" r:id="rId3" imgW="126725" imgH="126725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676400"/>
                        <a:ext cx="179294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2286001"/>
            <a:ext cx="4114800" cy="61555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 = { x   N ;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600" dirty="0" smtClean="0">
                <a:cs typeface="Calibri"/>
              </a:rPr>
              <a:t>&lt;  20 }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600" dirty="0" smtClean="0"/>
          </a:p>
          <a:p>
            <a:endParaRPr lang="en-US" dirty="0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1066800" y="2362200"/>
          <a:ext cx="152400" cy="228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9" name="Equation" r:id="rId5" imgW="126725" imgH="126725" progId="Equation.3">
                  <p:embed/>
                </p:oleObj>
              </mc:Choice>
              <mc:Fallback>
                <p:oleObj name="Equation" r:id="rId5" imgW="126725" imgH="126725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362200"/>
                        <a:ext cx="152400" cy="2285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81000" y="3276600"/>
            <a:ext cx="3886200" cy="7386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 = { x ; x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7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টি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cs typeface="Calibri"/>
              </a:rPr>
              <a:t>}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00600" y="1447800"/>
            <a:ext cx="4114800" cy="3429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181600" y="1600200"/>
            <a:ext cx="34290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= { 1, 2, 3, 4, 5, 6, 7 }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105400" y="2286000"/>
            <a:ext cx="358140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 = { 1, 2, 3, 5,7, 11, 13, 17, 19 }</a:t>
            </a:r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105400" y="3276600"/>
            <a:ext cx="3810000" cy="9848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 = {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চট্টগ্রাম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রাজশাহী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খুলনা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সিলেট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বরিশাল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রংপুর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cs typeface="Calibri"/>
              </a:rPr>
              <a:t>}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11" grpId="0" animBg="1"/>
      <p:bldP spid="14" grpId="0" animBg="1"/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2209800"/>
            <a:ext cx="75438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 = { 3, 6, 9, 12, 15, 18 }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সেটটিকে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3200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3810000"/>
            <a:ext cx="693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= { x    N ; x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aseline="30000" dirty="0" smtClean="0">
                <a:latin typeface="Calibri"/>
                <a:cs typeface="Calibri"/>
              </a:rPr>
              <a:t> </a:t>
            </a:r>
            <a:r>
              <a:rPr lang="en-US" sz="3200" dirty="0" smtClean="0">
                <a:latin typeface="Calibri"/>
                <a:cs typeface="Calibri"/>
              </a:rPr>
              <a:t> &gt; 10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cs typeface="Calibri"/>
              </a:rPr>
              <a:t>&lt; 100}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সেটটিকে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dirty="0" smtClean="0">
                <a:cs typeface="Calibri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200" dirty="0"/>
          </a:p>
        </p:txBody>
      </p:sp>
      <p:sp>
        <p:nvSpPr>
          <p:cNvPr id="5" name="Down Ribbon 4"/>
          <p:cNvSpPr/>
          <p:nvPr/>
        </p:nvSpPr>
        <p:spPr>
          <a:xfrm>
            <a:off x="1295400" y="533400"/>
            <a:ext cx="6629400" cy="1295400"/>
          </a:xfrm>
          <a:prstGeom prst="ribb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0" y="906959"/>
            <a:ext cx="3200400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/>
          </a:p>
        </p:txBody>
      </p:sp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2819400" y="3962400"/>
          <a:ext cx="403412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1" name="Equation" r:id="rId3" imgW="126725" imgH="126725" progId="Equation.3">
                  <p:embed/>
                </p:oleObj>
              </mc:Choice>
              <mc:Fallback>
                <p:oleObj name="Equation" r:id="rId3" imgW="126725" imgH="126725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962400"/>
                        <a:ext cx="403412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5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2667000" y="762000"/>
            <a:ext cx="3657600" cy="914400"/>
          </a:xfrm>
          <a:prstGeom prst="ribb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0" y="990600"/>
            <a:ext cx="13716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500" dirty="0" err="1" smtClean="0">
                <a:latin typeface="NikoshBAN" pitchFamily="2" charset="0"/>
                <a:cs typeface="NikoshBAN" pitchFamily="2" charset="0"/>
              </a:rPr>
              <a:t>উপসেট</a:t>
            </a:r>
            <a:r>
              <a:rPr lang="en-US" sz="25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Magnetic Disk 3"/>
          <p:cNvSpPr/>
          <p:nvPr/>
        </p:nvSpPr>
        <p:spPr>
          <a:xfrm>
            <a:off x="1219200" y="2438400"/>
            <a:ext cx="1447800" cy="16002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447800" y="2971800"/>
            <a:ext cx="228600" cy="2286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33600" y="3048000"/>
            <a:ext cx="228600" cy="2286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24000" y="3505200"/>
            <a:ext cx="304800" cy="304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057400" y="3505200"/>
            <a:ext cx="304800" cy="2286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Magnetic Disk 8"/>
          <p:cNvSpPr/>
          <p:nvPr/>
        </p:nvSpPr>
        <p:spPr>
          <a:xfrm>
            <a:off x="4724400" y="2286000"/>
            <a:ext cx="2209800" cy="20574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029200" y="2971800"/>
            <a:ext cx="228600" cy="2286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486400" y="3048000"/>
            <a:ext cx="304800" cy="2286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248400" y="3124200"/>
            <a:ext cx="304800" cy="304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181600" y="3505200"/>
            <a:ext cx="228600" cy="2286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715000" y="3581400"/>
            <a:ext cx="304800" cy="3048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248400" y="3657600"/>
            <a:ext cx="381000" cy="3048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3200400" y="2819400"/>
          <a:ext cx="1219200" cy="1056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90" name="Equation" r:id="rId3" imgW="152202" imgH="126835" progId="Equation.3">
                  <p:embed/>
                </p:oleObj>
              </mc:Choice>
              <mc:Fallback>
                <p:oleObj name="Equation" r:id="rId3" imgW="152202" imgH="126835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819400"/>
                        <a:ext cx="1219200" cy="10566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Flowchart: Extract 16"/>
          <p:cNvSpPr/>
          <p:nvPr/>
        </p:nvSpPr>
        <p:spPr>
          <a:xfrm>
            <a:off x="1066800" y="4495800"/>
            <a:ext cx="1676400" cy="1371600"/>
          </a:xfrm>
          <a:prstGeom prst="flowChartExtra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Extract 17"/>
          <p:cNvSpPr/>
          <p:nvPr/>
        </p:nvSpPr>
        <p:spPr>
          <a:xfrm>
            <a:off x="4343400" y="4343400"/>
            <a:ext cx="2057400" cy="1600200"/>
          </a:xfrm>
          <a:prstGeom prst="flowChartExtra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5334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600200" y="5410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905000" y="4876800"/>
            <a:ext cx="152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905000" y="5410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334000" y="47244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953000" y="5257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410200" y="5334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800600" y="5562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638800" y="5562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3048000" y="4876800"/>
          <a:ext cx="990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91" name="Equation" r:id="rId5" imgW="152268" imgH="152268" progId="Equation.3">
                  <p:embed/>
                </p:oleObj>
              </mc:Choice>
              <mc:Fallback>
                <p:oleObj name="Equation" r:id="rId5" imgW="152268" imgH="152268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876800"/>
                        <a:ext cx="9906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2057400" y="19050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{ 1,3,5 }</a:t>
            </a:r>
            <a:endParaRPr lang="en-US" sz="2400" dirty="0"/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3276600" y="1981200"/>
          <a:ext cx="381000" cy="330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92" name="Equation" r:id="rId7" imgW="152202" imgH="126835" progId="Equation.3">
                  <p:embed/>
                </p:oleObj>
              </mc:Choice>
              <mc:Fallback>
                <p:oleObj name="Equation" r:id="rId7" imgW="152202" imgH="126835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981200"/>
                        <a:ext cx="381000" cy="3303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3733800" y="19050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{1,2,3,4,5}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900" decel="100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9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/>
      <p:bldP spid="3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1447800" y="609600"/>
            <a:ext cx="6248400" cy="1219200"/>
          </a:xfrm>
          <a:prstGeom prst="ribbon2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200400" y="770692"/>
            <a:ext cx="2819400" cy="6771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800" dirty="0" err="1" smtClean="0">
                <a:latin typeface="NikoshBAN" pitchFamily="2" charset="0"/>
                <a:cs typeface="NikoshBAN" pitchFamily="2" charset="0"/>
              </a:rPr>
              <a:t>সংযোগ</a:t>
            </a:r>
            <a:r>
              <a:rPr lang="en-US" sz="3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dirty="0" err="1" smtClean="0">
                <a:latin typeface="NikoshBAN" pitchFamily="2" charset="0"/>
                <a:cs typeface="NikoshBAN" pitchFamily="2" charset="0"/>
              </a:rPr>
              <a:t>সেট</a:t>
            </a:r>
            <a:endParaRPr lang="en-US" sz="3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57200" y="2362200"/>
            <a:ext cx="2057400" cy="1905000"/>
          </a:xfrm>
          <a:prstGeom prst="ellipse">
            <a:avLst/>
          </a:prstGeom>
          <a:noFill/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581400" y="2362200"/>
            <a:ext cx="1981200" cy="1905000"/>
          </a:xfrm>
          <a:prstGeom prst="ellipse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00800" y="2362200"/>
            <a:ext cx="2286000" cy="1981200"/>
          </a:xfrm>
          <a:prstGeom prst="ellipse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28194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676400" y="33528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038600" y="28956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724400" y="35052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7162800" y="28194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7010400" y="35814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7772400" y="3200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</a:t>
            </a:r>
            <a:endParaRPr lang="en-US" sz="3200" dirty="0"/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2743200" y="3048000"/>
          <a:ext cx="762000" cy="938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4" name="Equation" r:id="rId3" imgW="152334" imgH="190417" progId="Equation.3">
                  <p:embed/>
                </p:oleObj>
              </mc:Choice>
              <mc:Fallback>
                <p:oleObj name="Equation" r:id="rId3" imgW="152334" imgH="190417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048000"/>
                        <a:ext cx="762000" cy="9388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715000" y="2819400"/>
            <a:ext cx="53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=</a:t>
            </a:r>
            <a:endParaRPr lang="en-US" sz="6000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23622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5410200" y="22098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</a:t>
            </a:r>
            <a:endParaRPr lang="en-US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762000" y="4572000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3124200" y="45720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27" name="TextBox 26"/>
          <p:cNvSpPr txBox="1"/>
          <p:nvPr/>
        </p:nvSpPr>
        <p:spPr>
          <a:xfrm>
            <a:off x="3505200" y="4495800"/>
            <a:ext cx="99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</a:t>
            </a:r>
            <a:endParaRPr lang="en-US" sz="4400" dirty="0"/>
          </a:p>
        </p:txBody>
      </p:sp>
      <p:sp>
        <p:nvSpPr>
          <p:cNvPr id="28" name="TextBox 27"/>
          <p:cNvSpPr txBox="1"/>
          <p:nvPr/>
        </p:nvSpPr>
        <p:spPr>
          <a:xfrm>
            <a:off x="1143000" y="45720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1600200" y="45720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{ </a:t>
            </a:r>
            <a:r>
              <a:rPr lang="en-US" sz="3200" dirty="0" err="1" smtClean="0"/>
              <a:t>a,b,c</a:t>
            </a:r>
            <a:r>
              <a:rPr lang="en-US" sz="3200" dirty="0" smtClean="0"/>
              <a:t> }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2971800" y="4572000"/>
            <a:ext cx="15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,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3886200" y="45720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{ b, c, d }</a:t>
            </a:r>
            <a:endParaRPr lang="en-US" sz="3600" dirty="0"/>
          </a:p>
        </p:txBody>
      </p:sp>
      <p:sp>
        <p:nvSpPr>
          <p:cNvPr id="32" name="TextBox 31"/>
          <p:cNvSpPr txBox="1"/>
          <p:nvPr/>
        </p:nvSpPr>
        <p:spPr>
          <a:xfrm>
            <a:off x="838200" y="53340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1219200" y="5486400"/>
          <a:ext cx="309442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5" name="Equation" r:id="rId5" imgW="152334" imgH="190417" progId="Equation.3">
                  <p:embed/>
                </p:oleObj>
              </mc:Choice>
              <mc:Fallback>
                <p:oleObj name="Equation" r:id="rId5" imgW="152334" imgH="190417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486400"/>
                        <a:ext cx="309442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1447800" y="53340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sp>
        <p:nvSpPr>
          <p:cNvPr id="35" name="TextBox 34"/>
          <p:cNvSpPr txBox="1"/>
          <p:nvPr/>
        </p:nvSpPr>
        <p:spPr>
          <a:xfrm>
            <a:off x="1905000" y="5334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</a:t>
            </a:r>
            <a:endParaRPr lang="en-US" sz="3600" dirty="0"/>
          </a:p>
        </p:txBody>
      </p:sp>
      <p:sp>
        <p:nvSpPr>
          <p:cNvPr id="36" name="TextBox 35"/>
          <p:cNvSpPr txBox="1"/>
          <p:nvPr/>
        </p:nvSpPr>
        <p:spPr>
          <a:xfrm>
            <a:off x="2362200" y="53340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{ </a:t>
            </a:r>
            <a:r>
              <a:rPr lang="en-US" sz="3200" dirty="0" err="1" smtClean="0"/>
              <a:t>a,b,c</a:t>
            </a:r>
            <a:r>
              <a:rPr lang="en-US" sz="3200" dirty="0" smtClean="0"/>
              <a:t> }</a:t>
            </a:r>
            <a:endParaRPr lang="en-US" sz="3200" dirty="0"/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6012091"/>
              </p:ext>
            </p:extLst>
          </p:nvPr>
        </p:nvGraphicFramePr>
        <p:xfrm>
          <a:off x="3881437" y="5486400"/>
          <a:ext cx="30956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6" name="Equation" r:id="rId6" imgW="152334" imgH="190417" progId="Equation.3">
                  <p:embed/>
                </p:oleObj>
              </mc:Choice>
              <mc:Fallback>
                <p:oleObj name="Equation" r:id="rId6" imgW="152334" imgH="190417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1437" y="5486400"/>
                        <a:ext cx="309563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4038600" y="52578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</a:t>
            </a:r>
            <a:r>
              <a:rPr lang="en-US" sz="3200" dirty="0" smtClean="0"/>
              <a:t>{ </a:t>
            </a:r>
            <a:r>
              <a:rPr lang="en-US" sz="3200" dirty="0" err="1" smtClean="0"/>
              <a:t>b,c,d</a:t>
            </a:r>
            <a:r>
              <a:rPr lang="en-US" sz="3200" dirty="0" smtClean="0"/>
              <a:t> }</a:t>
            </a:r>
            <a:endParaRPr lang="en-US" sz="3200" dirty="0"/>
          </a:p>
        </p:txBody>
      </p:sp>
      <p:sp>
        <p:nvSpPr>
          <p:cNvPr id="39" name="TextBox 38"/>
          <p:cNvSpPr txBox="1"/>
          <p:nvPr/>
        </p:nvSpPr>
        <p:spPr>
          <a:xfrm>
            <a:off x="1905000" y="58674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</a:t>
            </a:r>
            <a:endParaRPr lang="en-US" sz="3600" dirty="0"/>
          </a:p>
        </p:txBody>
      </p:sp>
      <p:sp>
        <p:nvSpPr>
          <p:cNvPr id="40" name="TextBox 39"/>
          <p:cNvSpPr txBox="1"/>
          <p:nvPr/>
        </p:nvSpPr>
        <p:spPr>
          <a:xfrm>
            <a:off x="2362200" y="58674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{ </a:t>
            </a:r>
            <a:r>
              <a:rPr lang="en-US" sz="3200" dirty="0" err="1" smtClean="0"/>
              <a:t>a,b,c,d</a:t>
            </a:r>
            <a:r>
              <a:rPr lang="en-US" sz="3200" dirty="0" smtClean="0"/>
              <a:t> }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2" grpId="0"/>
      <p:bldP spid="13" grpId="0"/>
      <p:bldP spid="14" grpId="0"/>
      <p:bldP spid="16" grpId="0"/>
      <p:bldP spid="19" grpId="0"/>
      <p:bldP spid="20" grpId="0"/>
      <p:bldP spid="21" grpId="0"/>
      <p:bldP spid="22" grpId="0"/>
      <p:bldP spid="27" grpId="0"/>
      <p:bldP spid="28" grpId="0"/>
      <p:bldP spid="29" grpId="0"/>
      <p:bldP spid="30" grpId="0"/>
      <p:bldP spid="31" grpId="0"/>
      <p:bldP spid="32" grpId="0"/>
      <p:bldP spid="34" grpId="0"/>
      <p:bldP spid="35" grpId="0"/>
      <p:bldP spid="36" grpId="0"/>
      <p:bldP spid="38" grpId="0"/>
      <p:bldP spid="39" grpId="0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105400" y="2590800"/>
            <a:ext cx="3581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dirty="0" err="1" smtClean="0">
                <a:latin typeface="NikoshBAN" panose="02000000000000000000" pitchFamily="2" charset="0"/>
                <a:cs typeface="NikoshBAN" pitchFamily="2" charset="0"/>
              </a:rPr>
              <a:t>শ্রেণি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-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সেট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- ৫০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own Ribbon 6"/>
          <p:cNvSpPr/>
          <p:nvPr/>
        </p:nvSpPr>
        <p:spPr>
          <a:xfrm>
            <a:off x="1752600" y="228600"/>
            <a:ext cx="6096000" cy="1371600"/>
          </a:xfrm>
          <a:prstGeom prst="ribbon">
            <a:avLst/>
          </a:prstGeom>
          <a:noFill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81400" y="609600"/>
            <a:ext cx="2514600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2590800"/>
            <a:ext cx="381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3600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36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সিদ্দিকুর</a:t>
            </a:r>
            <a:r>
              <a:rPr lang="en-US" sz="36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endParaRPr lang="en-US" sz="3600" kern="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>
              <a:defRPr/>
            </a:pPr>
            <a:r>
              <a:rPr lang="en-US" sz="3600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36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6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600" kern="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>
              <a:defRPr/>
            </a:pPr>
            <a:r>
              <a:rPr lang="en-US" sz="3600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আলাদিপুর</a:t>
            </a:r>
            <a:r>
              <a:rPr lang="en-US" sz="36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6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600" kern="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>
              <a:defRPr/>
            </a:pPr>
            <a:r>
              <a:rPr lang="en-US" sz="3600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রাজবাড়ী</a:t>
            </a:r>
            <a:r>
              <a:rPr lang="en-US" sz="36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en-US" sz="36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রাজবাড়ী</a:t>
            </a:r>
            <a:endParaRPr lang="en-US" sz="3600" kern="0" dirty="0">
              <a:solidFill>
                <a:sysClr val="windowText" lastClr="000000"/>
              </a:solidFill>
            </a:endParaRPr>
          </a:p>
        </p:txBody>
      </p:sp>
      <p:sp>
        <p:nvSpPr>
          <p:cNvPr id="4" name="Up-Down Arrow 3"/>
          <p:cNvSpPr/>
          <p:nvPr/>
        </p:nvSpPr>
        <p:spPr>
          <a:xfrm>
            <a:off x="4724400" y="2773730"/>
            <a:ext cx="152400" cy="21336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667000" y="228600"/>
            <a:ext cx="3657600" cy="1447800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0" y="524470"/>
            <a:ext cx="3048000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ছেদ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4384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A = { </a:t>
            </a:r>
            <a:r>
              <a:rPr lang="en-US" sz="3200" dirty="0" err="1" smtClean="0"/>
              <a:t>a,b</a:t>
            </a:r>
            <a:r>
              <a:rPr lang="en-US" sz="3200" dirty="0" smtClean="0"/>
              <a:t> } , B = { </a:t>
            </a:r>
            <a:r>
              <a:rPr lang="en-US" sz="3200" dirty="0" err="1" smtClean="0"/>
              <a:t>b,c</a:t>
            </a:r>
            <a:r>
              <a:rPr lang="en-US" sz="3200" dirty="0" smtClean="0"/>
              <a:t> }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32004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200" dirty="0" smtClean="0"/>
              <a:t>A </a:t>
            </a:r>
            <a:r>
              <a:rPr lang="en-US" sz="3200" dirty="0" smtClean="0">
                <a:latin typeface="Calibri"/>
                <a:cs typeface="Calibri"/>
              </a:rPr>
              <a:t>∩ B = { </a:t>
            </a:r>
            <a:r>
              <a:rPr lang="en-US" sz="3200" dirty="0" err="1" smtClean="0">
                <a:latin typeface="Calibri"/>
                <a:cs typeface="Calibri"/>
              </a:rPr>
              <a:t>a,b</a:t>
            </a:r>
            <a:r>
              <a:rPr lang="en-US" sz="3200" dirty="0" smtClean="0">
                <a:latin typeface="Calibri"/>
                <a:cs typeface="Calibri"/>
              </a:rPr>
              <a:t> } ∩ { </a:t>
            </a:r>
            <a:r>
              <a:rPr lang="en-US" sz="3200" dirty="0" err="1" smtClean="0">
                <a:latin typeface="Calibri"/>
                <a:cs typeface="Calibri"/>
              </a:rPr>
              <a:t>b,c</a:t>
            </a:r>
            <a:r>
              <a:rPr lang="en-US" sz="3200" dirty="0" smtClean="0">
                <a:latin typeface="Calibri"/>
                <a:cs typeface="Calibri"/>
              </a:rPr>
              <a:t> }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209800" y="38862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 { b }</a:t>
            </a:r>
            <a:endParaRPr lang="en-US" sz="3200" dirty="0"/>
          </a:p>
        </p:txBody>
      </p:sp>
      <p:sp>
        <p:nvSpPr>
          <p:cNvPr id="8" name="Oval 7"/>
          <p:cNvSpPr/>
          <p:nvPr/>
        </p:nvSpPr>
        <p:spPr>
          <a:xfrm>
            <a:off x="1447800" y="4724400"/>
            <a:ext cx="1524000" cy="1371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209800" y="4724400"/>
            <a:ext cx="1447800" cy="1371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676400" y="5105401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362200" y="51054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0" y="51054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3962400" y="5105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=</a:t>
            </a:r>
            <a:endParaRPr lang="en-US" sz="4000" dirty="0"/>
          </a:p>
        </p:txBody>
      </p:sp>
      <p:sp>
        <p:nvSpPr>
          <p:cNvPr id="15" name="Oval 14"/>
          <p:cNvSpPr/>
          <p:nvPr/>
        </p:nvSpPr>
        <p:spPr>
          <a:xfrm>
            <a:off x="4800600" y="4800600"/>
            <a:ext cx="762000" cy="1219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953000" y="51054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1143000" y="47244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3581400" y="48006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5562600" y="48006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r>
              <a:rPr lang="en-US" sz="3200" dirty="0" smtClean="0">
                <a:latin typeface="Calibri"/>
                <a:cs typeface="Calibri"/>
              </a:rPr>
              <a:t>∩B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  <p:bldP spid="7" grpId="0"/>
      <p:bldP spid="8" grpId="0" animBg="1"/>
      <p:bldP spid="9" grpId="0" animBg="1"/>
      <p:bldP spid="10" grpId="0"/>
      <p:bldP spid="12" grpId="0"/>
      <p:bldP spid="13" grpId="0"/>
      <p:bldP spid="14" grpId="0"/>
      <p:bldP spid="15" grpId="0" animBg="1"/>
      <p:bldP spid="16" grpId="0"/>
      <p:bldP spid="17" grpId="0"/>
      <p:bldP spid="18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7300" y="1905000"/>
            <a:ext cx="6705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সেটকে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প্রকাশের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নিম্নলিখিত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চিহ্নগুলোর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342900" indent="-342900"/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Ribbon 3"/>
          <p:cNvSpPr/>
          <p:nvPr/>
        </p:nvSpPr>
        <p:spPr>
          <a:xfrm>
            <a:off x="1905000" y="228600"/>
            <a:ext cx="5410200" cy="1371600"/>
          </a:xfrm>
          <a:prstGeom prst="ribb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52800" y="533400"/>
            <a:ext cx="2514600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dirty="0" smtClean="0"/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1676400" y="3962400"/>
          <a:ext cx="48006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06" name="Equation" r:id="rId4" imgW="152334" imgH="190417" progId="Equation.3">
                  <p:embed/>
                </p:oleObj>
              </mc:Choice>
              <mc:Fallback>
                <p:oleObj name="Equation" r:id="rId4" imgW="152334" imgH="190417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962400"/>
                        <a:ext cx="480060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2362200" y="3962400"/>
          <a:ext cx="62722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07" name="Equation" r:id="rId6" imgW="152334" imgH="190417" progId="Equation.3">
                  <p:embed/>
                </p:oleObj>
              </mc:Choice>
              <mc:Fallback>
                <p:oleObj name="Equation" r:id="rId6" imgW="152334" imgH="190417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962400"/>
                        <a:ext cx="62722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2971800" y="3962400"/>
          <a:ext cx="685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08" name="Equation" r:id="rId8" imgW="126725" imgH="126725" progId="Equation.3">
                  <p:embed/>
                </p:oleObj>
              </mc:Choice>
              <mc:Fallback>
                <p:oleObj name="Equation" r:id="rId8" imgW="126725" imgH="126725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962400"/>
                        <a:ext cx="6858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4419600" y="3962400"/>
          <a:ext cx="6858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09" name="Equation" r:id="rId10" imgW="152202" imgH="126835" progId="Equation.3">
                  <p:embed/>
                </p:oleObj>
              </mc:Choice>
              <mc:Fallback>
                <p:oleObj name="Equation" r:id="rId10" imgW="152202" imgH="126835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962400"/>
                        <a:ext cx="6858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5410200" y="3962400"/>
          <a:ext cx="54864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10" name="Equation" r:id="rId12" imgW="152268" imgH="152268" progId="Equation.3">
                  <p:embed/>
                </p:oleObj>
              </mc:Choice>
              <mc:Fallback>
                <p:oleObj name="Equation" r:id="rId12" imgW="152268" imgH="152268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962400"/>
                        <a:ext cx="54864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3733800" y="3886200"/>
          <a:ext cx="762000" cy="7083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11" name="Equation" r:id="rId14" imgW="126835" imgH="152202" progId="Equation.3">
                  <p:embed/>
                </p:oleObj>
              </mc:Choice>
              <mc:Fallback>
                <p:oleObj name="Equation" r:id="rId14" imgW="126835" imgH="152202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886200"/>
                        <a:ext cx="762000" cy="7083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1143000"/>
            <a:ext cx="3352800" cy="1600200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2362200" y="0"/>
            <a:ext cx="3352800" cy="1143000"/>
          </a:xfrm>
          <a:prstGeom prst="triangle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81400" y="1676400"/>
            <a:ext cx="10668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667000" y="1752600"/>
            <a:ext cx="2895600" cy="954107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76600" y="2743200"/>
            <a:ext cx="1676400" cy="381000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3657600"/>
            <a:ext cx="8458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 = { x    N ; x, 3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গুনিতক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3200" dirty="0" smtClean="0">
                <a:cs typeface="Calibri"/>
              </a:rPr>
              <a:t>&lt;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en-US" sz="3200" dirty="0" smtClean="0">
                <a:cs typeface="Calibri"/>
              </a:rPr>
              <a:t> }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NikoshBAN" pitchFamily="2" charset="0"/>
                <a:cs typeface="Calibri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 = { x    N ; x, 3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গুণনিয়ক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3200" dirty="0" smtClean="0">
                <a:cs typeface="Calibri"/>
              </a:rPr>
              <a:t>&lt;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en-US" sz="3200" dirty="0" smtClean="0">
                <a:cs typeface="Calibri"/>
              </a:rPr>
              <a:t> }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cs typeface="Calibri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 = { a, b, c, d, e }, Q = { a, c, e, f, g }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প্রকৃত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উপসেট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sz="3200" dirty="0" smtClean="0"/>
              <a:t>U</a:t>
            </a:r>
            <a:r>
              <a:rPr lang="en-US" sz="3200" b="1" dirty="0" smtClean="0"/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P </a:t>
            </a:r>
            <a:r>
              <a:rPr lang="en-US" sz="3200" dirty="0" smtClean="0">
                <a:latin typeface="Calibri"/>
                <a:cs typeface="Calibri"/>
              </a:rPr>
              <a:t>∩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en-US" sz="3200" dirty="0" smtClean="0">
                <a:latin typeface="Calibri"/>
                <a:cs typeface="Calibri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/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5512239"/>
              </p:ext>
            </p:extLst>
          </p:nvPr>
        </p:nvGraphicFramePr>
        <p:xfrm>
          <a:off x="2133600" y="3810000"/>
          <a:ext cx="381000" cy="359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38" name="Equation" r:id="rId3" imgW="126725" imgH="126725" progId="Equation.3">
                  <p:embed/>
                </p:oleObj>
              </mc:Choice>
              <mc:Fallback>
                <p:oleObj name="Equation" r:id="rId3" imgW="126725" imgH="126725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810000"/>
                        <a:ext cx="381000" cy="3598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0238962"/>
              </p:ext>
            </p:extLst>
          </p:nvPr>
        </p:nvGraphicFramePr>
        <p:xfrm>
          <a:off x="2133600" y="4267200"/>
          <a:ext cx="3810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39" name="Equation" r:id="rId5" imgW="126725" imgH="126725" progId="Equation.3">
                  <p:embed/>
                </p:oleObj>
              </mc:Choice>
              <mc:Fallback>
                <p:oleObj name="Equation" r:id="rId5" imgW="126725" imgH="126725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267200"/>
                        <a:ext cx="381000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/>
      <p:bldP spid="7" grpId="0" animBg="1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362200" y="1828800"/>
            <a:ext cx="2895600" cy="3048000"/>
          </a:xfrm>
          <a:prstGeom prst="ellipse">
            <a:avLst/>
          </a:prstGeom>
          <a:noFill/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962400" y="1905000"/>
            <a:ext cx="2743200" cy="2895600"/>
          </a:xfrm>
          <a:prstGeom prst="ellipse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971800" y="3048000"/>
            <a:ext cx="3048000" cy="2743200"/>
          </a:xfrm>
          <a:prstGeom prst="ellipse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638800" y="25146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U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43400" y="3406914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51018" y="251134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43400" y="22860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9000" y="38100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4065005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unnam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4800600"/>
            <a:ext cx="990600" cy="9906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514600" y="228600"/>
            <a:ext cx="434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26072"/>
            <a:ext cx="8382000" cy="60747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68" y="457200"/>
            <a:ext cx="8339667" cy="58868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20040"/>
            <a:ext cx="8305800" cy="6229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685800"/>
            <a:ext cx="6858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ছবিগুলোতে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পেলাম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33800" y="2209800"/>
            <a:ext cx="13716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33600" y="3505200"/>
            <a:ext cx="407996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dirty="0"/>
          </a:p>
        </p:txBody>
      </p:sp>
      <p:sp>
        <p:nvSpPr>
          <p:cNvPr id="8" name="Rectangle 7"/>
          <p:cNvSpPr/>
          <p:nvPr/>
        </p:nvSpPr>
        <p:spPr>
          <a:xfrm>
            <a:off x="3352800" y="4572000"/>
            <a:ext cx="164660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0" y="2133600"/>
            <a:ext cx="45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?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1" y="1828800"/>
            <a:ext cx="6561138" cy="4724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057400" y="228600"/>
            <a:ext cx="495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জার্মান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গণিতবিদ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667000" y="845403"/>
            <a:ext cx="3429000" cy="830997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জর্জ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ক্যান্টর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2209800"/>
            <a:ext cx="8001000" cy="224676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-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সংজ্ঞায়িত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চিহ্নগুলো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সেটকে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2800" dirty="0"/>
          </a:p>
        </p:txBody>
      </p:sp>
      <p:sp>
        <p:nvSpPr>
          <p:cNvPr id="6" name="Horizontal Scroll 5"/>
          <p:cNvSpPr/>
          <p:nvPr/>
        </p:nvSpPr>
        <p:spPr>
          <a:xfrm>
            <a:off x="2514600" y="228600"/>
            <a:ext cx="3886200" cy="1524000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95600" y="482768"/>
            <a:ext cx="3276600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636" y="1799511"/>
            <a:ext cx="6553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+mj-lt"/>
                <a:cs typeface="NikoshBAN" pitchFamily="2" charset="0"/>
              </a:rPr>
              <a:t>1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জোড়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162800" y="179951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2, 4,6,8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64" y="2280956"/>
            <a:ext cx="7006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1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বিজোড়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7081015" y="2324100"/>
            <a:ext cx="17235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1, 3,5,7,9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773069"/>
            <a:ext cx="7162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8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ম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শ্রেণীর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একসেট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1752600" y="3962400"/>
            <a:ext cx="37401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সুনির্ধারিত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সংগ্রহ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533400" y="4724400"/>
            <a:ext cx="8001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সেটের সংজ্ঞাঃ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বাস্তব জগত বা চিন্তা জগতের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সুনির্ধারিত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সংগ্রহকে সেট বলে।</a:t>
            </a:r>
            <a:endParaRPr lang="en-US" sz="3200" dirty="0"/>
          </a:p>
        </p:txBody>
      </p:sp>
      <p:sp>
        <p:nvSpPr>
          <p:cNvPr id="12" name="Down Ribbon 11"/>
          <p:cNvSpPr/>
          <p:nvPr/>
        </p:nvSpPr>
        <p:spPr>
          <a:xfrm>
            <a:off x="2743200" y="762000"/>
            <a:ext cx="3581400" cy="914400"/>
          </a:xfrm>
          <a:prstGeom prst="ribb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276600" y="914400"/>
            <a:ext cx="2590800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/>
      <p:bldP spid="9" grpId="0"/>
      <p:bldP spid="10" grpId="0"/>
      <p:bldP spid="11" grpId="0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814</Words>
  <Application>Microsoft Office PowerPoint</Application>
  <PresentationFormat>On-screen Show (4:3)</PresentationFormat>
  <Paragraphs>160</Paragraphs>
  <Slides>23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School</dc:creator>
  <cp:lastModifiedBy>BULBUL</cp:lastModifiedBy>
  <cp:revision>136</cp:revision>
  <dcterms:created xsi:type="dcterms:W3CDTF">2006-08-16T00:00:00Z</dcterms:created>
  <dcterms:modified xsi:type="dcterms:W3CDTF">2021-05-16T17:09:55Z</dcterms:modified>
</cp:coreProperties>
</file>