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9" r:id="rId2"/>
    <p:sldId id="270" r:id="rId3"/>
    <p:sldId id="257" r:id="rId4"/>
    <p:sldId id="266" r:id="rId5"/>
    <p:sldId id="271" r:id="rId6"/>
    <p:sldId id="258" r:id="rId7"/>
    <p:sldId id="260" r:id="rId8"/>
    <p:sldId id="273" r:id="rId9"/>
    <p:sldId id="267" r:id="rId10"/>
    <p:sldId id="261" r:id="rId11"/>
    <p:sldId id="262" r:id="rId12"/>
    <p:sldId id="263" r:id="rId13"/>
    <p:sldId id="264" r:id="rId14"/>
    <p:sldId id="26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78520-B334-4D2E-B05F-CEA529288AA2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6B6AC-9976-4FE7-8E02-2E3506AE5A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78520-B334-4D2E-B05F-CEA529288AA2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6B6AC-9976-4FE7-8E02-2E3506AE5A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78520-B334-4D2E-B05F-CEA529288AA2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6B6AC-9976-4FE7-8E02-2E3506AE5A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78520-B334-4D2E-B05F-CEA529288AA2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6B6AC-9976-4FE7-8E02-2E3506AE5A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78520-B334-4D2E-B05F-CEA529288AA2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6B6AC-9976-4FE7-8E02-2E3506AE5A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78520-B334-4D2E-B05F-CEA529288AA2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6B6AC-9976-4FE7-8E02-2E3506AE5A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78520-B334-4D2E-B05F-CEA529288AA2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6B6AC-9976-4FE7-8E02-2E3506AE5A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78520-B334-4D2E-B05F-CEA529288AA2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6B6AC-9976-4FE7-8E02-2E3506AE5A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78520-B334-4D2E-B05F-CEA529288AA2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6B6AC-9976-4FE7-8E02-2E3506AE5A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78520-B334-4D2E-B05F-CEA529288AA2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6B6AC-9976-4FE7-8E02-2E3506AE5A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78520-B334-4D2E-B05F-CEA529288AA2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6B6AC-9976-4FE7-8E02-2E3506AE5A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78520-B334-4D2E-B05F-CEA529288AA2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6B6AC-9976-4FE7-8E02-2E3506AE5A7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4.xml" /><Relationship Id="rId5" Type="http://schemas.openxmlformats.org/officeDocument/2006/relationships/image" Target="../media/image11.jpeg" /><Relationship Id="rId4" Type="http://schemas.openxmlformats.org/officeDocument/2006/relationships/image" Target="../media/image10.jpeg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 /><Relationship Id="rId2" Type="http://schemas.openxmlformats.org/officeDocument/2006/relationships/slideLayout" Target="../slideLayouts/slideLayout2.xml" /><Relationship Id="rId1" Type="http://schemas.openxmlformats.org/officeDocument/2006/relationships/vmlDrawing" Target="../drawings/vmlDrawing1.vml" /><Relationship Id="rId4" Type="http://schemas.openxmlformats.org/officeDocument/2006/relationships/image" Target="../media/image3.wmf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4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524000"/>
          </a:xfr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r>
              <a:rPr lang="bn-BD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flower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5000" y="2438400"/>
            <a:ext cx="5105400" cy="3829050"/>
          </a:xfrm>
          <a:blipFill>
            <a:blip r:embed="rId3"/>
            <a:stretch>
              <a:fillRect/>
            </a:stretch>
          </a:blipFill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1115290" y="4419600"/>
            <a:ext cx="2362200" cy="1219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Parallelogram 43"/>
          <p:cNvSpPr/>
          <p:nvPr/>
        </p:nvSpPr>
        <p:spPr>
          <a:xfrm rot="9075350">
            <a:off x="-147488" y="4739478"/>
            <a:ext cx="1603238" cy="1065047"/>
          </a:xfrm>
          <a:prstGeom prst="parallelogram">
            <a:avLst>
              <a:gd name="adj" fmla="val 49774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Parallelogram 50"/>
          <p:cNvSpPr/>
          <p:nvPr/>
        </p:nvSpPr>
        <p:spPr>
          <a:xfrm>
            <a:off x="228600" y="5638800"/>
            <a:ext cx="3276600" cy="533400"/>
          </a:xfrm>
          <a:prstGeom prst="parallelogram">
            <a:avLst>
              <a:gd name="adj" fmla="val 16928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2400" y="4953000"/>
            <a:ext cx="2438400" cy="1219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Parallelogram 39"/>
          <p:cNvSpPr/>
          <p:nvPr/>
        </p:nvSpPr>
        <p:spPr>
          <a:xfrm>
            <a:off x="117765" y="4419600"/>
            <a:ext cx="3276600" cy="533400"/>
          </a:xfrm>
          <a:prstGeom prst="parallelogram">
            <a:avLst>
              <a:gd name="adj" fmla="val 16928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Parallelogram 42"/>
          <p:cNvSpPr/>
          <p:nvPr/>
        </p:nvSpPr>
        <p:spPr>
          <a:xfrm rot="9075350">
            <a:off x="2223131" y="4737320"/>
            <a:ext cx="1607620" cy="1117158"/>
          </a:xfrm>
          <a:prstGeom prst="parallelogram">
            <a:avLst>
              <a:gd name="adj" fmla="val 49774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5" descr="C:\Documents and Settings\AGNI\My Documents\My Pictures\bricks picture 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0" y="533400"/>
            <a:ext cx="2857500" cy="2200275"/>
          </a:xfrm>
          <a:prstGeom prst="rect">
            <a:avLst/>
          </a:prstGeom>
          <a:noFill/>
        </p:spPr>
      </p:pic>
      <p:pic>
        <p:nvPicPr>
          <p:cNvPr id="1028" name="Picture 4" descr="C:\Documents and Settings\AGNI\My Documents\My Pictures\bricks picture 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304800"/>
            <a:ext cx="1828800" cy="1828800"/>
          </a:xfrm>
          <a:prstGeom prst="rect">
            <a:avLst/>
          </a:prstGeom>
          <a:noFill/>
        </p:spPr>
      </p:pic>
      <p:pic>
        <p:nvPicPr>
          <p:cNvPr id="1026" name="Picture 2" descr="C:\Documents and Settings\AGNI\My Documents\My Pictures\bricks picture 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762000"/>
            <a:ext cx="2857500" cy="2152650"/>
          </a:xfrm>
          <a:prstGeom prst="rect">
            <a:avLst/>
          </a:prstGeom>
          <a:noFill/>
        </p:spPr>
      </p:pic>
      <p:pic>
        <p:nvPicPr>
          <p:cNvPr id="1027" name="Picture 3" descr="C:\Documents and Settings\AGNI\My Documents\My Pictures\bricks pictur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15075" y="-304800"/>
            <a:ext cx="2828925" cy="225742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914400"/>
          </a:xfrm>
        </p:spPr>
        <p:txBody>
          <a:bodyPr/>
          <a:lstStyle/>
          <a:p>
            <a:r>
              <a:rPr lang="bn-BD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নিচের ছবি লক্ষ্য কর</a:t>
            </a:r>
            <a:endParaRPr lang="en-US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7 0.0669 L 0.64167 0.0555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00" y="-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0.57743 -0.31111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00" y="-15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00417 -0.23889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-1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1.48148E-6 L 1.38778E-17 -0.16759 C 1.38778E-17 -0.24583 0.17847 -0.33519 0.32431 -0.33519 L 0.65 -0.33519 " pathEditMode="relative" rAng="0" ptsTypes="FfFF">
                                      <p:cBhvr>
                                        <p:cTn id="18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00" y="-16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583 -3.33333E-6 L 0.09583 -0.03889 C 0.09583 -0.05671 0.19045 -0.07777 0.26805 -0.07777 L 0.44045 -0.07777 " pathEditMode="relative" rAng="0" ptsTypes="FfFF">
                                      <p:cBhvr>
                                        <p:cTn id="22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0" y="-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4" grpId="0" animBg="1"/>
      <p:bldP spid="12" grpId="0" animBg="1"/>
      <p:bldP spid="40" grpId="0" animBg="1"/>
      <p:bldP spid="4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6400800" y="4343400"/>
            <a:ext cx="45719" cy="45719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514600" y="4343400"/>
            <a:ext cx="38862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তল হতে রেখা এবং বিন্দুর বৈশিষ্ট্য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400800" y="434340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>
            <a:off x="2362200" y="434340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066800" y="1676400"/>
            <a:ext cx="2362200" cy="1219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arallelogram 16"/>
          <p:cNvSpPr/>
          <p:nvPr/>
        </p:nvSpPr>
        <p:spPr>
          <a:xfrm rot="9075350">
            <a:off x="-92581" y="1975861"/>
            <a:ext cx="1534601" cy="1132220"/>
          </a:xfrm>
          <a:prstGeom prst="parallelogram">
            <a:avLst>
              <a:gd name="adj" fmla="val 49774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arallelogram 18"/>
          <p:cNvSpPr/>
          <p:nvPr/>
        </p:nvSpPr>
        <p:spPr>
          <a:xfrm>
            <a:off x="152400" y="1676400"/>
            <a:ext cx="3276600" cy="533400"/>
          </a:xfrm>
          <a:prstGeom prst="parallelogram">
            <a:avLst>
              <a:gd name="adj" fmla="val 16928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arallelogram 19"/>
          <p:cNvSpPr/>
          <p:nvPr/>
        </p:nvSpPr>
        <p:spPr>
          <a:xfrm>
            <a:off x="228600" y="2895600"/>
            <a:ext cx="3276600" cy="533400"/>
          </a:xfrm>
          <a:prstGeom prst="parallelogram">
            <a:avLst>
              <a:gd name="adj" fmla="val 16928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rot="10800000">
            <a:off x="304800" y="2209800"/>
            <a:ext cx="22098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28600" y="2209800"/>
            <a:ext cx="2362200" cy="1219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arallelogram 17"/>
          <p:cNvSpPr/>
          <p:nvPr/>
        </p:nvSpPr>
        <p:spPr>
          <a:xfrm rot="9075350">
            <a:off x="2250256" y="2025196"/>
            <a:ext cx="1534601" cy="1088400"/>
          </a:xfrm>
          <a:prstGeom prst="parallelogram">
            <a:avLst>
              <a:gd name="adj" fmla="val 49774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5375 0.01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00" y="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8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9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75000"/>
              </a:lnSpc>
            </a:pPr>
            <a:endParaRPr lang="bn-BD" sz="1400" dirty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75000"/>
              </a:lnSpc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১। জ্যামিতি শব্দের অর্থ কী?</a:t>
            </a:r>
          </a:p>
          <a:p>
            <a:pPr>
              <a:lnSpc>
                <a:spcPct val="75000"/>
              </a:lnSpc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# জ্যা শব্দের অর্থ ভূমি এবং মিতি শব্দের অর্থ পরিমাপ। তাই জ্যামিতি শব্দের অর্থ ভূমির পরিমাপ।</a:t>
            </a:r>
          </a:p>
          <a:p>
            <a:pPr>
              <a:lnSpc>
                <a:spcPct val="75000"/>
              </a:lnSpc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২। ইউক্লিডের জ্যামিতি বিষয়ক বই এর নাম কি?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75000"/>
              </a:lnSpc>
            </a:pPr>
            <a:r>
              <a:rPr lang="en-US" sz="4000" dirty="0">
                <a:latin typeface="NikoshBAN" pitchFamily="2" charset="0"/>
                <a:cs typeface="NikoshBAN" pitchFamily="2" charset="0"/>
              </a:rPr>
              <a:t># Elements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75000"/>
              </a:lnSpc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4000">
                <a:latin typeface="NikoshBAN" pitchFamily="2" charset="0"/>
                <a:cs typeface="NikoshBAN" pitchFamily="2" charset="0"/>
              </a:rPr>
              <a:t>ইট কী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ধরণের ঘনবস্তু 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75000"/>
              </a:lnSpc>
            </a:pPr>
            <a:r>
              <a:rPr lang="en-US" sz="4000" dirty="0">
                <a:latin typeface="NikoshBAN" pitchFamily="2" charset="0"/>
                <a:cs typeface="NikoshBAN" pitchFamily="2" charset="0"/>
              </a:rPr>
              <a:t>#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আয়তাকার ঘনবস্তু।</a:t>
            </a:r>
          </a:p>
          <a:p>
            <a:pPr>
              <a:lnSpc>
                <a:spcPct val="75000"/>
              </a:lnSpc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৪। আয়তাকার ঘনবস্তুর তল কয়টি?</a:t>
            </a:r>
          </a:p>
          <a:p>
            <a:pPr>
              <a:lnSpc>
                <a:spcPct val="75000"/>
              </a:lnSpc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# ৬টি।</a:t>
            </a:r>
          </a:p>
          <a:p>
            <a:pPr>
              <a:lnSpc>
                <a:spcPct val="75000"/>
              </a:lnSpc>
            </a:pP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526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11500" dirty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9144000" cy="5105400"/>
          </a:xfrm>
        </p:spPr>
        <p:txBody>
          <a:bodyPr>
            <a:noAutofit/>
          </a:bodyPr>
          <a:lstStyle/>
          <a:p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5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১। জ্যামিতি বলতে কি বুঝ?</a:t>
            </a:r>
          </a:p>
          <a:p>
            <a:pPr>
              <a:buNone/>
            </a:pPr>
            <a:r>
              <a:rPr lang="bn-BD" sz="5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২। আয়তাকার ঘনবস্তু কাকে বলে?</a:t>
            </a:r>
          </a:p>
          <a:p>
            <a:pPr>
              <a:buNone/>
            </a:pPr>
            <a:r>
              <a:rPr lang="bn-BD" sz="5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৩। একটি আয়তাকার ঘনবস্তু ও একটি তল এর চিত্র অঙ্কন কর।</a:t>
            </a:r>
            <a:endParaRPr lang="en-US" sz="5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endParaRPr lang="bn-BD" sz="8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23900" b="1" i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3900" b="1" i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bn-BD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নিজ পরিচিতি</a:t>
            </a:r>
            <a:endParaRPr lang="en-US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2596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endParaRPr lang="en-US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79739" y="2031246"/>
            <a:ext cx="678452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itchFamily="2" charset="0"/>
                <a:cs typeface="NikoshBAN" pitchFamily="2" charset="0"/>
              </a:rPr>
              <a:t>মোঃ ইসমাইল আলি</a:t>
            </a:r>
          </a:p>
          <a:p>
            <a:r>
              <a:rPr lang="en-US" sz="5400" dirty="0">
                <a:latin typeface="NikoshBAN" pitchFamily="2" charset="0"/>
                <a:cs typeface="NikoshBAN" pitchFamily="2" charset="0"/>
              </a:rPr>
              <a:t>সহকারি শিক্ষক </a:t>
            </a:r>
          </a:p>
          <a:p>
            <a:r>
              <a:rPr lang="en-US" sz="5400" dirty="0">
                <a:latin typeface="NikoshBAN" pitchFamily="2" charset="0"/>
                <a:cs typeface="NikoshBAN" pitchFamily="2" charset="0"/>
              </a:rPr>
              <a:t>দাসউরা সিনিয়র আলিম মাদ্রাসা</a:t>
            </a:r>
          </a:p>
          <a:p>
            <a:r>
              <a:rPr lang="en-US" sz="5400" dirty="0">
                <a:latin typeface="NikoshBAN" pitchFamily="2" charset="0"/>
                <a:cs typeface="NikoshBAN" pitchFamily="2" charset="0"/>
              </a:rPr>
              <a:t>বিয়ানি বাজার, সিলেট।</a:t>
            </a:r>
            <a:endParaRPr lang="bn-BD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9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ষষ্ঠ শ্রেণী</a:t>
            </a:r>
            <a:endParaRPr lang="en-US" sz="9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bn-BD" sz="5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নিম্ন মাধ্যমিক গণিত</a:t>
            </a:r>
          </a:p>
          <a:p>
            <a:pPr algn="ctr">
              <a:buNone/>
            </a:pPr>
            <a:r>
              <a:rPr lang="bn-BD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জ্যামিতি</a:t>
            </a:r>
          </a:p>
          <a:p>
            <a:pPr algn="ctr">
              <a:buNone/>
            </a:pPr>
            <a:r>
              <a:rPr lang="bn-BD" sz="5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প্রথম অধ্যায়</a:t>
            </a:r>
          </a:p>
          <a:p>
            <a:pPr algn="ctr">
              <a:buNone/>
            </a:pPr>
            <a:r>
              <a:rPr lang="bn-BD" sz="5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 – ০১</a:t>
            </a:r>
            <a:endParaRPr lang="en-US" sz="5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 ৪০ মিনিট</a:t>
            </a:r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288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bn-BD" sz="7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নিচের ভিডিওটি দেখ</a:t>
            </a:r>
            <a:endParaRPr lang="en-US" sz="7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3200" y="3657600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নীল নদ ( মিশর )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257800" y="2971800"/>
          <a:ext cx="9144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Packager Shell Object" showAsIcon="1" r:id="rId3" imgW="914400" imgH="714240" progId="Package">
                  <p:embed/>
                </p:oleObj>
              </mc:Choice>
              <mc:Fallback>
                <p:oleObj name="Packager Shell Object" showAsIcon="1" r:id="rId3" imgW="914400" imgH="714240" progId="Package">
                  <p:embed/>
                  <p:pic>
                    <p:nvPicPr>
                      <p:cNvPr id="5" name="Object 4">
                        <a:hlinkClick r:id="" action="ppaction://ole?verb=0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971800"/>
                        <a:ext cx="914400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bn-BD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ঘোষণা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2438401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>
              <a:buNone/>
            </a:pPr>
            <a:r>
              <a:rPr lang="en-US" dirty="0">
                <a:latin typeface="NikoshBAN" pitchFamily="2" charset="0"/>
                <a:cs typeface="NikoshBAN" pitchFamily="2" charset="0"/>
              </a:rPr>
              <a:t>	</a:t>
            </a:r>
            <a:endParaRPr lang="bn-BD" dirty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জ্যামিতির প্রাথমিক ধারণা</a:t>
            </a: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371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8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শিখনফল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" y="1371600"/>
            <a:ext cx="9143999" cy="5486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bn-BD" sz="4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১। জ্যামিতির  প্রাথমিক </a:t>
            </a:r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উৎপত্তির স্থান সম্পর্কে</a:t>
            </a:r>
            <a:r>
              <a:rPr kumimoji="0" lang="bn-BD" sz="4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	বলতে পারবে।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জ্যামিতির সংজ্ঞা লিখতে পারবে।</a:t>
            </a:r>
            <a:endParaRPr kumimoji="0" lang="bn-BD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kumimoji="0" lang="bn-BD" sz="4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4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জ্যামিতিক ত</a:t>
            </a:r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লের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4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বৈশিষ্ট্য</a:t>
            </a:r>
            <a:r>
              <a:rPr kumimoji="0" lang="bn-BD" sz="4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4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বর্ণনা</a:t>
            </a:r>
            <a:r>
              <a:rPr kumimoji="0" lang="bn-BD" sz="4800" b="0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কর</a:t>
            </a:r>
            <a:r>
              <a:rPr kumimoji="0" lang="bn-BD" sz="4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তে </a:t>
            </a:r>
            <a:r>
              <a:rPr kumimoji="0" lang="bn-BD" sz="4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পারবে।</a:t>
            </a: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bn-BD" sz="4800" dirty="0">
                <a:latin typeface="NikoshBAN" pitchFamily="2" charset="0"/>
                <a:cs typeface="NikoshBAN" pitchFamily="2" charset="0"/>
              </a:rPr>
              <a:t>৪। তল ব্যবহার করে রেখা এবং বিন্দুর </a:t>
            </a:r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বৈশিষ্ট্য 	বিশ্লেষণ কর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তে পারবে।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mages.jpe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8600" y="0"/>
            <a:ext cx="2819400" cy="3581400"/>
          </a:xfrm>
          <a:prstGeom prst="rect">
            <a:avLst/>
          </a:prstGeom>
        </p:spPr>
      </p:pic>
      <p:pic>
        <p:nvPicPr>
          <p:cNvPr id="6" name="Picture 2" descr="C:\Documents and Settings\My Pc\Desktop\Tapan (Picture)\small_concrete_house_with_unique_geometrical_shape_by_torafu_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810000"/>
            <a:ext cx="2743200" cy="2895600"/>
          </a:xfrm>
          <a:prstGeom prst="rect">
            <a:avLst/>
          </a:prstGeom>
          <a:noFill/>
        </p:spPr>
      </p:pic>
      <p:sp>
        <p:nvSpPr>
          <p:cNvPr id="7" name="Oval 6"/>
          <p:cNvSpPr/>
          <p:nvPr/>
        </p:nvSpPr>
        <p:spPr>
          <a:xfrm>
            <a:off x="3886200" y="5105400"/>
            <a:ext cx="1295400" cy="11430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বৃত্ত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5943600" y="4953000"/>
            <a:ext cx="1524000" cy="1575375"/>
            <a:chOff x="7162800" y="3048000"/>
            <a:chExt cx="1524000" cy="1575375"/>
          </a:xfrm>
        </p:grpSpPr>
        <p:cxnSp>
          <p:nvCxnSpPr>
            <p:cNvPr id="20" name="Straight Arrow Connector 19"/>
            <p:cNvCxnSpPr/>
            <p:nvPr/>
          </p:nvCxnSpPr>
          <p:spPr>
            <a:xfrm>
              <a:off x="7162800" y="3886200"/>
              <a:ext cx="1524000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rot="5400000" flipH="1" flipV="1">
              <a:off x="7504906" y="3467100"/>
              <a:ext cx="838994" cy="79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7620000" y="4038600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>
                  <a:latin typeface="NikoshBAN" pitchFamily="2" charset="0"/>
                  <a:cs typeface="NikoshBAN" pitchFamily="2" charset="0"/>
                </a:rPr>
                <a:t>লম্ব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010400" y="3657600"/>
            <a:ext cx="1524000" cy="992188"/>
            <a:chOff x="6629400" y="4876800"/>
            <a:chExt cx="1524000" cy="992188"/>
          </a:xfrm>
        </p:grpSpPr>
        <p:cxnSp>
          <p:nvCxnSpPr>
            <p:cNvPr id="9" name="Straight Arrow Connector 8"/>
            <p:cNvCxnSpPr/>
            <p:nvPr/>
          </p:nvCxnSpPr>
          <p:spPr>
            <a:xfrm rot="5400000" flipH="1" flipV="1">
              <a:off x="6629400" y="4876800"/>
              <a:ext cx="914400" cy="9144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6629400" y="5791200"/>
              <a:ext cx="1295400" cy="777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7315200" y="5257800"/>
              <a:ext cx="838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কোণ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962400" y="457200"/>
            <a:ext cx="1181281" cy="1139396"/>
            <a:chOff x="4036772" y="396969"/>
            <a:chExt cx="1181281" cy="1139396"/>
          </a:xfrm>
        </p:grpSpPr>
        <p:sp>
          <p:nvSpPr>
            <p:cNvPr id="16" name="Rectangle 15"/>
            <p:cNvSpPr/>
            <p:nvPr/>
          </p:nvSpPr>
          <p:spPr>
            <a:xfrm rot="3065916">
              <a:off x="4057715" y="376026"/>
              <a:ext cx="1139396" cy="1181281"/>
            </a:xfrm>
            <a:prstGeom prst="rect">
              <a:avLst/>
            </a:prstGeom>
            <a:solidFill>
              <a:srgbClr val="92D050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191000" y="685800"/>
              <a:ext cx="990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রম্বস</a:t>
              </a:r>
              <a:endParaRPr lang="en-US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781795" y="533400"/>
            <a:ext cx="1524001" cy="2133599"/>
            <a:chOff x="6858000" y="1143000"/>
            <a:chExt cx="914401" cy="1447800"/>
          </a:xfrm>
        </p:grpSpPr>
        <p:sp>
          <p:nvSpPr>
            <p:cNvPr id="18" name="Rectangle 17"/>
            <p:cNvSpPr/>
            <p:nvPr/>
          </p:nvSpPr>
          <p:spPr>
            <a:xfrm>
              <a:off x="6858000" y="1143000"/>
              <a:ext cx="914400" cy="1447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903722" y="1711779"/>
              <a:ext cx="868679" cy="3550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আয়তক্ষেত্র</a:t>
              </a:r>
              <a:endPara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581400" y="2286000"/>
            <a:ext cx="2819400" cy="2133600"/>
            <a:chOff x="5943600" y="4953000"/>
            <a:chExt cx="2819400" cy="1447800"/>
          </a:xfrm>
        </p:grpSpPr>
        <p:cxnSp>
          <p:nvCxnSpPr>
            <p:cNvPr id="29" name="Straight Arrow Connector 28"/>
            <p:cNvCxnSpPr/>
            <p:nvPr/>
          </p:nvCxnSpPr>
          <p:spPr>
            <a:xfrm rot="5400000">
              <a:off x="5220494" y="5676106"/>
              <a:ext cx="1447800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rot="5400000">
              <a:off x="5601494" y="5676106"/>
              <a:ext cx="1447800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6400800" y="5211536"/>
              <a:ext cx="2362200" cy="647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800" dirty="0">
                <a:latin typeface="NikoshBAN" pitchFamily="2" charset="0"/>
                <a:cs typeface="NikoshBAN" pitchFamily="2" charset="0"/>
              </a:endParaRPr>
            </a:p>
            <a:p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সমান্তরাল সরলরেখা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and.jpg"/>
          <p:cNvPicPr>
            <a:picLocks noChangeAspect="1"/>
          </p:cNvPicPr>
          <p:nvPr/>
        </p:nvPicPr>
        <p:blipFill>
          <a:blip r:embed="rId2"/>
          <a:srcRect t="28667"/>
          <a:stretch>
            <a:fillRect/>
          </a:stretch>
        </p:blipFill>
        <p:spPr>
          <a:xfrm>
            <a:off x="762000" y="838200"/>
            <a:ext cx="7620000" cy="4076700"/>
          </a:xfrm>
          <a:prstGeom prst="rect">
            <a:avLst/>
          </a:prstGeom>
        </p:spPr>
      </p:pic>
      <p:pic>
        <p:nvPicPr>
          <p:cNvPr id="5" name="Picture 4" descr="One-Side-Printed-British-System-Measuring-Tape-FT-.jpg"/>
          <p:cNvPicPr>
            <a:picLocks noChangeAspect="1"/>
          </p:cNvPicPr>
          <p:nvPr/>
        </p:nvPicPr>
        <p:blipFill>
          <a:blip r:embed="rId3"/>
          <a:srcRect l="10890" t="36014" b="58392"/>
          <a:stretch>
            <a:fillRect/>
          </a:stretch>
        </p:blipFill>
        <p:spPr>
          <a:xfrm>
            <a:off x="1295400" y="2057400"/>
            <a:ext cx="7118350" cy="304800"/>
          </a:xfrm>
          <a:prstGeom prst="rect">
            <a:avLst/>
          </a:prstGeom>
        </p:spPr>
      </p:pic>
      <p:pic>
        <p:nvPicPr>
          <p:cNvPr id="6" name="Picture 5" descr="One-Side-Printed-British-System-Measuring-Tape-FT-.jpg"/>
          <p:cNvPicPr>
            <a:picLocks noChangeAspect="1"/>
          </p:cNvPicPr>
          <p:nvPr/>
        </p:nvPicPr>
        <p:blipFill>
          <a:blip r:embed="rId3"/>
          <a:srcRect l="10890" t="36014" b="58392"/>
          <a:stretch>
            <a:fillRect/>
          </a:stretch>
        </p:blipFill>
        <p:spPr>
          <a:xfrm rot="419715">
            <a:off x="1287467" y="2642128"/>
            <a:ext cx="7118350" cy="304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71800" y="228600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জ্যামিতি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0" y="5257800"/>
            <a:ext cx="7696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জ্যা শব্দের অর্থ</a:t>
            </a:r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ভূমি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এবং মিতি শব্দের অর্থ </a:t>
            </a:r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তাই জ্যামিতি শব্দের অর্থ ভূমির পরিমাপ।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জ্যামিতি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533400" y="381000"/>
            <a:ext cx="914400" cy="9144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7" name="Oval 6"/>
          <p:cNvSpPr/>
          <p:nvPr/>
        </p:nvSpPr>
        <p:spPr>
          <a:xfrm>
            <a:off x="1905000" y="381000"/>
            <a:ext cx="1066800" cy="9906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8" name="Isosceles Triangle 7"/>
          <p:cNvSpPr/>
          <p:nvPr/>
        </p:nvSpPr>
        <p:spPr>
          <a:xfrm>
            <a:off x="6019800" y="381000"/>
            <a:ext cx="1060704" cy="914400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9" name="Diamond 8"/>
          <p:cNvSpPr/>
          <p:nvPr/>
        </p:nvSpPr>
        <p:spPr>
          <a:xfrm>
            <a:off x="7315200" y="304800"/>
            <a:ext cx="1143000" cy="1066800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10" name="Rectangle 9"/>
          <p:cNvSpPr/>
          <p:nvPr/>
        </p:nvSpPr>
        <p:spPr>
          <a:xfrm>
            <a:off x="457200" y="1752600"/>
            <a:ext cx="85344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4000" dirty="0">
                <a:latin typeface="NikoshBAN" pitchFamily="2" charset="0"/>
                <a:cs typeface="NikoshBAN" pitchFamily="2" charset="0"/>
              </a:rPr>
              <a:t>১। জ্যামিতি গণিত শাস্ত্রের একটি প্রাচীন শাখা। </a:t>
            </a:r>
          </a:p>
          <a:p>
            <a:pPr algn="just"/>
            <a:r>
              <a:rPr lang="bn-BD" sz="4000" dirty="0">
                <a:latin typeface="NikoshBAN" pitchFamily="2" charset="0"/>
                <a:cs typeface="NikoshBAN" pitchFamily="2" charset="0"/>
              </a:rPr>
              <a:t>২। ইহা স্থানভিত্তিক বিজ্ঞান। </a:t>
            </a:r>
          </a:p>
          <a:p>
            <a:pPr algn="just"/>
            <a:r>
              <a:rPr lang="en-US" sz="4000" dirty="0">
                <a:latin typeface="NikoshBAN" pitchFamily="2" charset="0"/>
                <a:cs typeface="NikoshBAN" pitchFamily="2" charset="0"/>
              </a:rPr>
              <a:t>3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। মিশরের আলেকজান্দ্রিয়া বিশ্ববিদ্যালয়ের অধ্যাপক ইউক্লিড এর </a:t>
            </a:r>
            <a:r>
              <a:rPr lang="bn-BD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১৩ খন্ডে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রচিত </a:t>
            </a:r>
            <a:r>
              <a:rPr lang="en-US" sz="4000" u="sng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Elements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গ্রন্থটিকে আধুনিক জ্যামিতির ভিত্তি হিসেবে ধরা হয়।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6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3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1159</TotalTime>
  <Words>207</Words>
  <Application>Microsoft Office PowerPoint</Application>
  <PresentationFormat>On-screen Show (4:3)</PresentationFormat>
  <Paragraphs>54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স্বাগতম</vt:lpstr>
      <vt:lpstr>নিজ পরিচিতি</vt:lpstr>
      <vt:lpstr>ষষ্ঠ শ্রেণী</vt:lpstr>
      <vt:lpstr>নিচের ভিডিওটি দেখ</vt:lpstr>
      <vt:lpstr>পাঠ ঘোষণা</vt:lpstr>
      <vt:lpstr>PowerPoint Presentation</vt:lpstr>
      <vt:lpstr>PowerPoint Presentation</vt:lpstr>
      <vt:lpstr>PowerPoint Presentation</vt:lpstr>
      <vt:lpstr>জ্যামিতি    </vt:lpstr>
      <vt:lpstr>নিচের ছবি লক্ষ্য কর</vt:lpstr>
      <vt:lpstr>তল হতে রেখা এবং বিন্দুর বৈশিষ্ট্য</vt:lpstr>
      <vt:lpstr>মূল্যায়ন</vt:lpstr>
      <vt:lpstr>বাড়ির কাজ</vt:lpstr>
      <vt:lpstr>PowerPoint Presentation</vt:lpstr>
    </vt:vector>
  </TitlesOfParts>
  <Company>National Telecom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National Telecom </dc:creator>
  <cp:lastModifiedBy>Unknown User</cp:lastModifiedBy>
  <cp:revision>111</cp:revision>
  <dcterms:created xsi:type="dcterms:W3CDTF">2011-03-02T13:11:13Z</dcterms:created>
  <dcterms:modified xsi:type="dcterms:W3CDTF">2021-05-16T18:54:15Z</dcterms:modified>
</cp:coreProperties>
</file>