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41" r:id="rId2"/>
    <p:sldId id="601" r:id="rId3"/>
    <p:sldId id="643" r:id="rId4"/>
    <p:sldId id="644" r:id="rId5"/>
    <p:sldId id="645" r:id="rId6"/>
    <p:sldId id="646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54" r:id="rId15"/>
    <p:sldId id="655" r:id="rId16"/>
    <p:sldId id="656" r:id="rId17"/>
    <p:sldId id="657" r:id="rId18"/>
    <p:sldId id="658" r:id="rId19"/>
    <p:sldId id="6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E37FD-353E-43DE-98ED-03E385FF5BC4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42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E37FD-353E-43DE-98ED-03E385FF5BC4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182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3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939"/>
            <a:ext cx="6069158" cy="6862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303" y="-10391"/>
            <a:ext cx="6141584" cy="6849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CA3545-B732-499F-9A15-6BFCFB94A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3922568"/>
            <a:ext cx="285750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340AA4-B11C-482B-9FD5-C03C0681B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981450"/>
            <a:ext cx="2857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F29AC0-0E12-4F5F-AA79-5521C204ADD6}"/>
              </a:ext>
            </a:extLst>
          </p:cNvPr>
          <p:cNvSpPr txBox="1"/>
          <p:nvPr/>
        </p:nvSpPr>
        <p:spPr>
          <a:xfrm>
            <a:off x="2936637" y="513721"/>
            <a:ext cx="720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kern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kern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kern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kern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8DB896-4543-4BD9-961C-D1021CB46583}"/>
              </a:ext>
            </a:extLst>
          </p:cNvPr>
          <p:cNvSpPr txBox="1"/>
          <p:nvPr/>
        </p:nvSpPr>
        <p:spPr>
          <a:xfrm>
            <a:off x="4731457" y="3018664"/>
            <a:ext cx="57822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1EFE28-B8B8-49D9-B68B-1A9FC4DB6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854" y="0"/>
            <a:ext cx="6041449" cy="6787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FA9A3B-2C74-4B6C-8D14-04B5D7A353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48241" y="-29441"/>
            <a:ext cx="6134234" cy="68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3.7037E-7 L 0.5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96296E-6 L -0.5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7703D9-6D07-403C-AA5C-B02A483384CB}"/>
              </a:ext>
            </a:extLst>
          </p:cNvPr>
          <p:cNvSpPr txBox="1"/>
          <p:nvPr/>
        </p:nvSpPr>
        <p:spPr>
          <a:xfrm>
            <a:off x="6308036" y="2597427"/>
            <a:ext cx="49430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উৎসকে কয় ভাগে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করা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যায়? </a:t>
            </a:r>
            <a:endParaRPr lang="ar-SA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FE8F719-D805-4A93-8053-9F8D64C3392B}"/>
              </a:ext>
            </a:extLst>
          </p:cNvPr>
          <p:cNvSpPr/>
          <p:nvPr/>
        </p:nvSpPr>
        <p:spPr>
          <a:xfrm>
            <a:off x="4701172" y="230242"/>
            <a:ext cx="2630632" cy="769441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0" y="1398721"/>
            <a:ext cx="4845323" cy="50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92BC09-252B-4840-A7B9-029CAEA8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82174"/>
            <a:ext cx="3600000" cy="250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271745-CEE1-4ABD-B022-C2A75DCA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1" y="725716"/>
            <a:ext cx="3600000" cy="2432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9EA47E-F7BD-4BCE-8018-1888A27E7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57" y="740230"/>
            <a:ext cx="3600000" cy="2399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FE95D6-9B90-491A-9DA4-BC5D5D279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" y="3947580"/>
            <a:ext cx="3600000" cy="2218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D7A7FD-C100-4A36-97B1-B12F5C8B5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1" y="3947867"/>
            <a:ext cx="3600000" cy="225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F91411E-21A5-4DE7-9948-2DE9BCCE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82" y="3947580"/>
            <a:ext cx="3600000" cy="22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01C447-A5BC-4976-96CB-DACD2C440782}"/>
              </a:ext>
            </a:extLst>
          </p:cNvPr>
          <p:cNvSpPr txBox="1"/>
          <p:nvPr/>
        </p:nvSpPr>
        <p:spPr>
          <a:xfrm>
            <a:off x="28136" y="30600"/>
            <a:ext cx="301192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u="sng" spc="1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lang="bn-IN" sz="4400" i="1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400" i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0DF336-2CCF-447F-85FC-28EA31DB2E5D}"/>
              </a:ext>
            </a:extLst>
          </p:cNvPr>
          <p:cNvSpPr txBox="1"/>
          <p:nvPr/>
        </p:nvSpPr>
        <p:spPr>
          <a:xfrm>
            <a:off x="1027905" y="320339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DA9C0C-1FC5-439B-BF55-A1B41299670A}"/>
              </a:ext>
            </a:extLst>
          </p:cNvPr>
          <p:cNvSpPr txBox="1"/>
          <p:nvPr/>
        </p:nvSpPr>
        <p:spPr>
          <a:xfrm>
            <a:off x="5215280" y="319614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01388A-0C41-4CE6-A8D1-C9BBEFDCDC10}"/>
              </a:ext>
            </a:extLst>
          </p:cNvPr>
          <p:cNvSpPr txBox="1"/>
          <p:nvPr/>
        </p:nvSpPr>
        <p:spPr>
          <a:xfrm>
            <a:off x="824713" y="618106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A3914B-5A30-4C0A-8474-1DEC806DECE3}"/>
              </a:ext>
            </a:extLst>
          </p:cNvPr>
          <p:cNvSpPr txBox="1"/>
          <p:nvPr/>
        </p:nvSpPr>
        <p:spPr>
          <a:xfrm>
            <a:off x="9729227" y="3167123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A50C26-DC66-4E27-9084-20E03EAB8075}"/>
              </a:ext>
            </a:extLst>
          </p:cNvPr>
          <p:cNvSpPr txBox="1"/>
          <p:nvPr/>
        </p:nvSpPr>
        <p:spPr>
          <a:xfrm>
            <a:off x="4837915" y="6198307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4FC044-529A-4112-A9AB-552052198390}"/>
              </a:ext>
            </a:extLst>
          </p:cNvPr>
          <p:cNvSpPr txBox="1"/>
          <p:nvPr/>
        </p:nvSpPr>
        <p:spPr>
          <a:xfrm>
            <a:off x="9422409" y="616655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C55C14-02B1-4466-A2CC-66689FF0A04E}"/>
              </a:ext>
            </a:extLst>
          </p:cNvPr>
          <p:cNvSpPr txBox="1"/>
          <p:nvPr/>
        </p:nvSpPr>
        <p:spPr>
          <a:xfrm>
            <a:off x="7431314" y="-5682"/>
            <a:ext cx="41794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spc="15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পানির উৎস</a:t>
            </a:r>
            <a:r>
              <a:rPr lang="bn-IN" sz="4400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400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25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75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25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96C68E-5385-4917-A4B3-E5CCCE91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" y="3615686"/>
            <a:ext cx="3600000" cy="2527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E16129-38F3-40DB-947D-D8A268D96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43" y="3528602"/>
            <a:ext cx="4000000" cy="2614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AD209C-1DAA-4C19-ACC3-34A17BC22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53" y="42255"/>
            <a:ext cx="3840000" cy="268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1A0BE0-ABA9-4727-9C92-025A87396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" y="85125"/>
            <a:ext cx="3836590" cy="268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1F2913-9123-460C-9494-D990217D7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47" y="3497325"/>
            <a:ext cx="3857774" cy="2716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929519D-D4EE-45E2-A7F5-6A8AF55D63B2}"/>
              </a:ext>
            </a:extLst>
          </p:cNvPr>
          <p:cNvSpPr/>
          <p:nvPr/>
        </p:nvSpPr>
        <p:spPr>
          <a:xfrm>
            <a:off x="4075557" y="2236564"/>
            <a:ext cx="436628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</a:t>
            </a:r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ar-S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2460E3-5381-47C1-BB58-F3A32AE34902}"/>
              </a:ext>
            </a:extLst>
          </p:cNvPr>
          <p:cNvSpPr txBox="1"/>
          <p:nvPr/>
        </p:nvSpPr>
        <p:spPr>
          <a:xfrm>
            <a:off x="1263193" y="283533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221921-F59B-418B-9853-970E37E59379}"/>
              </a:ext>
            </a:extLst>
          </p:cNvPr>
          <p:cNvSpPr txBox="1"/>
          <p:nvPr/>
        </p:nvSpPr>
        <p:spPr>
          <a:xfrm>
            <a:off x="9663615" y="273881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857C97-30F7-4981-8EF3-05B0F529A327}"/>
              </a:ext>
            </a:extLst>
          </p:cNvPr>
          <p:cNvSpPr txBox="1"/>
          <p:nvPr/>
        </p:nvSpPr>
        <p:spPr>
          <a:xfrm>
            <a:off x="1117168" y="621393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E6FADA-A7C9-49D3-9F1F-1663256978EB}"/>
              </a:ext>
            </a:extLst>
          </p:cNvPr>
          <p:cNvSpPr txBox="1"/>
          <p:nvPr/>
        </p:nvSpPr>
        <p:spPr>
          <a:xfrm>
            <a:off x="4823756" y="6264732"/>
            <a:ext cx="1952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কল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A63F96-9699-497F-BF7B-A3613B7D60EF}"/>
              </a:ext>
            </a:extLst>
          </p:cNvPr>
          <p:cNvSpPr txBox="1"/>
          <p:nvPr/>
        </p:nvSpPr>
        <p:spPr>
          <a:xfrm>
            <a:off x="9317744" y="6213936"/>
            <a:ext cx="1952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বাঁধ     </a:t>
            </a:r>
          </a:p>
        </p:txBody>
      </p:sp>
    </p:spTree>
    <p:extLst>
      <p:ext uri="{BB962C8B-B14F-4D97-AF65-F5344CB8AC3E}">
        <p14:creationId xmlns:p14="http://schemas.microsoft.com/office/powerpoint/2010/main" val="26327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E8F719-D805-4A93-8053-9F8D64C3392B}"/>
              </a:ext>
            </a:extLst>
          </p:cNvPr>
          <p:cNvSpPr/>
          <p:nvPr/>
        </p:nvSpPr>
        <p:spPr>
          <a:xfrm>
            <a:off x="9429750" y="203738"/>
            <a:ext cx="2630632" cy="769441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A0B179-9275-4801-AF45-83E1A8B4509C}"/>
              </a:ext>
            </a:extLst>
          </p:cNvPr>
          <p:cNvSpPr txBox="1"/>
          <p:nvPr/>
        </p:nvSpPr>
        <p:spPr>
          <a:xfrm>
            <a:off x="1318509" y="373813"/>
            <a:ext cx="795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*নিচের ছকে 5টি করে পানির উৎসের নাম লিখ </a:t>
            </a:r>
            <a:endParaRPr lang="en-US" sz="54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C29564-9559-4965-AFC5-648EBD7D401A}"/>
              </a:ext>
            </a:extLst>
          </p:cNvPr>
          <p:cNvGrpSpPr/>
          <p:nvPr/>
        </p:nvGrpSpPr>
        <p:grpSpPr>
          <a:xfrm>
            <a:off x="1318509" y="1857200"/>
            <a:ext cx="9004859" cy="4311965"/>
            <a:chOff x="1566159" y="923750"/>
            <a:chExt cx="9004859" cy="43119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E9BF3A2-E38F-49BD-A58B-FC397FCF8838}"/>
                </a:ext>
              </a:extLst>
            </p:cNvPr>
            <p:cNvGrpSpPr/>
            <p:nvPr/>
          </p:nvGrpSpPr>
          <p:grpSpPr>
            <a:xfrm>
              <a:off x="1566159" y="923750"/>
              <a:ext cx="9004859" cy="4311965"/>
              <a:chOff x="1566160" y="923750"/>
              <a:chExt cx="6292636" cy="43119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078164A2-8006-475A-A774-3401E6AAE728}"/>
                  </a:ext>
                </a:extLst>
              </p:cNvPr>
              <p:cNvGrpSpPr/>
              <p:nvPr/>
            </p:nvGrpSpPr>
            <p:grpSpPr>
              <a:xfrm>
                <a:off x="1566160" y="923750"/>
                <a:ext cx="6292635" cy="2761563"/>
                <a:chOff x="2081492" y="2550592"/>
                <a:chExt cx="8531090" cy="299616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E1583C3B-F2A0-476C-9D52-9E5B4BFA3E15}"/>
                    </a:ext>
                  </a:extLst>
                </p:cNvPr>
                <p:cNvGrpSpPr/>
                <p:nvPr/>
              </p:nvGrpSpPr>
              <p:grpSpPr>
                <a:xfrm>
                  <a:off x="2081492" y="3602180"/>
                  <a:ext cx="8531090" cy="1944574"/>
                  <a:chOff x="2081492" y="2687782"/>
                  <a:chExt cx="5873916" cy="2333489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id="{A43A850C-95D7-4420-AC94-B180751D5F05}"/>
                      </a:ext>
                    </a:extLst>
                  </p:cNvPr>
                  <p:cNvSpPr/>
                  <p:nvPr/>
                </p:nvSpPr>
                <p:spPr>
                  <a:xfrm>
                    <a:off x="2081492" y="2687783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A97B5DD2-D254-4078-AB97-F21AE29AA38E}"/>
                      </a:ext>
                    </a:extLst>
                  </p:cNvPr>
                  <p:cNvSpPr/>
                  <p:nvPr/>
                </p:nvSpPr>
                <p:spPr>
                  <a:xfrm>
                    <a:off x="5018450" y="2687782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11047F60-BF95-4C6B-8BB0-F4973C651463}"/>
                      </a:ext>
                    </a:extLst>
                  </p:cNvPr>
                  <p:cNvSpPr/>
                  <p:nvPr/>
                </p:nvSpPr>
                <p:spPr>
                  <a:xfrm>
                    <a:off x="5018450" y="3685311"/>
                    <a:ext cx="2936958" cy="663114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xmlns="" id="{B0D78DD3-4DFD-419E-90B1-17B605DCC4BA}"/>
                      </a:ext>
                    </a:extLst>
                  </p:cNvPr>
                  <p:cNvSpPr/>
                  <p:nvPr/>
                </p:nvSpPr>
                <p:spPr>
                  <a:xfrm>
                    <a:off x="2081492" y="4348426"/>
                    <a:ext cx="2936958" cy="672845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xmlns="" id="{48E8D479-6DFD-4068-A183-FE790015C8C8}"/>
                      </a:ext>
                    </a:extLst>
                  </p:cNvPr>
                  <p:cNvSpPr/>
                  <p:nvPr/>
                </p:nvSpPr>
                <p:spPr>
                  <a:xfrm>
                    <a:off x="5018450" y="4348426"/>
                    <a:ext cx="2936958" cy="672845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9CF9C4EF-DEF0-4ED6-B835-2DCA48EC5E22}"/>
                      </a:ext>
                    </a:extLst>
                  </p:cNvPr>
                  <p:cNvSpPr/>
                  <p:nvPr/>
                </p:nvSpPr>
                <p:spPr>
                  <a:xfrm>
                    <a:off x="2081492" y="3685309"/>
                    <a:ext cx="2936958" cy="663114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4F4188D6-49A5-4E10-8746-54B29EF93BCE}"/>
                    </a:ext>
                  </a:extLst>
                </p:cNvPr>
                <p:cNvSpPr/>
                <p:nvPr/>
              </p:nvSpPr>
              <p:spPr>
                <a:xfrm>
                  <a:off x="3458165" y="2653932"/>
                  <a:ext cx="25257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r>
                    <a:rPr lang="en-US" sz="5400" b="1" spc="-150" dirty="0" err="1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দল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bn-BD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স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ব</a:t>
                  </a:r>
                  <a:r>
                    <a:rPr lang="bn-BD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ু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জ</a:t>
                  </a:r>
                  <a:endParaRPr lang="en-US" b="1" spc="-15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EBF75E00-E65D-4694-A29D-99D06BFD1D77}"/>
                    </a:ext>
                  </a:extLst>
                </p:cNvPr>
                <p:cNvSpPr/>
                <p:nvPr/>
              </p:nvSpPr>
              <p:spPr>
                <a:xfrm>
                  <a:off x="7764439" y="3602181"/>
                  <a:ext cx="19841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endPara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BB42DAB7-3CD1-43FC-B0CA-1FDE43FC734B}"/>
                    </a:ext>
                  </a:extLst>
                </p:cNvPr>
                <p:cNvSpPr/>
                <p:nvPr/>
              </p:nvSpPr>
              <p:spPr>
                <a:xfrm>
                  <a:off x="3268281" y="3684855"/>
                  <a:ext cx="2525726" cy="76802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4000" b="1" dirty="0">
                      <a:ln w="11430">
                        <a:solidFill>
                          <a:sysClr val="windowText" lastClr="000000"/>
                        </a:solidFill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প্রাকৃতিক উৎস 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F969701D-6DA5-4AF5-B9BA-BE9FD3DB4CE6}"/>
                    </a:ext>
                  </a:extLst>
                </p:cNvPr>
                <p:cNvSpPr/>
                <p:nvPr/>
              </p:nvSpPr>
              <p:spPr>
                <a:xfrm>
                  <a:off x="6959047" y="2550592"/>
                  <a:ext cx="25257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r>
                    <a:rPr lang="en-US" sz="5400" b="1" spc="-150" dirty="0" err="1">
                      <a:ln/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itchFamily="2" charset="0"/>
                    </a:rPr>
                    <a:t>দল</a:t>
                  </a:r>
                  <a:r>
                    <a:rPr lang="en-US" sz="5400" b="1" spc="-150" dirty="0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en-US" sz="5400" b="1" spc="-150" dirty="0" err="1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নীল</a:t>
                  </a:r>
                  <a:r>
                    <a:rPr lang="en-US" sz="5400" b="1" spc="-150" dirty="0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b="1" spc="-150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3242A0D1-6256-4762-926B-D800EC91835E}"/>
                  </a:ext>
                </a:extLst>
              </p:cNvPr>
              <p:cNvGrpSpPr/>
              <p:nvPr/>
            </p:nvGrpSpPr>
            <p:grpSpPr>
              <a:xfrm>
                <a:off x="1566160" y="3685310"/>
                <a:ext cx="6292636" cy="1550405"/>
                <a:chOff x="1870960" y="4393196"/>
                <a:chExt cx="6292636" cy="155040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95B947FE-1FD7-4383-824F-E35EA5E6262F}"/>
                    </a:ext>
                  </a:extLst>
                </p:cNvPr>
                <p:cNvSpPr/>
                <p:nvPr/>
              </p:nvSpPr>
              <p:spPr>
                <a:xfrm>
                  <a:off x="1870960" y="4393196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34CD9C4F-C401-4027-BEF0-75A44D48595D}"/>
                    </a:ext>
                  </a:extLst>
                </p:cNvPr>
                <p:cNvSpPr/>
                <p:nvPr/>
              </p:nvSpPr>
              <p:spPr>
                <a:xfrm>
                  <a:off x="5013418" y="4393198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D764C1C8-C75F-4210-AA84-A4D8584CFC21}"/>
                    </a:ext>
                  </a:extLst>
                </p:cNvPr>
                <p:cNvSpPr/>
                <p:nvPr/>
              </p:nvSpPr>
              <p:spPr>
                <a:xfrm>
                  <a:off x="1870960" y="49099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F9C365D9-A296-42AC-8197-8C8836B3BF3E}"/>
                    </a:ext>
                  </a:extLst>
                </p:cNvPr>
                <p:cNvSpPr/>
                <p:nvPr/>
              </p:nvSpPr>
              <p:spPr>
                <a:xfrm>
                  <a:off x="5017278" y="49099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BA3BAA54-9210-4019-9413-3E04CC131131}"/>
                    </a:ext>
                  </a:extLst>
                </p:cNvPr>
                <p:cNvSpPr/>
                <p:nvPr/>
              </p:nvSpPr>
              <p:spPr>
                <a:xfrm>
                  <a:off x="1870960" y="5426800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4BA347E6-A8CA-47F2-A0A7-93929BC78327}"/>
                    </a:ext>
                  </a:extLst>
                </p:cNvPr>
                <p:cNvSpPr/>
                <p:nvPr/>
              </p:nvSpPr>
              <p:spPr>
                <a:xfrm>
                  <a:off x="5017278" y="54267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0EEB28B-ABD4-4643-828D-31ABD00B3B85}"/>
                </a:ext>
              </a:extLst>
            </p:cNvPr>
            <p:cNvSpPr/>
            <p:nvPr/>
          </p:nvSpPr>
          <p:spPr>
            <a:xfrm>
              <a:off x="6020002" y="1974168"/>
              <a:ext cx="4371710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পানির </a:t>
              </a:r>
              <a:r>
                <a:rPr lang="bn-BD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 </a:t>
              </a:r>
              <a:endPara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8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46D04B-D71E-4FEC-AAE8-912F91B25733}"/>
              </a:ext>
            </a:extLst>
          </p:cNvPr>
          <p:cNvSpPr txBox="1"/>
          <p:nvPr/>
        </p:nvSpPr>
        <p:spPr>
          <a:xfrm>
            <a:off x="1133475" y="3181350"/>
            <a:ext cx="93154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পানির উৎসকে কয় ভাগে ভাগ কয় যায়?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AD3479-E451-4D39-BF2F-51E6D3D73D75}"/>
              </a:ext>
            </a:extLst>
          </p:cNvPr>
          <p:cNvSpPr txBox="1"/>
          <p:nvPr/>
        </p:nvSpPr>
        <p:spPr>
          <a:xfrm>
            <a:off x="1171574" y="4324350"/>
            <a:ext cx="101250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সমুদ্র,খাল,নদী,বৃষ্টি কোন ধরনের পানির উৎস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BEC477-4C39-4D06-AF67-BA1CACA55C41}"/>
              </a:ext>
            </a:extLst>
          </p:cNvPr>
          <p:cNvSpPr txBox="1"/>
          <p:nvPr/>
        </p:nvSpPr>
        <p:spPr>
          <a:xfrm>
            <a:off x="1152523" y="5429250"/>
            <a:ext cx="101250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মানুষের তৈরি ৩টি পানির উৎসের নাম লেখ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DF30BE-7630-40AF-B6D4-F6A1936DA045}"/>
              </a:ext>
            </a:extLst>
          </p:cNvPr>
          <p:cNvSpPr txBox="1"/>
          <p:nvPr/>
        </p:nvSpPr>
        <p:spPr>
          <a:xfrm>
            <a:off x="1814512" y="2041951"/>
            <a:ext cx="7800975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খাতায় লেখ </a:t>
            </a:r>
            <a:endParaRPr lang="ar-SA" sz="4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14D04BA-E273-456F-9527-5370A81DFA1C}"/>
              </a:ext>
            </a:extLst>
          </p:cNvPr>
          <p:cNvSpPr/>
          <p:nvPr/>
        </p:nvSpPr>
        <p:spPr>
          <a:xfrm>
            <a:off x="3962400" y="171450"/>
            <a:ext cx="3676650" cy="13144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ar-SA" sz="44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B660F0-120B-4B22-92F6-2F4E224080FB}"/>
              </a:ext>
            </a:extLst>
          </p:cNvPr>
          <p:cNvSpPr txBox="1"/>
          <p:nvPr/>
        </p:nvSpPr>
        <p:spPr>
          <a:xfrm>
            <a:off x="1676400" y="3634421"/>
            <a:ext cx="937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23-২৪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328B5C-5380-420A-802D-2140F6129BD3}"/>
              </a:ext>
            </a:extLst>
          </p:cNvPr>
          <p:cNvSpPr/>
          <p:nvPr/>
        </p:nvSpPr>
        <p:spPr>
          <a:xfrm>
            <a:off x="2845377" y="1582588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21211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1FA4FE7-501A-496E-A40D-2E72A1114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0906" r="9073" b="21608"/>
          <a:stretch/>
        </p:blipFill>
        <p:spPr>
          <a:xfrm>
            <a:off x="5664338" y="3253856"/>
            <a:ext cx="1072469" cy="1041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9094466-B308-44B0-ACD5-4AD765DAC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0906" r="9073" b="21608"/>
          <a:stretch/>
        </p:blipFill>
        <p:spPr>
          <a:xfrm>
            <a:off x="6384962" y="1818893"/>
            <a:ext cx="1072469" cy="10415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4F3A222B-43EF-4F0E-B354-3FCA6F389E8B}"/>
              </a:ext>
            </a:extLst>
          </p:cNvPr>
          <p:cNvSpPr/>
          <p:nvPr/>
        </p:nvSpPr>
        <p:spPr>
          <a:xfrm>
            <a:off x="8858250" y="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153B69-4BE7-4022-AC14-8621256FC896}"/>
              </a:ext>
            </a:extLst>
          </p:cNvPr>
          <p:cNvSpPr txBox="1"/>
          <p:nvPr/>
        </p:nvSpPr>
        <p:spPr>
          <a:xfrm>
            <a:off x="1352550" y="247649"/>
            <a:ext cx="520065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কোনটি বল   </a:t>
            </a:r>
            <a:endParaRPr lang="ar-SA" sz="48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5753F9-1B59-438C-B65C-42A5DB151FDA}"/>
              </a:ext>
            </a:extLst>
          </p:cNvPr>
          <p:cNvSpPr txBox="1"/>
          <p:nvPr/>
        </p:nvSpPr>
        <p:spPr>
          <a:xfrm>
            <a:off x="457200" y="1135796"/>
            <a:ext cx="782955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পানির উৎসকে কয়ভাগে ভাগ করা যায়?   </a:t>
            </a:r>
            <a:endParaRPr lang="ar-SA" sz="44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14E289-A6F1-485E-B8F3-127882A5F8EF}"/>
              </a:ext>
            </a:extLst>
          </p:cNvPr>
          <p:cNvSpPr txBox="1"/>
          <p:nvPr/>
        </p:nvSpPr>
        <p:spPr>
          <a:xfrm>
            <a:off x="723900" y="1962387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ক. ৩  </a:t>
            </a:r>
            <a:endParaRPr lang="ar-SA" sz="4000" b="1" dirty="0"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D700B8-5DB6-430D-B6AF-299AAF3CDF09}"/>
              </a:ext>
            </a:extLst>
          </p:cNvPr>
          <p:cNvSpPr txBox="1"/>
          <p:nvPr/>
        </p:nvSpPr>
        <p:spPr>
          <a:xfrm>
            <a:off x="2562225" y="1974141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খ. ১ </a:t>
            </a:r>
            <a:endParaRPr lang="ar-SA" sz="4000" b="1" dirty="0"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461EB-13D2-4E00-970D-9983E4B613B1}"/>
              </a:ext>
            </a:extLst>
          </p:cNvPr>
          <p:cNvSpPr txBox="1"/>
          <p:nvPr/>
        </p:nvSpPr>
        <p:spPr>
          <a:xfrm>
            <a:off x="4572000" y="2038824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গ. ৪  </a:t>
            </a:r>
            <a:endParaRPr lang="ar-SA" sz="4000" b="1" dirty="0">
              <a:latin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A7F773-0782-42D3-AFBB-8734937BB912}"/>
              </a:ext>
            </a:extLst>
          </p:cNvPr>
          <p:cNvSpPr txBox="1"/>
          <p:nvPr/>
        </p:nvSpPr>
        <p:spPr>
          <a:xfrm>
            <a:off x="6496050" y="2011767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ঘ. ২  </a:t>
            </a:r>
            <a:endParaRPr lang="ar-SA" sz="4000" b="1" dirty="0">
              <a:latin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992819-31A2-4BB4-B7C0-B2C606A0F1E0}"/>
              </a:ext>
            </a:extLst>
          </p:cNvPr>
          <p:cNvSpPr txBox="1"/>
          <p:nvPr/>
        </p:nvSpPr>
        <p:spPr>
          <a:xfrm>
            <a:off x="323850" y="2774096"/>
            <a:ext cx="782955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কোনটি পানির প্রাকৃতিক উৎস?    </a:t>
            </a:r>
            <a:endParaRPr lang="ar-SA" sz="44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456FBD-F869-4522-97F8-7E2C6C4F6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94" y="3804456"/>
            <a:ext cx="1800000" cy="1701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BDF2CD-22ED-44E0-91CA-44679D4DEB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06" y="3870989"/>
            <a:ext cx="1800000" cy="1546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C43F94-E904-48E9-838A-F5879EEDC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8" y="3804455"/>
            <a:ext cx="1800000" cy="1697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51D3D8-EBDC-4848-AD5B-9A1B635A2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5" y="3870988"/>
            <a:ext cx="1800000" cy="163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92E5AF7-A220-48E5-A679-32C417B0059A}"/>
              </a:ext>
            </a:extLst>
          </p:cNvPr>
          <p:cNvSpPr txBox="1"/>
          <p:nvPr/>
        </p:nvSpPr>
        <p:spPr>
          <a:xfrm>
            <a:off x="701638" y="35396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D1D05-2D49-43E4-A588-F75BB7AD3C67}"/>
              </a:ext>
            </a:extLst>
          </p:cNvPr>
          <p:cNvSpPr txBox="1"/>
          <p:nvPr/>
        </p:nvSpPr>
        <p:spPr>
          <a:xfrm>
            <a:off x="3197188" y="34634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30BD76-F68A-4231-9320-0CF04AD3A2E8}"/>
              </a:ext>
            </a:extLst>
          </p:cNvPr>
          <p:cNvSpPr txBox="1"/>
          <p:nvPr/>
        </p:nvSpPr>
        <p:spPr>
          <a:xfrm>
            <a:off x="8188288" y="33872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B733860-AACF-4CA8-A445-F9A0F8A0D12B}"/>
              </a:ext>
            </a:extLst>
          </p:cNvPr>
          <p:cNvSpPr/>
          <p:nvPr/>
        </p:nvSpPr>
        <p:spPr>
          <a:xfrm>
            <a:off x="8858250" y="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A0336B-02E5-45B7-9D18-537C6582E50E}"/>
              </a:ext>
            </a:extLst>
          </p:cNvPr>
          <p:cNvGrpSpPr/>
          <p:nvPr/>
        </p:nvGrpSpPr>
        <p:grpSpPr>
          <a:xfrm>
            <a:off x="800100" y="1590674"/>
            <a:ext cx="10591800" cy="4819650"/>
            <a:chOff x="800100" y="1590674"/>
            <a:chExt cx="10591800" cy="48196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A09E9A7-8CDC-4EB2-ADE4-8D410B308D22}"/>
                </a:ext>
              </a:extLst>
            </p:cNvPr>
            <p:cNvGrpSpPr/>
            <p:nvPr/>
          </p:nvGrpSpPr>
          <p:grpSpPr>
            <a:xfrm>
              <a:off x="800100" y="1590674"/>
              <a:ext cx="10591800" cy="4819650"/>
              <a:chOff x="800100" y="1828800"/>
              <a:chExt cx="10591800" cy="48196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2E61DC3-A16A-421B-BDEF-F07CE72DDA9A}"/>
                  </a:ext>
                </a:extLst>
              </p:cNvPr>
              <p:cNvSpPr/>
              <p:nvPr/>
            </p:nvSpPr>
            <p:spPr>
              <a:xfrm>
                <a:off x="800100" y="1828800"/>
                <a:ext cx="10591800" cy="4819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133FDDF-BAD9-4A07-BF68-3BCFCA4E9750}"/>
                  </a:ext>
                </a:extLst>
              </p:cNvPr>
              <p:cNvCxnSpPr/>
              <p:nvPr/>
            </p:nvCxnSpPr>
            <p:spPr>
              <a:xfrm>
                <a:off x="800100" y="2533650"/>
                <a:ext cx="10553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033D91D-107E-41D3-B91D-2C8573E3C0AF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6096000" y="1590674"/>
              <a:ext cx="0" cy="4819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6CAFF4-2D21-469C-A160-E4E1DB2ACADC}"/>
              </a:ext>
            </a:extLst>
          </p:cNvPr>
          <p:cNvSpPr txBox="1"/>
          <p:nvPr/>
        </p:nvSpPr>
        <p:spPr>
          <a:xfrm>
            <a:off x="1181100" y="906243"/>
            <a:ext cx="838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কর। </a:t>
            </a:r>
            <a:endParaRPr lang="ar-SA" sz="3600" b="1" spc="-150" dirty="0">
              <a:latin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B8C116-471C-4E28-B50E-3122F19369C7}"/>
              </a:ext>
            </a:extLst>
          </p:cNvPr>
          <p:cNvSpPr txBox="1"/>
          <p:nvPr/>
        </p:nvSpPr>
        <p:spPr>
          <a:xfrm>
            <a:off x="1962155" y="1649193"/>
            <a:ext cx="2457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B31A53-578A-40A4-B746-B1B631B7D87C}"/>
              </a:ext>
            </a:extLst>
          </p:cNvPr>
          <p:cNvSpPr txBox="1"/>
          <p:nvPr/>
        </p:nvSpPr>
        <p:spPr>
          <a:xfrm>
            <a:off x="7258055" y="1649193"/>
            <a:ext cx="2457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A427E5-2F18-4EB9-87AC-BEAB195A6ED8}"/>
              </a:ext>
            </a:extLst>
          </p:cNvPr>
          <p:cNvSpPr txBox="1"/>
          <p:nvPr/>
        </p:nvSpPr>
        <p:spPr>
          <a:xfrm>
            <a:off x="838201" y="2565644"/>
            <a:ext cx="2819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নদী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B08DCF-7E78-4142-AA68-60DDFE133FC9}"/>
              </a:ext>
            </a:extLst>
          </p:cNvPr>
          <p:cNvSpPr txBox="1"/>
          <p:nvPr/>
        </p:nvSpPr>
        <p:spPr>
          <a:xfrm>
            <a:off x="752479" y="4669300"/>
            <a:ext cx="4876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মানুষের তৈরি পানির উৎস 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A6291-B517-4EB6-A6F6-AACE5C2F06CD}"/>
              </a:ext>
            </a:extLst>
          </p:cNvPr>
          <p:cNvSpPr txBox="1"/>
          <p:nvPr/>
        </p:nvSpPr>
        <p:spPr>
          <a:xfrm>
            <a:off x="800100" y="3322860"/>
            <a:ext cx="24955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পুকুর 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B8B6C5-0E2E-4C08-9131-BD432AFE7F4B}"/>
              </a:ext>
            </a:extLst>
          </p:cNvPr>
          <p:cNvSpPr txBox="1"/>
          <p:nvPr/>
        </p:nvSpPr>
        <p:spPr>
          <a:xfrm>
            <a:off x="838201" y="4013443"/>
            <a:ext cx="2819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পানির উৎস 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83F054-223D-4166-95E7-AD5290CCD1B1}"/>
              </a:ext>
            </a:extLst>
          </p:cNvPr>
          <p:cNvSpPr txBox="1"/>
          <p:nvPr/>
        </p:nvSpPr>
        <p:spPr>
          <a:xfrm>
            <a:off x="6229351" y="2565644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পানির উৎস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4FE71A-D243-4E57-A566-7FC63AC35976}"/>
              </a:ext>
            </a:extLst>
          </p:cNvPr>
          <p:cNvSpPr txBox="1"/>
          <p:nvPr/>
        </p:nvSpPr>
        <p:spPr>
          <a:xfrm>
            <a:off x="6305551" y="3289544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প্রকার 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0D712A-B53A-4ABF-A151-78CFD51A5109}"/>
              </a:ext>
            </a:extLst>
          </p:cNvPr>
          <p:cNvSpPr txBox="1"/>
          <p:nvPr/>
        </p:nvSpPr>
        <p:spPr>
          <a:xfrm>
            <a:off x="6143622" y="4620995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পানির উৎস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92CB6D-2441-4F87-B1A9-0432CB68972C}"/>
              </a:ext>
            </a:extLst>
          </p:cNvPr>
          <p:cNvSpPr txBox="1"/>
          <p:nvPr/>
        </p:nvSpPr>
        <p:spPr>
          <a:xfrm>
            <a:off x="6324601" y="4043662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নলকূপ  </a:t>
            </a:r>
            <a:endParaRPr lang="ar-SA" sz="36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D07FB90-D9AC-4056-9A77-0B8CAE1769AF}"/>
              </a:ext>
            </a:extLst>
          </p:cNvPr>
          <p:cNvCxnSpPr>
            <a:cxnSpLocks/>
          </p:cNvCxnSpPr>
          <p:nvPr/>
        </p:nvCxnSpPr>
        <p:spPr>
          <a:xfrm>
            <a:off x="1990724" y="2806456"/>
            <a:ext cx="4333877" cy="20518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D82F364-03D5-48AA-A0DC-F26CF4D3B3F5}"/>
              </a:ext>
            </a:extLst>
          </p:cNvPr>
          <p:cNvCxnSpPr>
            <a:cxnSpLocks/>
          </p:cNvCxnSpPr>
          <p:nvPr/>
        </p:nvCxnSpPr>
        <p:spPr>
          <a:xfrm flipV="1">
            <a:off x="2105023" y="2960950"/>
            <a:ext cx="4333877" cy="66470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860C19B-6339-4F14-85E1-7C7D4BE894CD}"/>
              </a:ext>
            </a:extLst>
          </p:cNvPr>
          <p:cNvCxnSpPr>
            <a:cxnSpLocks/>
          </p:cNvCxnSpPr>
          <p:nvPr/>
        </p:nvCxnSpPr>
        <p:spPr>
          <a:xfrm flipV="1">
            <a:off x="2895595" y="3697749"/>
            <a:ext cx="3657605" cy="59698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A9696E1-AE98-4F29-AD3D-0A56519C16EC}"/>
              </a:ext>
            </a:extLst>
          </p:cNvPr>
          <p:cNvCxnSpPr>
            <a:cxnSpLocks/>
          </p:cNvCxnSpPr>
          <p:nvPr/>
        </p:nvCxnSpPr>
        <p:spPr>
          <a:xfrm flipV="1">
            <a:off x="4876792" y="4383549"/>
            <a:ext cx="1666888" cy="55701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2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8CEC56-02B6-4430-9CE7-EF56BC3C9EA4}"/>
              </a:ext>
            </a:extLst>
          </p:cNvPr>
          <p:cNvSpPr txBox="1"/>
          <p:nvPr/>
        </p:nvSpPr>
        <p:spPr>
          <a:xfrm>
            <a:off x="8357980" y="96078"/>
            <a:ext cx="3834020" cy="110799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ar-SA" sz="6600" b="1" dirty="0">
              <a:ln/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A174B4-906D-42A6-B6F5-0ADF4E28E45E}"/>
              </a:ext>
            </a:extLst>
          </p:cNvPr>
          <p:cNvSpPr txBox="1"/>
          <p:nvPr/>
        </p:nvSpPr>
        <p:spPr>
          <a:xfrm>
            <a:off x="6122504" y="2363857"/>
            <a:ext cx="60694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** তোমার বাড়িতে  প্রতিদিন যে পানি ব্যবহার কর তা কোন কোন উৎস থেকে সংগ্রহ করা হয় তা খাতায় লিখে আনবে।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5" y="1373356"/>
            <a:ext cx="5239578" cy="34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23A55C-4FBB-4382-A308-316C2193CEE4}"/>
              </a:ext>
            </a:extLst>
          </p:cNvPr>
          <p:cNvSpPr txBox="1"/>
          <p:nvPr/>
        </p:nvSpPr>
        <p:spPr>
          <a:xfrm>
            <a:off x="1497495" y="1206370"/>
            <a:ext cx="8256105" cy="2477734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স</a:t>
            </a:r>
            <a:r>
              <a:rPr lang="bn-BD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ব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া</a:t>
            </a:r>
            <a:r>
              <a:rPr lang="bn-BD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ই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</a:t>
            </a:r>
            <a:r>
              <a:rPr lang="bn-BD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ে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ধন্যবাদ </a:t>
            </a:r>
            <a:endParaRPr lang="ar-SA" sz="8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74" y="1665695"/>
            <a:ext cx="1684504" cy="1992552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96575" y="4405180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6B5B499C-EC61-400E-86D7-C26ADEF4B167}"/>
              </a:ext>
            </a:extLst>
          </p:cNvPr>
          <p:cNvSpPr/>
          <p:nvPr/>
        </p:nvSpPr>
        <p:spPr>
          <a:xfrm>
            <a:off x="766493" y="664660"/>
            <a:ext cx="3261584" cy="8048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6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E4B179-49DE-4322-A83F-DB6522E145D2}"/>
              </a:ext>
            </a:extLst>
          </p:cNvPr>
          <p:cNvSpPr txBox="1"/>
          <p:nvPr/>
        </p:nvSpPr>
        <p:spPr>
          <a:xfrm>
            <a:off x="231469" y="3859054"/>
            <a:ext cx="4522311" cy="2487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594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নং ফজু খলিফা কান্দি </a:t>
            </a:r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53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1853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E66477-0A68-4976-8525-2EF5437C2101}"/>
              </a:ext>
            </a:extLst>
          </p:cNvPr>
          <p:cNvCxnSpPr/>
          <p:nvPr/>
        </p:nvCxnSpPr>
        <p:spPr>
          <a:xfrm>
            <a:off x="4946681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7BE4FBD-9782-49EC-B9C0-A32D94B2AB19}"/>
              </a:ext>
            </a:extLst>
          </p:cNvPr>
          <p:cNvCxnSpPr/>
          <p:nvPr/>
        </p:nvCxnSpPr>
        <p:spPr>
          <a:xfrm>
            <a:off x="4833465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">
            <a:extLst>
              <a:ext uri="{FF2B5EF4-FFF2-40B4-BE49-F238E27FC236}">
                <a16:creationId xmlns="" xmlns:a16="http://schemas.microsoft.com/office/drawing/2014/main" id="{B775326D-7675-46E0-9C34-1EEF6BF6FC05}"/>
              </a:ext>
            </a:extLst>
          </p:cNvPr>
          <p:cNvSpPr/>
          <p:nvPr/>
        </p:nvSpPr>
        <p:spPr>
          <a:xfrm>
            <a:off x="5275455" y="2139628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41130" tIns="441148" rIns="441130" bIns="441148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kern="1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="" xmlns:a16="http://schemas.microsoft.com/office/drawing/2014/main" id="{1D62640B-F403-4F84-A61F-602803E7A2BD}"/>
              </a:ext>
            </a:extLst>
          </p:cNvPr>
          <p:cNvSpPr/>
          <p:nvPr/>
        </p:nvSpPr>
        <p:spPr>
          <a:xfrm>
            <a:off x="3926504" y="994554"/>
            <a:ext cx="4572002" cy="4952892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139AA0D-AA98-4B65-943D-C79554718BE7}"/>
              </a:ext>
            </a:extLst>
          </p:cNvPr>
          <p:cNvSpPr/>
          <p:nvPr/>
        </p:nvSpPr>
        <p:spPr>
          <a:xfrm>
            <a:off x="7539700" y="1716424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13">
            <a:extLst>
              <a:ext uri="{FF2B5EF4-FFF2-40B4-BE49-F238E27FC236}">
                <a16:creationId xmlns="" xmlns:a16="http://schemas.microsoft.com/office/drawing/2014/main" id="{83D2AD0D-CFEA-4BB9-84B4-AFEDB8B67ECC}"/>
              </a:ext>
            </a:extLst>
          </p:cNvPr>
          <p:cNvSpPr/>
          <p:nvPr/>
        </p:nvSpPr>
        <p:spPr>
          <a:xfrm>
            <a:off x="8424797" y="1401956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kern="12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000" kern="1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62C4D5B-C48A-4E23-BF24-61FDB467F974}"/>
              </a:ext>
            </a:extLst>
          </p:cNvPr>
          <p:cNvSpPr/>
          <p:nvPr/>
        </p:nvSpPr>
        <p:spPr>
          <a:xfrm>
            <a:off x="7993228" y="3105442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19">
            <a:extLst>
              <a:ext uri="{FF2B5EF4-FFF2-40B4-BE49-F238E27FC236}">
                <a16:creationId xmlns="" xmlns:a16="http://schemas.microsoft.com/office/drawing/2014/main" id="{71C3F3F3-FA7A-40F8-A3F5-D9DEAD14F5D4}"/>
              </a:ext>
            </a:extLst>
          </p:cNvPr>
          <p:cNvSpPr/>
          <p:nvPr/>
        </p:nvSpPr>
        <p:spPr>
          <a:xfrm>
            <a:off x="8851687" y="2802339"/>
            <a:ext cx="282120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5604B0E-ADAA-41BE-AE0B-2951920A380F}"/>
              </a:ext>
            </a:extLst>
          </p:cNvPr>
          <p:cNvSpPr/>
          <p:nvPr/>
        </p:nvSpPr>
        <p:spPr>
          <a:xfrm>
            <a:off x="7514347" y="4503963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21">
            <a:extLst>
              <a:ext uri="{FF2B5EF4-FFF2-40B4-BE49-F238E27FC236}">
                <a16:creationId xmlns="" xmlns:a16="http://schemas.microsoft.com/office/drawing/2014/main" id="{5937BBD0-441F-49F1-BB9D-413224F4ECCF}"/>
              </a:ext>
            </a:extLst>
          </p:cNvPr>
          <p:cNvSpPr/>
          <p:nvPr/>
        </p:nvSpPr>
        <p:spPr>
          <a:xfrm>
            <a:off x="8424797" y="4604786"/>
            <a:ext cx="3628658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(জীবনে জন্য পানি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পানির উৎস</a:t>
            </a:r>
          </a:p>
        </p:txBody>
      </p:sp>
    </p:spTree>
    <p:extLst>
      <p:ext uri="{BB962C8B-B14F-4D97-AF65-F5344CB8AC3E}">
        <p14:creationId xmlns:p14="http://schemas.microsoft.com/office/powerpoint/2010/main" val="4041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9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A4D560-9611-4994-8958-C13298616799}"/>
              </a:ext>
            </a:extLst>
          </p:cNvPr>
          <p:cNvSpPr/>
          <p:nvPr/>
        </p:nvSpPr>
        <p:spPr>
          <a:xfrm>
            <a:off x="3248044" y="2905780"/>
            <a:ext cx="771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https://www.youtube.com/watch?v=n</a:t>
            </a:r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A_uyGg</a:t>
            </a:r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ar-SA" sz="28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DC17D-BA9C-4219-A1C6-04AB5C1868C0}"/>
              </a:ext>
            </a:extLst>
          </p:cNvPr>
          <p:cNvSpPr txBox="1"/>
          <p:nvPr/>
        </p:nvSpPr>
        <p:spPr>
          <a:xfrm>
            <a:off x="2890235" y="627754"/>
            <a:ext cx="87584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ভিডিওটা দেখি................................। </a:t>
            </a:r>
            <a:endParaRPr lang="ar-SA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28F539-B0B1-4503-85D3-7C05E2C1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1" y="708966"/>
            <a:ext cx="5126632" cy="2317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9FB3BC-2F24-4D07-8A9F-F88A3FA1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705116"/>
            <a:ext cx="5126633" cy="2317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99270B-E211-4B13-BC9A-CEBC3FEE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3664243"/>
            <a:ext cx="5126633" cy="263579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CE7CB82-9821-4808-8DB4-55E0D06C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58" y="3696291"/>
            <a:ext cx="5126631" cy="26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1053E0-5E35-4729-8F60-E1BA73B90D7A}"/>
              </a:ext>
            </a:extLst>
          </p:cNvPr>
          <p:cNvSpPr txBox="1"/>
          <p:nvPr/>
        </p:nvSpPr>
        <p:spPr>
          <a:xfrm>
            <a:off x="1474865" y="77874"/>
            <a:ext cx="97232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 তোমরা কি দেখতে পাচ্ছ? একটু চিন্তা করো... 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65276F-E2AB-48FB-A3B2-8B68376DDA16}"/>
              </a:ext>
            </a:extLst>
          </p:cNvPr>
          <p:cNvSpPr txBox="1"/>
          <p:nvPr/>
        </p:nvSpPr>
        <p:spPr>
          <a:xfrm>
            <a:off x="1926829" y="3033537"/>
            <a:ext cx="23003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পানি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C8B6E2-264D-44FB-AE2D-EB80DE80C7BB}"/>
              </a:ext>
            </a:extLst>
          </p:cNvPr>
          <p:cNvSpPr txBox="1"/>
          <p:nvPr/>
        </p:nvSpPr>
        <p:spPr>
          <a:xfrm>
            <a:off x="1730197" y="6253305"/>
            <a:ext cx="24985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6E85C2-3463-40F3-A6E5-C97E424F7BD3}"/>
              </a:ext>
            </a:extLst>
          </p:cNvPr>
          <p:cNvSpPr txBox="1"/>
          <p:nvPr/>
        </p:nvSpPr>
        <p:spPr>
          <a:xfrm>
            <a:off x="7420132" y="3022732"/>
            <a:ext cx="26382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3F1428-F373-4146-BC30-FEE3F12F2552}"/>
              </a:ext>
            </a:extLst>
          </p:cNvPr>
          <p:cNvSpPr txBox="1"/>
          <p:nvPr/>
        </p:nvSpPr>
        <p:spPr>
          <a:xfrm>
            <a:off x="7592518" y="6286619"/>
            <a:ext cx="2293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</p:spTree>
    <p:extLst>
      <p:ext uri="{BB962C8B-B14F-4D97-AF65-F5344CB8AC3E}">
        <p14:creationId xmlns:p14="http://schemas.microsoft.com/office/powerpoint/2010/main" val="21220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F3361B-0E4E-4677-A312-FA1708A95080}"/>
              </a:ext>
            </a:extLst>
          </p:cNvPr>
          <p:cNvSpPr txBox="1"/>
          <p:nvPr/>
        </p:nvSpPr>
        <p:spPr>
          <a:xfrm>
            <a:off x="2960914" y="91549"/>
            <a:ext cx="78131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 </a:t>
            </a:r>
            <a:endParaRPr lang="ar-SA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3E0EC0-70BF-40B6-9B3C-773F178CC6DD}"/>
              </a:ext>
            </a:extLst>
          </p:cNvPr>
          <p:cNvSpPr txBox="1"/>
          <p:nvPr/>
        </p:nvSpPr>
        <p:spPr>
          <a:xfrm>
            <a:off x="4154410" y="5409636"/>
            <a:ext cx="60524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উৎস   </a:t>
            </a:r>
            <a:endParaRPr lang="ar-SA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F50123-AE71-469D-B3DA-5D73D367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58" y="1107212"/>
            <a:ext cx="6808763" cy="4302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2" y="890731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6AAC0-7481-4D63-BE2A-76A4A5946AD7}"/>
              </a:ext>
            </a:extLst>
          </p:cNvPr>
          <p:cNvSpPr txBox="1"/>
          <p:nvPr/>
        </p:nvSpPr>
        <p:spPr>
          <a:xfrm>
            <a:off x="4030018" y="754106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BF28B1-BF80-471B-B53B-1A47301EEC22}"/>
              </a:ext>
            </a:extLst>
          </p:cNvPr>
          <p:cNvSpPr/>
          <p:nvPr/>
        </p:nvSpPr>
        <p:spPr>
          <a:xfrm>
            <a:off x="803563" y="3022800"/>
            <a:ext cx="1079269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3.1.1 পানির উৎস সমুহ চিহ্নিত করতে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DF858A-08CC-4893-8652-FA6138B9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48" y="1214511"/>
            <a:ext cx="4903030" cy="3807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A1D19D-672B-4F21-8180-3A2351D622C9}"/>
              </a:ext>
            </a:extLst>
          </p:cNvPr>
          <p:cNvSpPr txBox="1"/>
          <p:nvPr/>
        </p:nvSpPr>
        <p:spPr>
          <a:xfrm>
            <a:off x="164122" y="407402"/>
            <a:ext cx="120278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 মাটি ও পানিতে ঢাকা। পৃথিবীর উপরিভাগের চার ভাগের প্রায় তিন ভাগই পানি।  </a:t>
            </a:r>
            <a:endParaRPr lang="ar-SA" sz="3200" b="1" spc="-150" dirty="0"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C05AE7-01FC-477E-94E1-9F1FE63E7A5F}"/>
              </a:ext>
            </a:extLst>
          </p:cNvPr>
          <p:cNvSpPr txBox="1"/>
          <p:nvPr/>
        </p:nvSpPr>
        <p:spPr>
          <a:xfrm>
            <a:off x="464223" y="3531290"/>
            <a:ext cx="3591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গ্লোবে দেখা যাচ্ছে... </a:t>
            </a:r>
            <a:endParaRPr lang="ar-SA" sz="3200" b="1" dirty="0"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E124D4-4CB1-4294-AEE9-6059108AA5C0}"/>
              </a:ext>
            </a:extLst>
          </p:cNvPr>
          <p:cNvSpPr txBox="1"/>
          <p:nvPr/>
        </p:nvSpPr>
        <p:spPr>
          <a:xfrm>
            <a:off x="98476" y="4119582"/>
            <a:ext cx="4550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রঙের অংশ হলো পানি </a:t>
            </a:r>
            <a:endParaRPr lang="ar-SA" sz="4000" b="1" dirty="0">
              <a:solidFill>
                <a:srgbClr val="0070C0"/>
              </a:solidFill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011A5E-9F13-4019-9189-C369D267EBC5}"/>
              </a:ext>
            </a:extLst>
          </p:cNvPr>
          <p:cNvSpPr txBox="1"/>
          <p:nvPr/>
        </p:nvSpPr>
        <p:spPr>
          <a:xfrm>
            <a:off x="7580151" y="4116065"/>
            <a:ext cx="4550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রঙের অংশ হলো মাটি  </a:t>
            </a:r>
            <a:endParaRPr lang="ar-SA" sz="4000" b="1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A616E2-1996-4B5B-9653-16006FF2280B}"/>
              </a:ext>
            </a:extLst>
          </p:cNvPr>
          <p:cNvSpPr txBox="1"/>
          <p:nvPr/>
        </p:nvSpPr>
        <p:spPr>
          <a:xfrm>
            <a:off x="2757271" y="5391766"/>
            <a:ext cx="68837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চেয়ে পানির অংশ বেশী </a:t>
            </a:r>
          </a:p>
          <a:p>
            <a:pPr algn="ctr"/>
            <a:r>
              <a:rPr lang="bn-IN" sz="40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সুতারাং আমাদের পৃথিবীতে পানি বেশী   </a:t>
            </a:r>
            <a:endParaRPr lang="ar-SA" sz="4000" b="1" spc="-15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9E5A41-AE46-47C0-A931-54E977E2B38C}"/>
              </a:ext>
            </a:extLst>
          </p:cNvPr>
          <p:cNvSpPr txBox="1"/>
          <p:nvPr/>
        </p:nvSpPr>
        <p:spPr>
          <a:xfrm>
            <a:off x="3151163" y="0"/>
            <a:ext cx="6105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114FFA-BB55-401E-A2DE-7C71138C4DF0}"/>
              </a:ext>
            </a:extLst>
          </p:cNvPr>
          <p:cNvSpPr txBox="1"/>
          <p:nvPr/>
        </p:nvSpPr>
        <p:spPr>
          <a:xfrm>
            <a:off x="4037424" y="101395"/>
            <a:ext cx="4853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থেকে পানি পাই? </a:t>
            </a:r>
            <a:endParaRPr lang="ar-SA" sz="3600" b="1" spc="-150" dirty="0"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10E808-C33C-416A-83AD-3DFB9AB95039}"/>
              </a:ext>
            </a:extLst>
          </p:cNvPr>
          <p:cNvSpPr txBox="1"/>
          <p:nvPr/>
        </p:nvSpPr>
        <p:spPr>
          <a:xfrm>
            <a:off x="77374" y="325303"/>
            <a:ext cx="27432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u="sng" spc="-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1B209A5-0A9D-4526-B69E-A03543046DD5}"/>
              </a:ext>
            </a:extLst>
          </p:cNvPr>
          <p:cNvGrpSpPr/>
          <p:nvPr/>
        </p:nvGrpSpPr>
        <p:grpSpPr>
          <a:xfrm>
            <a:off x="2182594" y="2537902"/>
            <a:ext cx="7374085" cy="3416602"/>
            <a:chOff x="1648688" y="2028772"/>
            <a:chExt cx="9310258" cy="40414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43CE71F-CFC6-410C-9C4C-5C5EF842D2F3}"/>
                </a:ext>
              </a:extLst>
            </p:cNvPr>
            <p:cNvGrpSpPr/>
            <p:nvPr/>
          </p:nvGrpSpPr>
          <p:grpSpPr>
            <a:xfrm>
              <a:off x="1648688" y="2076626"/>
              <a:ext cx="9310258" cy="3993572"/>
              <a:chOff x="1745670" y="2573513"/>
              <a:chExt cx="8478390" cy="329995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B153B4B-F3D3-4089-8C58-0201152F0DFD}"/>
                  </a:ext>
                </a:extLst>
              </p:cNvPr>
              <p:cNvSpPr/>
              <p:nvPr/>
            </p:nvSpPr>
            <p:spPr>
              <a:xfrm>
                <a:off x="1745672" y="2573513"/>
                <a:ext cx="8478386" cy="766183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4BB7455A-FB71-4CA8-BF54-E3D06413DBA9}"/>
                  </a:ext>
                </a:extLst>
              </p:cNvPr>
              <p:cNvSpPr/>
              <p:nvPr/>
            </p:nvSpPr>
            <p:spPr>
              <a:xfrm>
                <a:off x="1745672" y="3806260"/>
                <a:ext cx="8478386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DF300D9-84BB-4937-8CE7-09169BCC2D7F}"/>
                  </a:ext>
                </a:extLst>
              </p:cNvPr>
              <p:cNvSpPr/>
              <p:nvPr/>
            </p:nvSpPr>
            <p:spPr>
              <a:xfrm>
                <a:off x="1745672" y="3296931"/>
                <a:ext cx="8478386" cy="509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4CD28B6-A3F1-46A3-BA7E-B8F976FAFD32}"/>
                  </a:ext>
                </a:extLst>
              </p:cNvPr>
              <p:cNvSpPr/>
              <p:nvPr/>
            </p:nvSpPr>
            <p:spPr>
              <a:xfrm>
                <a:off x="1745672" y="4323063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B25D0D2-457B-4985-9B22-964B432C5450}"/>
                  </a:ext>
                </a:extLst>
              </p:cNvPr>
              <p:cNvSpPr/>
              <p:nvPr/>
            </p:nvSpPr>
            <p:spPr>
              <a:xfrm>
                <a:off x="1745672" y="4839866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BE73FFA-76D8-467D-9B7D-336BA61909FA}"/>
                  </a:ext>
                </a:extLst>
              </p:cNvPr>
              <p:cNvSpPr/>
              <p:nvPr/>
            </p:nvSpPr>
            <p:spPr>
              <a:xfrm>
                <a:off x="1745672" y="5356667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B450C5C1-50E5-4CB0-9835-858A858A47BB}"/>
                  </a:ext>
                </a:extLst>
              </p:cNvPr>
              <p:cNvSpPr/>
              <p:nvPr/>
            </p:nvSpPr>
            <p:spPr>
              <a:xfrm>
                <a:off x="1745670" y="3800022"/>
                <a:ext cx="8478386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9BA17EB-3F40-4C24-AD6F-465FC023AD2D}"/>
                  </a:ext>
                </a:extLst>
              </p:cNvPr>
              <p:cNvSpPr/>
              <p:nvPr/>
            </p:nvSpPr>
            <p:spPr>
              <a:xfrm>
                <a:off x="1745670" y="4316825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03A4E2A-3772-440E-AED6-82929F6C2461}"/>
                </a:ext>
              </a:extLst>
            </p:cNvPr>
            <p:cNvSpPr txBox="1"/>
            <p:nvPr/>
          </p:nvSpPr>
          <p:spPr>
            <a:xfrm>
              <a:off x="4322617" y="2028772"/>
              <a:ext cx="3732616" cy="10921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5400" b="1" spc="150" dirty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পানির উৎস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368B28-B9D2-40EA-ACF8-D2D172827322}"/>
              </a:ext>
            </a:extLst>
          </p:cNvPr>
          <p:cNvSpPr txBox="1"/>
          <p:nvPr/>
        </p:nvSpPr>
        <p:spPr>
          <a:xfrm>
            <a:off x="4364500" y="1344494"/>
            <a:ext cx="3463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ছক করে খাতায় লিখি 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EA4214-95AC-4B96-BBF9-C6B8AE03414E}"/>
              </a:ext>
            </a:extLst>
          </p:cNvPr>
          <p:cNvSpPr txBox="1"/>
          <p:nvPr/>
        </p:nvSpPr>
        <p:spPr>
          <a:xfrm>
            <a:off x="4100480" y="6430"/>
            <a:ext cx="3991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800" dirty="0">
              <a:latin typeface="NikoshBAN" panose="02000000000000000000" pitchFamily="2" charset="0"/>
            </a:endParaRPr>
          </a:p>
        </p:txBody>
      </p:sp>
      <p:sp>
        <p:nvSpPr>
          <p:cNvPr id="14" name="Flowchart: Punched Tape 13">
            <a:extLst>
              <a:ext uri="{FF2B5EF4-FFF2-40B4-BE49-F238E27FC236}">
                <a16:creationId xmlns:a16="http://schemas.microsoft.com/office/drawing/2014/main" xmlns="" id="{733B6E28-84FA-4355-BA70-7D1DE604FA21}"/>
              </a:ext>
            </a:extLst>
          </p:cNvPr>
          <p:cNvSpPr/>
          <p:nvPr/>
        </p:nvSpPr>
        <p:spPr>
          <a:xfrm>
            <a:off x="548640" y="2061503"/>
            <a:ext cx="3770142" cy="112189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</a:t>
            </a:r>
            <a:r>
              <a:rPr lang="bn-IN" sz="40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5" name="Flowchart: Punched Tape 14">
            <a:extLst>
              <a:ext uri="{FF2B5EF4-FFF2-40B4-BE49-F238E27FC236}">
                <a16:creationId xmlns:a16="http://schemas.microsoft.com/office/drawing/2014/main" xmlns="" id="{5467E6F8-02F2-4CE8-B487-D2FFE641D642}"/>
              </a:ext>
            </a:extLst>
          </p:cNvPr>
          <p:cNvSpPr/>
          <p:nvPr/>
        </p:nvSpPr>
        <p:spPr>
          <a:xfrm>
            <a:off x="6933028" y="2023403"/>
            <a:ext cx="3770142" cy="112189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উৎস</a:t>
            </a:r>
            <a:r>
              <a:rPr lang="bn-IN" sz="40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D6171F88-C994-4626-A5E6-D11603C76538}"/>
              </a:ext>
            </a:extLst>
          </p:cNvPr>
          <p:cNvSpPr/>
          <p:nvPr/>
        </p:nvSpPr>
        <p:spPr>
          <a:xfrm>
            <a:off x="717451" y="447351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FA2BEB36-A9B6-4EC6-986D-D0C4CCF3E46B}"/>
              </a:ext>
            </a:extLst>
          </p:cNvPr>
          <p:cNvSpPr/>
          <p:nvPr/>
        </p:nvSpPr>
        <p:spPr>
          <a:xfrm>
            <a:off x="2072051" y="3405133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BF640126-36A2-457E-A9E0-F5BF36D0B004}"/>
              </a:ext>
            </a:extLst>
          </p:cNvPr>
          <p:cNvSpPr/>
          <p:nvPr/>
        </p:nvSpPr>
        <p:spPr>
          <a:xfrm>
            <a:off x="1898019" y="4470344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787C3F07-431B-497B-8C69-16622F64D1D1}"/>
              </a:ext>
            </a:extLst>
          </p:cNvPr>
          <p:cNvSpPr/>
          <p:nvPr/>
        </p:nvSpPr>
        <p:spPr>
          <a:xfrm>
            <a:off x="0" y="557295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04AF8FB8-5FAE-499B-B7F0-F13F1FDF504E}"/>
              </a:ext>
            </a:extLst>
          </p:cNvPr>
          <p:cNvSpPr/>
          <p:nvPr/>
        </p:nvSpPr>
        <p:spPr>
          <a:xfrm>
            <a:off x="1156308" y="557295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012243C6-328F-4B8E-AA4C-38F387B9570E}"/>
              </a:ext>
            </a:extLst>
          </p:cNvPr>
          <p:cNvSpPr/>
          <p:nvPr/>
        </p:nvSpPr>
        <p:spPr>
          <a:xfrm>
            <a:off x="2361432" y="5547992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EC131431-CFB6-4BEB-8809-38B443150A7B}"/>
              </a:ext>
            </a:extLst>
          </p:cNvPr>
          <p:cNvSpPr/>
          <p:nvPr/>
        </p:nvSpPr>
        <p:spPr>
          <a:xfrm>
            <a:off x="3009576" y="4470005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DFDBD658-2441-4109-9A58-AACFD088C623}"/>
              </a:ext>
            </a:extLst>
          </p:cNvPr>
          <p:cNvSpPr/>
          <p:nvPr/>
        </p:nvSpPr>
        <p:spPr>
          <a:xfrm>
            <a:off x="3517740" y="5547992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 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xmlns="" id="{D1721346-72A3-43A9-A488-BEAF56F92F94}"/>
              </a:ext>
            </a:extLst>
          </p:cNvPr>
          <p:cNvSpPr/>
          <p:nvPr/>
        </p:nvSpPr>
        <p:spPr>
          <a:xfrm>
            <a:off x="7463499" y="376451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xmlns="" id="{11DF0541-39C3-4B1A-BDEE-FECE1A2F22D2}"/>
              </a:ext>
            </a:extLst>
          </p:cNvPr>
          <p:cNvSpPr/>
          <p:nvPr/>
        </p:nvSpPr>
        <p:spPr>
          <a:xfrm>
            <a:off x="8818099" y="376451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xmlns="" id="{06125519-B847-44AE-90ED-1B3A8E1B2803}"/>
              </a:ext>
            </a:extLst>
          </p:cNvPr>
          <p:cNvSpPr/>
          <p:nvPr/>
        </p:nvSpPr>
        <p:spPr>
          <a:xfrm>
            <a:off x="6536198" y="5224617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কূয়া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xmlns="" id="{7F8BA8B3-9B60-48CF-8817-3EAB6C102AE6}"/>
              </a:ext>
            </a:extLst>
          </p:cNvPr>
          <p:cNvSpPr/>
          <p:nvPr/>
        </p:nvSpPr>
        <p:spPr>
          <a:xfrm>
            <a:off x="7878769" y="5231877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xmlns="" id="{57DEA43F-46FD-4CC6-8660-FF4518A7A0AB}"/>
              </a:ext>
            </a:extLst>
          </p:cNvPr>
          <p:cNvSpPr/>
          <p:nvPr/>
        </p:nvSpPr>
        <p:spPr>
          <a:xfrm>
            <a:off x="9250369" y="521010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sz="1600" dirty="0">
              <a:latin typeface="NikoshBAN" panose="020000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C6AB19C-9301-46D9-969D-EBF558E9B482}"/>
              </a:ext>
            </a:extLst>
          </p:cNvPr>
          <p:cNvCxnSpPr>
            <a:cxnSpLocks/>
          </p:cNvCxnSpPr>
          <p:nvPr/>
        </p:nvCxnSpPr>
        <p:spPr>
          <a:xfrm>
            <a:off x="6066020" y="1625599"/>
            <a:ext cx="0" cy="523240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D55B8B0-CAEA-4D7F-8579-9DAB41A94068}"/>
              </a:ext>
            </a:extLst>
          </p:cNvPr>
          <p:cNvCxnSpPr>
            <a:cxnSpLocks/>
          </p:cNvCxnSpPr>
          <p:nvPr/>
        </p:nvCxnSpPr>
        <p:spPr>
          <a:xfrm>
            <a:off x="6248400" y="1777170"/>
            <a:ext cx="0" cy="48260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45238A6-56B0-41D1-911F-5FA1EBE57FE6}"/>
              </a:ext>
            </a:extLst>
          </p:cNvPr>
          <p:cNvCxnSpPr>
            <a:cxnSpLocks/>
          </p:cNvCxnSpPr>
          <p:nvPr/>
        </p:nvCxnSpPr>
        <p:spPr>
          <a:xfrm>
            <a:off x="5907313" y="1792160"/>
            <a:ext cx="0" cy="48260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57703D9-6D07-403C-AA5C-B02A483384CB}"/>
              </a:ext>
            </a:extLst>
          </p:cNvPr>
          <p:cNvSpPr txBox="1"/>
          <p:nvPr/>
        </p:nvSpPr>
        <p:spPr>
          <a:xfrm>
            <a:off x="0" y="839713"/>
            <a:ext cx="12191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পাশে অনেক উৎস থেকে পানি পাওয়া যায়। এই সব উৎস কে দুইভাগে ভাগ করা যায়। 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72491262-F6E5-4052-BD2F-A232ECE3FE9A}"/>
              </a:ext>
            </a:extLst>
          </p:cNvPr>
          <p:cNvSpPr/>
          <p:nvPr/>
        </p:nvSpPr>
        <p:spPr>
          <a:xfrm>
            <a:off x="2072051" y="1462978"/>
            <a:ext cx="937524" cy="560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ar-SA" sz="4400" dirty="0">
              <a:latin typeface="NikoshBAN" panose="020000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D51C3A5-E544-44B9-B7FC-8F5D50ACDDFA}"/>
              </a:ext>
            </a:extLst>
          </p:cNvPr>
          <p:cNvSpPr/>
          <p:nvPr/>
        </p:nvSpPr>
        <p:spPr>
          <a:xfrm>
            <a:off x="8244251" y="1405828"/>
            <a:ext cx="937524" cy="560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ar-SA" sz="4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8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425</Words>
  <Application>Microsoft Office PowerPoint</Application>
  <PresentationFormat>Widescreen</PresentationFormat>
  <Paragraphs>116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133</cp:revision>
  <dcterms:created xsi:type="dcterms:W3CDTF">2019-11-01T16:25:23Z</dcterms:created>
  <dcterms:modified xsi:type="dcterms:W3CDTF">2021-05-17T17:46:48Z</dcterms:modified>
</cp:coreProperties>
</file>