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287" r:id="rId3"/>
    <p:sldId id="290" r:id="rId4"/>
    <p:sldId id="258" r:id="rId5"/>
    <p:sldId id="291" r:id="rId6"/>
    <p:sldId id="292" r:id="rId7"/>
    <p:sldId id="277" r:id="rId8"/>
    <p:sldId id="278" r:id="rId9"/>
    <p:sldId id="293" r:id="rId10"/>
    <p:sldId id="298" r:id="rId11"/>
    <p:sldId id="295" r:id="rId12"/>
    <p:sldId id="294" r:id="rId13"/>
    <p:sldId id="286" r:id="rId14"/>
    <p:sldId id="296" r:id="rId15"/>
    <p:sldId id="283" r:id="rId16"/>
    <p:sldId id="284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F8D31-F337-4231-9A61-E60CD32BD981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15FFF-F58A-4DCF-96B4-C5641012E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B799-E004-4F77-96C8-EBC1A3CF2800}" type="datetimeFigureOut">
              <a:rPr lang="en-US" smtClean="0"/>
              <a:pPr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DEF3-31C4-4EC2-9929-A61723114C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55475" y="467601"/>
            <a:ext cx="81885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NikoshBAN" pitchFamily="2" charset="0"/>
                <a:cs typeface="NikoshBAN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/>
              <a:t>  </a:t>
            </a:r>
            <a:r>
              <a:rPr lang="en-GB" sz="6600">
                <a:solidFill>
                  <a:srgbClr val="C00000"/>
                </a:solidFill>
              </a:rPr>
              <a:t>তোমাদের সবাইকে স্বাগতম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667A7E7-5461-FD4E-90BE-B70BF67D5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3" y="1899418"/>
            <a:ext cx="714006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9760C3-3CE7-D94B-95A5-9EEE9C25B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177" y="1234007"/>
            <a:ext cx="5149926" cy="34816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71D51E-9961-1448-B9D7-7417ADE13C79}"/>
              </a:ext>
            </a:extLst>
          </p:cNvPr>
          <p:cNvSpPr txBox="1"/>
          <p:nvPr/>
        </p:nvSpPr>
        <p:spPr>
          <a:xfrm>
            <a:off x="3057806" y="325966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D2759B-5DF5-9F47-9B65-D879AC803649}"/>
              </a:ext>
            </a:extLst>
          </p:cNvPr>
          <p:cNvSpPr txBox="1"/>
          <p:nvPr/>
        </p:nvSpPr>
        <p:spPr>
          <a:xfrm rot="10800000" flipV="1">
            <a:off x="1560138" y="5270050"/>
            <a:ext cx="7501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গৃহীরা কখন অষ্ঠশীল পালন করেন?</a:t>
            </a:r>
          </a:p>
        </p:txBody>
      </p:sp>
    </p:spTree>
    <p:extLst>
      <p:ext uri="{BB962C8B-B14F-4D97-AF65-F5344CB8AC3E}">
        <p14:creationId xmlns:p14="http://schemas.microsoft.com/office/powerpoint/2010/main" val="26070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B829CB-DC9C-8244-AA41-5A9B64A34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93" y="1621764"/>
            <a:ext cx="2758019" cy="308950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7347B9B-E6AD-AD4D-91AD-1FEB03460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1" y="1670245"/>
            <a:ext cx="2439525" cy="299254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73E5257-CBC4-6A4E-B9B6-DC5B4A65B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166" y="1670244"/>
            <a:ext cx="2439525" cy="2992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F57B0C-3B37-5344-95F4-B1DCE641A556}"/>
              </a:ext>
            </a:extLst>
          </p:cNvPr>
          <p:cNvSpPr txBox="1"/>
          <p:nvPr/>
        </p:nvSpPr>
        <p:spPr>
          <a:xfrm>
            <a:off x="1806940" y="678720"/>
            <a:ext cx="589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উপোসথ পালনকারীর করণীয়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B9DB3-DF6B-024E-BA3A-C25618909623}"/>
              </a:ext>
            </a:extLst>
          </p:cNvPr>
          <p:cNvSpPr txBox="1"/>
          <p:nvPr/>
        </p:nvSpPr>
        <p:spPr>
          <a:xfrm>
            <a:off x="411143" y="4815203"/>
            <a:ext cx="8688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উপোসথ দিবসে অষ্টশীল গ্রহনকারীদের যথাসম্ভব বিহারে অবস্থান করে ধর্ম শ্রবণ,ধর্মালোচনা,সূত্রপাঠ, ধ্যান- সাধনা, অধ্যয়ন প্রভৃতি করা উচিত।</a:t>
            </a:r>
          </a:p>
        </p:txBody>
      </p:sp>
    </p:spTree>
    <p:extLst>
      <p:ext uri="{BB962C8B-B14F-4D97-AF65-F5344CB8AC3E}">
        <p14:creationId xmlns:p14="http://schemas.microsoft.com/office/powerpoint/2010/main" val="238055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25FC7BF-EC2F-2E4A-8AC5-0D0E085D85A4}"/>
              </a:ext>
            </a:extLst>
          </p:cNvPr>
          <p:cNvSpPr txBox="1"/>
          <p:nvPr/>
        </p:nvSpPr>
        <p:spPr>
          <a:xfrm>
            <a:off x="264430" y="2591418"/>
            <a:ext cx="88795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১.কারও অনিষ্ট কামনা করা কিংবা অনিষ্ট করা বা করানো থেকে বিরত থাকতে হবে।</a:t>
            </a:r>
          </a:p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২.কোনো প্রাণীকে পীড়া দেওয়া এবং পীড়াদানের কারণ হওয়া থেকে বিরত থাকতে হবে।</a:t>
            </a:r>
          </a:p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৩.কোনো প্রকার অন্যায় করা কিংবা অন্যায়ের কারণ হওয়া থেকে বিরত থাকতে হবে।</a:t>
            </a:r>
          </a:p>
          <a:p>
            <a:endParaRPr lang="en-GB" sz="4000" b="1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C97FD0-EBE0-344C-912B-98FDBA8AC2CA}"/>
              </a:ext>
            </a:extLst>
          </p:cNvPr>
          <p:cNvSpPr txBox="1"/>
          <p:nvPr/>
        </p:nvSpPr>
        <p:spPr>
          <a:xfrm>
            <a:off x="1806940" y="678720"/>
            <a:ext cx="5896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উপোসথ পালনকারীর করণীয়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8BFCC1-EDF0-914A-B4E1-2A2355724B72}"/>
              </a:ext>
            </a:extLst>
          </p:cNvPr>
          <p:cNvSpPr txBox="1"/>
          <p:nvPr/>
        </p:nvSpPr>
        <p:spPr>
          <a:xfrm>
            <a:off x="766848" y="1386606"/>
            <a:ext cx="7968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অষ্ঠশীল পালনকারীদের কিছু করণীয় বিষয় তুলে ধরা হল।</a:t>
            </a:r>
          </a:p>
        </p:txBody>
      </p:sp>
    </p:spTree>
    <p:extLst>
      <p:ext uri="{BB962C8B-B14F-4D97-AF65-F5344CB8AC3E}">
        <p14:creationId xmlns:p14="http://schemas.microsoft.com/office/powerpoint/2010/main" val="326947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4708" y="291711"/>
            <a:ext cx="7610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অষ্টশীল  পালনকারীর করণীয়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500" y="1405169"/>
            <a:ext cx="86556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৪.লোভ – দ্বেষ- মোহ মুক্ত থাকতে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৫.মান-অভিমান ও ঈর্ষা থেকে মুক্ত থাকতে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৬. সর্ব প্রকার মিথ্যাচার থেকে বিরত থাকতে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৭.প্রমাদমূলক বিনোদন থেকে বিরত থাকতে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৮. ধর্মীয় আলোচনায় অংশগ্রহন করতে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৯.একাগ্রচিত্তে ধর্ম দেশনা শুনতে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১০.কায়মনোবাক্যে সংযত আচরণ করতে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১১.সকলের প্রতি মৈত্রীপরায়ণ হতে হবে।</a:t>
            </a:r>
          </a:p>
          <a:p>
            <a:r>
              <a:rPr lang="en-GB" sz="3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১২.ভাবনা ও অনুশীলন করতে হবে।</a:t>
            </a:r>
            <a:endParaRPr lang="en-GB" sz="3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71D51E-9961-1448-B9D7-7417ADE13C79}"/>
              </a:ext>
            </a:extLst>
          </p:cNvPr>
          <p:cNvSpPr txBox="1"/>
          <p:nvPr/>
        </p:nvSpPr>
        <p:spPr>
          <a:xfrm>
            <a:off x="3331051" y="850794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5F729-1641-0842-8E76-17EB988F2799}"/>
              </a:ext>
            </a:extLst>
          </p:cNvPr>
          <p:cNvSpPr txBox="1"/>
          <p:nvPr/>
        </p:nvSpPr>
        <p:spPr>
          <a:xfrm>
            <a:off x="2090784" y="5114892"/>
            <a:ext cx="621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উপোসথ শীল বলতে কী বোঝ?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5FE2F72-E243-E74F-9552-D0F1B523B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84" y="2122306"/>
            <a:ext cx="4337428" cy="242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"/>
            <a:ext cx="1927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85" y="1516693"/>
            <a:ext cx="8686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১।বুদ্ধ অষ্টশীল প্রবর্তন করেন কেন?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২।”আদিন্নান্দানা” শব্দের অর্থ কী?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৩।অষ্টশীলকে কোন শীল বলা হয়?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৪।অষ্টশীল কখন গ্রহন করতে হয়?</a:t>
            </a:r>
          </a:p>
          <a:p>
            <a:r>
              <a:rPr lang="en-GB" sz="44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৫।সকল কুশল কর্মের উৎস কী?</a:t>
            </a:r>
          </a:p>
        </p:txBody>
      </p:sp>
    </p:spTree>
    <p:extLst>
      <p:ext uri="{BB962C8B-B14F-4D97-AF65-F5344CB8AC3E}">
        <p14:creationId xmlns:p14="http://schemas.microsoft.com/office/powerpoint/2010/main" val="281692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806641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48" y="4038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অষ্টশীল গ্রহনকারীর করণীয় বিষয় সম্পর্কে লেখ।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3348" y="76200"/>
            <a:ext cx="8519652" cy="3276600"/>
            <a:chOff x="243348" y="76200"/>
            <a:chExt cx="8519652" cy="3276600"/>
          </a:xfrm>
        </p:grpSpPr>
        <p:sp>
          <p:nvSpPr>
            <p:cNvPr id="2" name="Right Arrow 1"/>
            <p:cNvSpPr/>
            <p:nvPr/>
          </p:nvSpPr>
          <p:spPr>
            <a:xfrm rot="16200000">
              <a:off x="3093474" y="-2773926"/>
              <a:ext cx="2819400" cy="8519652"/>
            </a:xfrm>
            <a:prstGeom prst="rightArrow">
              <a:avLst>
                <a:gd name="adj1" fmla="val 50000"/>
                <a:gd name="adj2" fmla="val 566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00200" y="2895601"/>
              <a:ext cx="6019800" cy="457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8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8413955" cy="56265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-152400"/>
            <a:ext cx="92672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F051-6FE4-474C-BB42-F5FCE3D60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229600" cy="1235075"/>
          </a:xfrm>
        </p:spPr>
        <p:txBody>
          <a:bodyPr/>
          <a:lstStyle/>
          <a:p>
            <a:r>
              <a:rPr lang="en-GB">
                <a:solidFill>
                  <a:srgbClr val="C00000"/>
                </a:solidFill>
              </a:rPr>
              <a:t> শিক্ষক পরিচিতি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4D81A-9E96-9545-A26D-202CABCA52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961" y="1689860"/>
            <a:ext cx="5529262" cy="3267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তন্দ্রা চাকমা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সিনিয়র শিক্ষক(শারীরিক)</a:t>
            </a:r>
            <a:endParaRPr lang="en-GB" sz="3600" b="1">
              <a:latin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রাণী দয়াময়ী উচ্চ বিদ্যালয়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রাংগামাটি</a:t>
            </a:r>
          </a:p>
          <a:p>
            <a:pPr marL="0" indent="0">
              <a:buNone/>
            </a:pPr>
            <a:r>
              <a:rPr lang="en-GB" sz="3600" b="1">
                <a:solidFill>
                  <a:srgbClr val="C00000"/>
                </a:solidFill>
                <a:latin typeface="NikoshBAN" panose="02000000000000000000" pitchFamily="2" charset="0"/>
              </a:rPr>
              <a:t>০১৫৫৬৬০৩০৭৩</a:t>
            </a:r>
            <a:endParaRPr lang="en-US" sz="3600" b="1"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48F040-AE8F-1440-85D2-F53A0BF9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6" y="1238524"/>
            <a:ext cx="3034732" cy="41646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64D67-F775-C74C-897B-502713E4F05C}"/>
              </a:ext>
            </a:extLst>
          </p:cNvPr>
          <p:cNvSpPr/>
          <p:nvPr/>
        </p:nvSpPr>
        <p:spPr>
          <a:xfrm>
            <a:off x="4230885" y="1344298"/>
            <a:ext cx="90813" cy="4164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4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7A28F3-94C9-F645-B81C-F66FB794667F}"/>
              </a:ext>
            </a:extLst>
          </p:cNvPr>
          <p:cNvSpPr txBox="1"/>
          <p:nvPr/>
        </p:nvSpPr>
        <p:spPr>
          <a:xfrm>
            <a:off x="5351006" y="2218678"/>
            <a:ext cx="3792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শ্রেণি-৭ম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বিষয়-বৌদ্ধ ধর্ম ও নৈতিক শিক্ষা</a:t>
            </a:r>
          </a:p>
          <a:p>
            <a:r>
              <a:rPr lang="en-GB" sz="32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 -৩য়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1FE40-D1A1-2645-B521-BA843C5B825F}"/>
              </a:ext>
            </a:extLst>
          </p:cNvPr>
          <p:cNvSpPr txBox="1"/>
          <p:nvPr/>
        </p:nvSpPr>
        <p:spPr>
          <a:xfrm>
            <a:off x="4016694" y="326150"/>
            <a:ext cx="37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E6F0B8ED-FA00-2144-9455-6EB9E9C31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9" y="1436738"/>
            <a:ext cx="3538019" cy="49184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AEE77B-6964-3E4B-9DC1-FC7CBFD1E2C4}"/>
              </a:ext>
            </a:extLst>
          </p:cNvPr>
          <p:cNvSpPr/>
          <p:nvPr/>
        </p:nvSpPr>
        <p:spPr>
          <a:xfrm flipH="1">
            <a:off x="4713027" y="1533696"/>
            <a:ext cx="275891" cy="4729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7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3C792B-D295-A14C-9FD3-FA8666593E2C}"/>
              </a:ext>
            </a:extLst>
          </p:cNvPr>
          <p:cNvSpPr txBox="1"/>
          <p:nvPr/>
        </p:nvSpPr>
        <p:spPr>
          <a:xfrm>
            <a:off x="244157" y="5115274"/>
            <a:ext cx="4063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উপাসক অষ্ঠশীল প্রার্থনা করছেন।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EFCFD2-EF16-034C-AC3E-B43F9BEA0F29}"/>
              </a:ext>
            </a:extLst>
          </p:cNvPr>
          <p:cNvSpPr txBox="1"/>
          <p:nvPr/>
        </p:nvSpPr>
        <p:spPr>
          <a:xfrm>
            <a:off x="567202" y="593681"/>
            <a:ext cx="8437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ছবিগুলোতে কী দেখতে পাচ্ছ?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9156608F-8D9D-6C4F-976C-745FEB9B6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59" y="1674724"/>
            <a:ext cx="4186814" cy="306739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5A46DF3-1B00-C74F-A44E-56CD443FC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248" y="1657095"/>
            <a:ext cx="3591844" cy="30673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A6F30-EAAE-844A-A444-8EC6BECCAC53}"/>
              </a:ext>
            </a:extLst>
          </p:cNvPr>
          <p:cNvSpPr txBox="1"/>
          <p:nvPr/>
        </p:nvSpPr>
        <p:spPr>
          <a:xfrm>
            <a:off x="5209189" y="5080016"/>
            <a:ext cx="4063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পূজনীয় ভিক্ষুরা অষ্ঠশীল প্রদান করছেন।</a:t>
            </a:r>
          </a:p>
        </p:txBody>
      </p:sp>
    </p:spTree>
    <p:extLst>
      <p:ext uri="{BB962C8B-B14F-4D97-AF65-F5344CB8AC3E}">
        <p14:creationId xmlns:p14="http://schemas.microsoft.com/office/powerpoint/2010/main" val="5779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9F6E6567-D159-B24F-855D-8BE8080C3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06" y="953319"/>
            <a:ext cx="3578623" cy="3034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4939E1-323B-6C49-A2FE-2A4DEC7955EC}"/>
              </a:ext>
            </a:extLst>
          </p:cNvPr>
          <p:cNvSpPr txBox="1"/>
          <p:nvPr/>
        </p:nvSpPr>
        <p:spPr>
          <a:xfrm>
            <a:off x="572932" y="4191798"/>
            <a:ext cx="8729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ভিক্ষু অষ্টশীল পালনকারী কিংবা উপোসথধারীদের মঙ্গল কামনা করে সূত্র পাঠ করবেন।সূত্র পাঠ শেষ হলে তাঁরা তিনবার সাধুবাদ দিবেন।তারপর অষ্টশীল গ্রহনকারী ভিক্ষকে বনন্দা করে আহার করতে যাবেন।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0AECA-1A52-DE42-B33C-866F482FE4BA}"/>
              </a:ext>
            </a:extLst>
          </p:cNvPr>
          <p:cNvSpPr txBox="1"/>
          <p:nvPr/>
        </p:nvSpPr>
        <p:spPr>
          <a:xfrm>
            <a:off x="2685387" y="245433"/>
            <a:ext cx="4187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অষ্টশীল প্রর্থনা( পালি)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69225A95-57CD-FE49-B52E-E610E0447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37" y="953319"/>
            <a:ext cx="4187500" cy="30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2945C-FDD3-A842-8367-B3D783164E4C}"/>
              </a:ext>
            </a:extLst>
          </p:cNvPr>
          <p:cNvSpPr txBox="1"/>
          <p:nvPr/>
        </p:nvSpPr>
        <p:spPr>
          <a:xfrm>
            <a:off x="2838219" y="1278097"/>
            <a:ext cx="3499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অধ্যায়-৩য়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শীল</a:t>
            </a:r>
          </a:p>
          <a:p>
            <a:r>
              <a:rPr lang="en-GB" sz="4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পাঠ-৪,৫</a:t>
            </a:r>
          </a:p>
        </p:txBody>
      </p:sp>
    </p:spTree>
    <p:extLst>
      <p:ext uri="{BB962C8B-B14F-4D97-AF65-F5344CB8AC3E}">
        <p14:creationId xmlns:p14="http://schemas.microsoft.com/office/powerpoint/2010/main" val="82189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1905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4114800" cy="1384300"/>
          </a:xfrm>
        </p:spPr>
        <p:txBody>
          <a:bodyPr>
            <a:noAutofit/>
          </a:bodyPr>
          <a:lstStyle/>
          <a:p>
            <a:r>
              <a:rPr lang="en-GB" sz="6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br>
              <a:rPr lang="bn-BD" sz="6000" i="1"/>
            </a:br>
            <a:endParaRPr lang="en-US" sz="6000" i="1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8534400" cy="4525962"/>
          </a:xfrm>
        </p:spPr>
        <p:txBody>
          <a:bodyPr>
            <a:normAutofit/>
          </a:bodyPr>
          <a:lstStyle/>
          <a:p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5400" b="1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 শিক্ষার্থীরা----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১.বাংলা অর্থ  সহ অষ্ঠশীল বলতে পারবে।</a:t>
            </a:r>
          </a:p>
          <a:p>
            <a:pPr marL="0" indent="0">
              <a:buNone/>
            </a:pPr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২.অষ্টশীল গ্রহনকারীর করণীয়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16127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10800000" flipV="1">
            <a:off x="467159" y="1174920"/>
            <a:ext cx="829429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পাণাতিপাতা বেরমণি সিকখাপদং সমাদিযামি।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বাংলা- আমি প্রাণিহত্যা থেকে বিরত থাকব,এ শিক্ষাপদ গ্রহন করছি।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অদিন্নাদানা বেরমণী সিককাপদং সমাদিযামি।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বাংলা-আমি অদত্ত বস্তু গ্রহণ থেকে বিরত থাকব, এ শিক্ষাপদ গ্রহন করছি।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অব্রম্মচরিযা বেরমণী সিকখাপদং সমাদিযামি।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বাংলা-আমি অব্রম্মচর্য থেকে বিরত থাকব,এ শিক্ষাপদ গ্রহন করছি।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মুসাবাদা বেরমণী সিকখাপদং সমাদিযামি।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বাংলা- আমি মিথ্যা বলা থেকে বিরত থাকব, এ শিক্ষাপদ গ্রহন করছি।</a:t>
            </a:r>
          </a:p>
          <a:p>
            <a:r>
              <a:rPr lang="en-GB" sz="28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সুরা- মেরেয- মজ্জ পমাদটঠানা বেরমণী সিকখাপদং সমাদিযামি।</a:t>
            </a:r>
          </a:p>
          <a:p>
            <a:r>
              <a:rPr lang="en-GB" sz="2800" b="1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বাংলা-আমি সুরা জাতীয় বা কোনো নেশাদ্রব্য গ্রহন হতে বিরত থাকব,এ শিক্ষাপদ গ্রহন করছি।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D369C6-B98F-0546-A90E-D3D31334F69C}"/>
              </a:ext>
            </a:extLst>
          </p:cNvPr>
          <p:cNvSpPr txBox="1"/>
          <p:nvPr/>
        </p:nvSpPr>
        <p:spPr>
          <a:xfrm>
            <a:off x="3427107" y="352593"/>
            <a:ext cx="379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অষ্টশীল প্রার্থনা(পালি)</a:t>
            </a:r>
          </a:p>
        </p:txBody>
      </p:sp>
    </p:spTree>
    <p:extLst>
      <p:ext uri="{BB962C8B-B14F-4D97-AF65-F5344CB8AC3E}">
        <p14:creationId xmlns:p14="http://schemas.microsoft.com/office/powerpoint/2010/main" val="325259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2E3728-B707-9946-8F1D-AE963FA35C12}"/>
              </a:ext>
            </a:extLst>
          </p:cNvPr>
          <p:cNvSpPr txBox="1"/>
          <p:nvPr/>
        </p:nvSpPr>
        <p:spPr>
          <a:xfrm>
            <a:off x="2352659" y="678721"/>
            <a:ext cx="4337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অষ্ঠশীল (পালি ও বাংলা)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D14ED-29DC-B441-8C55-E3F117866E7F}"/>
              </a:ext>
            </a:extLst>
          </p:cNvPr>
          <p:cNvSpPr txBox="1"/>
          <p:nvPr/>
        </p:nvSpPr>
        <p:spPr>
          <a:xfrm rot="10800000" flipV="1">
            <a:off x="607652" y="1386607"/>
            <a:ext cx="8391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বিকালভোজনা বেরমণী  সিকখাপদং সমাদিযামি।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বাংলা-আমি বিকাল ভোজন থেকে বিরত থাকব, এ শিক্ষাপদ গ্রহন করছি।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নচ্চ- গীত- বাদিত- বিসুকদসসন-মালা-গন্ধ –বিলেপন-ধারণমন্ডল-বিভূসনটঠনা বেরমণী সিকখাপদং সমাদিযামি।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বাংলা-আমি নাচ- গান- বাদ্য উৎসব দর্শন,সুগন্ধিযুক্ত প্রসাধন দ্রব্য ধারণ মন্ডল বিভূষণ থেকে বিরত থাকব,এ শিক্ষাপদ গ্রহন করছি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উচ্চসযনা- মহাসযনা বেরমণী সিকখাপদং সমাদিযামি।</a:t>
            </a:r>
          </a:p>
          <a:p>
            <a:r>
              <a:rPr lang="en-GB" sz="3200" b="1">
                <a:latin typeface="NikoshBAN" pitchFamily="2" charset="0"/>
                <a:cs typeface="NikoshBAN" pitchFamily="2" charset="0"/>
              </a:rPr>
              <a:t>বাংলা-আমি উচ্চ শয্যা বা মহাশয্যা থেকে বিরত থাকব, এ শিক্ষাপদ গ্রহন করছি।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5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160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 শিক্ষক পরিচিতি</vt:lpstr>
      <vt:lpstr>PowerPoint Presentation</vt:lpstr>
      <vt:lpstr>PowerPoint Presentation</vt:lpstr>
      <vt:lpstr>PowerPoint Presentation</vt:lpstr>
      <vt:lpstr>PowerPoint Presentation</vt:lpstr>
      <vt:lpstr>শিখন 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Tuly</dc:creator>
  <cp:lastModifiedBy>Unknown User</cp:lastModifiedBy>
  <cp:revision>155</cp:revision>
  <dcterms:created xsi:type="dcterms:W3CDTF">2013-06-20T00:55:17Z</dcterms:created>
  <dcterms:modified xsi:type="dcterms:W3CDTF">2021-05-17T09:42:05Z</dcterms:modified>
</cp:coreProperties>
</file>