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ina momotaj" userId="5ddbf368e3067b53" providerId="LiveId" clId="{A5829A73-CFD8-4220-B57A-0E36733A2B1C}"/>
    <pc:docChg chg="modSld">
      <pc:chgData name="hasina momotaj" userId="5ddbf368e3067b53" providerId="LiveId" clId="{A5829A73-CFD8-4220-B57A-0E36733A2B1C}" dt="2021-05-17T09:50:47.108" v="3" actId="1076"/>
      <pc:docMkLst>
        <pc:docMk/>
      </pc:docMkLst>
      <pc:sldChg chg="modSp mod modAnim">
        <pc:chgData name="hasina momotaj" userId="5ddbf368e3067b53" providerId="LiveId" clId="{A5829A73-CFD8-4220-B57A-0E36733A2B1C}" dt="2021-05-17T09:50:47.108" v="3" actId="1076"/>
        <pc:sldMkLst>
          <pc:docMk/>
          <pc:sldMk cId="1819357676" sldId="257"/>
        </pc:sldMkLst>
        <pc:grpChg chg="mod">
          <ac:chgData name="hasina momotaj" userId="5ddbf368e3067b53" providerId="LiveId" clId="{A5829A73-CFD8-4220-B57A-0E36733A2B1C}" dt="2021-05-17T09:50:47.108" v="3" actId="1076"/>
          <ac:grpSpMkLst>
            <pc:docMk/>
            <pc:sldMk cId="1819357676" sldId="257"/>
            <ac:grpSpMk id="36" creationId="{5FB16214-5FAD-4326-9F4F-2FC941D277B1}"/>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7583-40B1-4965-864C-42738A418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D9A7F-E6F4-4DA4-8A49-DDE2C103D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EB2256-86F0-4DA6-9328-53F0C8FBF00C}"/>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5" name="Footer Placeholder 4">
            <a:extLst>
              <a:ext uri="{FF2B5EF4-FFF2-40B4-BE49-F238E27FC236}">
                <a16:creationId xmlns:a16="http://schemas.microsoft.com/office/drawing/2014/main" id="{ADF219F9-B11C-45B1-81A6-CE70FCF86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5F79A-AD2A-4B9C-84C4-8E472B31BE9C}"/>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161342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73AF-DEB9-47DC-B9B4-CEEEAF3188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CC68A7-3220-4314-A297-DAD6E23B87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7188B-6AD7-4AAC-ADBD-134E9FF29099}"/>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5" name="Footer Placeholder 4">
            <a:extLst>
              <a:ext uri="{FF2B5EF4-FFF2-40B4-BE49-F238E27FC236}">
                <a16:creationId xmlns:a16="http://schemas.microsoft.com/office/drawing/2014/main" id="{04C3D593-B583-4171-BF9F-DCB92017E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0DC7F-4645-44C5-81CA-93A26C28431C}"/>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1673584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DE5344-0F08-41DF-94AD-C805121CA8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E000BD-279E-464F-A171-E3141460E7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16903-1727-480D-83FB-5979E8B83A2A}"/>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5" name="Footer Placeholder 4">
            <a:extLst>
              <a:ext uri="{FF2B5EF4-FFF2-40B4-BE49-F238E27FC236}">
                <a16:creationId xmlns:a16="http://schemas.microsoft.com/office/drawing/2014/main" id="{CE1AA8F8-22DA-4D0C-85CE-5560E972B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8997-3C50-4B02-907A-F68CF4D680D3}"/>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32791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7EC-03F0-4A3F-96D1-C104F446A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741B-9017-4099-A8E7-D6675721DB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46684-5DC3-4CDC-9A92-3501881709E7}"/>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5" name="Footer Placeholder 4">
            <a:extLst>
              <a:ext uri="{FF2B5EF4-FFF2-40B4-BE49-F238E27FC236}">
                <a16:creationId xmlns:a16="http://schemas.microsoft.com/office/drawing/2014/main" id="{A1EB187C-C63F-46E6-9B44-D33745FDF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76AA1-576C-400C-921E-8AA4BED0BDE8}"/>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233080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09E07-6A02-4E2C-9940-9D7E82206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C7DF05-3DE9-4FF2-9A4C-63AABE670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D2E694-7469-4FFB-8ED8-7DB21C0A7BCB}"/>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5" name="Footer Placeholder 4">
            <a:extLst>
              <a:ext uri="{FF2B5EF4-FFF2-40B4-BE49-F238E27FC236}">
                <a16:creationId xmlns:a16="http://schemas.microsoft.com/office/drawing/2014/main" id="{AA51C221-4E30-4C58-8D2D-B280714D6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21D12-AE0C-4414-B60D-66807E1D0C1C}"/>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148528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2835-F7AB-44AD-9285-074D0CCEC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820AF-E17B-4F97-9A29-C83862106B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0A4F0F-23EE-484B-8687-20CEE8856B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841579-E573-4E98-A775-84B5269FD1D3}"/>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6" name="Footer Placeholder 5">
            <a:extLst>
              <a:ext uri="{FF2B5EF4-FFF2-40B4-BE49-F238E27FC236}">
                <a16:creationId xmlns:a16="http://schemas.microsoft.com/office/drawing/2014/main" id="{91581418-AD6D-4575-9E97-4F94D08E07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BA782-4246-46E5-91C9-42A06CD7C81F}"/>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161030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1080-80FF-41E4-A762-87E8E1BBEF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B6A00F-FEF6-40B8-9095-FB65769F7D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F83839-E547-47CF-99D2-22840CA8E8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870A3A-32AC-4E18-9D7C-9BEE495E13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1567C0-99FE-47CC-A153-755D4BC6F6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C4F85A-08FF-47E2-80CF-DC9D4B8DC92B}"/>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8" name="Footer Placeholder 7">
            <a:extLst>
              <a:ext uri="{FF2B5EF4-FFF2-40B4-BE49-F238E27FC236}">
                <a16:creationId xmlns:a16="http://schemas.microsoft.com/office/drawing/2014/main" id="{0195599B-2E4A-4F97-B56D-C4C40AFE22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69B2DA-BB2E-490E-9B63-A8D343F1B977}"/>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14638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74FA-CE36-4F02-A895-AEB600F16B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BC95A-BF12-4F48-AE1D-E5DDDC2F470B}"/>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4" name="Footer Placeholder 3">
            <a:extLst>
              <a:ext uri="{FF2B5EF4-FFF2-40B4-BE49-F238E27FC236}">
                <a16:creationId xmlns:a16="http://schemas.microsoft.com/office/drawing/2014/main" id="{51612367-2574-4A7F-A629-C21AC3E2CF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1531EA-7853-45B8-AA9E-DDBC854481D5}"/>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362696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A8975-FCBB-43CA-959E-0543F7D8851A}"/>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3" name="Footer Placeholder 2">
            <a:extLst>
              <a:ext uri="{FF2B5EF4-FFF2-40B4-BE49-F238E27FC236}">
                <a16:creationId xmlns:a16="http://schemas.microsoft.com/office/drawing/2014/main" id="{9D7663B4-03BB-47F8-A2FC-A1D52FDC9C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377C63-A121-450E-91A9-4F26E4FD93C3}"/>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28573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0ADB7-43DA-48C4-AF16-3C9A1B133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EA311E-11FE-430C-B6B2-F7183DC55E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4D2655-1784-4F86-9584-14EA9EC32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EB875-70CC-4356-92F8-3F15D28BC19E}"/>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6" name="Footer Placeholder 5">
            <a:extLst>
              <a:ext uri="{FF2B5EF4-FFF2-40B4-BE49-F238E27FC236}">
                <a16:creationId xmlns:a16="http://schemas.microsoft.com/office/drawing/2014/main" id="{D42D695D-DA59-42AB-964A-825D141E8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19462-422A-491F-97B7-F3EC90223EC9}"/>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155964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F717-C0FE-46B5-AAFC-F301A8E9A1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58B0A0-A9C1-47B1-8C07-B55136418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AD1F0E-FE8E-44F5-AEA4-57D2FCD7E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E7491-1CA8-4273-8EB1-0CD1B644BBDD}"/>
              </a:ext>
            </a:extLst>
          </p:cNvPr>
          <p:cNvSpPr>
            <a:spLocks noGrp="1"/>
          </p:cNvSpPr>
          <p:nvPr>
            <p:ph type="dt" sz="half" idx="10"/>
          </p:nvPr>
        </p:nvSpPr>
        <p:spPr/>
        <p:txBody>
          <a:bodyPr/>
          <a:lstStyle/>
          <a:p>
            <a:fld id="{D28ABEF0-B387-4B2F-955C-E4ACF07A54EE}" type="datetimeFigureOut">
              <a:rPr lang="en-US" smtClean="0"/>
              <a:t>5/17/2021</a:t>
            </a:fld>
            <a:endParaRPr lang="en-US"/>
          </a:p>
        </p:txBody>
      </p:sp>
      <p:sp>
        <p:nvSpPr>
          <p:cNvPr id="6" name="Footer Placeholder 5">
            <a:extLst>
              <a:ext uri="{FF2B5EF4-FFF2-40B4-BE49-F238E27FC236}">
                <a16:creationId xmlns:a16="http://schemas.microsoft.com/office/drawing/2014/main" id="{E9BCED50-2EE0-421F-B88D-8990ACA3A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1038D-0849-4337-A174-BBA5B80E5566}"/>
              </a:ext>
            </a:extLst>
          </p:cNvPr>
          <p:cNvSpPr>
            <a:spLocks noGrp="1"/>
          </p:cNvSpPr>
          <p:nvPr>
            <p:ph type="sldNum" sz="quarter" idx="12"/>
          </p:nvPr>
        </p:nvSpPr>
        <p:spPr/>
        <p:txBody>
          <a:bodyPr/>
          <a:lstStyle/>
          <a:p>
            <a:fld id="{2A9B619F-C272-4F89-9152-0A8B39E29999}" type="slidenum">
              <a:rPr lang="en-US" smtClean="0"/>
              <a:t>‹#›</a:t>
            </a:fld>
            <a:endParaRPr lang="en-US"/>
          </a:p>
        </p:txBody>
      </p:sp>
    </p:spTree>
    <p:extLst>
      <p:ext uri="{BB962C8B-B14F-4D97-AF65-F5344CB8AC3E}">
        <p14:creationId xmlns:p14="http://schemas.microsoft.com/office/powerpoint/2010/main" val="416835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E5811F-2035-4E7F-BB74-717E1CDF4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0745B6-22E1-4C90-889D-E7BD6F4A44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03E87-A45C-49FA-A985-2EDCC63F0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ABEF0-B387-4B2F-955C-E4ACF07A54EE}" type="datetimeFigureOut">
              <a:rPr lang="en-US" smtClean="0"/>
              <a:t>5/17/2021</a:t>
            </a:fld>
            <a:endParaRPr lang="en-US"/>
          </a:p>
        </p:txBody>
      </p:sp>
      <p:sp>
        <p:nvSpPr>
          <p:cNvPr id="5" name="Footer Placeholder 4">
            <a:extLst>
              <a:ext uri="{FF2B5EF4-FFF2-40B4-BE49-F238E27FC236}">
                <a16:creationId xmlns:a16="http://schemas.microsoft.com/office/drawing/2014/main" id="{9B9F55F9-5E70-4838-A2CA-E64CD6CA90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7CBB92-D8B4-4CA0-BF83-257A8E3B0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B619F-C272-4F89-9152-0A8B39E29999}" type="slidenum">
              <a:rPr lang="en-US" smtClean="0"/>
              <a:t>‹#›</a:t>
            </a:fld>
            <a:endParaRPr lang="en-US"/>
          </a:p>
        </p:txBody>
      </p:sp>
    </p:spTree>
    <p:extLst>
      <p:ext uri="{BB962C8B-B14F-4D97-AF65-F5344CB8AC3E}">
        <p14:creationId xmlns:p14="http://schemas.microsoft.com/office/powerpoint/2010/main" val="178898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10" Type="http://schemas.microsoft.com/office/2007/relationships/hdphoto" Target="../media/hdphoto3.wdp"/><Relationship Id="rId4" Type="http://schemas.openxmlformats.org/officeDocument/2006/relationships/image" Target="../media/image3.jp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g"/><Relationship Id="rId5" Type="http://schemas.microsoft.com/office/2007/relationships/hdphoto" Target="../media/hdphoto4.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2.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g"/><Relationship Id="rId5" Type="http://schemas.microsoft.com/office/2007/relationships/hdphoto" Target="../media/hdphoto7.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67F8A8-4CCA-4A01-A255-1177C0B16723}"/>
              </a:ext>
            </a:extLst>
          </p:cNvPr>
          <p:cNvSpPr/>
          <p:nvPr/>
        </p:nvSpPr>
        <p:spPr>
          <a:xfrm>
            <a:off x="0" y="0"/>
            <a:ext cx="12192000" cy="6858000"/>
          </a:xfrm>
          <a:prstGeom prst="rect">
            <a:avLst/>
          </a:prstGeom>
          <a:noFill/>
          <a:ln w="222250">
            <a:gradFill flip="none" rotWithShape="1">
              <a:gsLst>
                <a:gs pos="20332">
                  <a:srgbClr val="FF0000"/>
                </a:gs>
                <a:gs pos="70000">
                  <a:schemeClr val="accent2">
                    <a:lumMod val="75000"/>
                  </a:schemeClr>
                </a:gs>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5191830-5730-4BD6-A2B9-D4C3BB7F5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64" y="126608"/>
            <a:ext cx="11943471" cy="6625883"/>
          </a:xfrm>
          <a:prstGeom prst="rect">
            <a:avLst/>
          </a:prstGeom>
        </p:spPr>
      </p:pic>
      <p:sp>
        <p:nvSpPr>
          <p:cNvPr id="18" name="TextBox 17">
            <a:extLst>
              <a:ext uri="{FF2B5EF4-FFF2-40B4-BE49-F238E27FC236}">
                <a16:creationId xmlns:a16="http://schemas.microsoft.com/office/drawing/2014/main" id="{9C854E91-F748-4317-A023-C838847309AA}"/>
              </a:ext>
            </a:extLst>
          </p:cNvPr>
          <p:cNvSpPr txBox="1"/>
          <p:nvPr/>
        </p:nvSpPr>
        <p:spPr>
          <a:xfrm>
            <a:off x="-611946" y="2239220"/>
            <a:ext cx="11840308" cy="1200329"/>
          </a:xfrm>
          <a:prstGeom prst="rect">
            <a:avLst/>
          </a:prstGeom>
          <a:noFill/>
        </p:spPr>
        <p:txBody>
          <a:bodyPr wrap="square" rtlCol="0">
            <a:prstTxWarp prst="textArchDown">
              <a:avLst/>
            </a:prstTxWarp>
            <a:spAutoFit/>
            <a:scene3d>
              <a:camera prst="perspectiveLeft"/>
              <a:lightRig rig="threePt" dir="t"/>
            </a:scene3d>
          </a:bodyPr>
          <a:lstStyle/>
          <a:p>
            <a:r>
              <a:rPr lang="en-US" sz="8800" b="1" dirty="0">
                <a:solidFill>
                  <a:schemeClr val="bg1"/>
                </a:solidFill>
              </a:rPr>
              <a:t>Welcome my English Class</a:t>
            </a:r>
          </a:p>
        </p:txBody>
      </p:sp>
    </p:spTree>
    <p:extLst>
      <p:ext uri="{BB962C8B-B14F-4D97-AF65-F5344CB8AC3E}">
        <p14:creationId xmlns:p14="http://schemas.microsoft.com/office/powerpoint/2010/main" val="24797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49D217-9835-42AA-BB0E-CAE47A51930C}"/>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BD44C737-9E79-4BC5-888B-9F36C1C5960F}"/>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20D476-B36B-46D4-A55A-03D8BCF4A3C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grpSp>
        <p:nvGrpSpPr>
          <p:cNvPr id="10" name="Group 9">
            <a:extLst>
              <a:ext uri="{FF2B5EF4-FFF2-40B4-BE49-F238E27FC236}">
                <a16:creationId xmlns:a16="http://schemas.microsoft.com/office/drawing/2014/main" id="{F562EC5F-E0D2-4EDF-BE8F-D596D6DCE241}"/>
              </a:ext>
            </a:extLst>
          </p:cNvPr>
          <p:cNvGrpSpPr/>
          <p:nvPr/>
        </p:nvGrpSpPr>
        <p:grpSpPr>
          <a:xfrm>
            <a:off x="1663945" y="0"/>
            <a:ext cx="9702749" cy="3518371"/>
            <a:chOff x="974628" y="149763"/>
            <a:chExt cx="9702749" cy="3518371"/>
          </a:xfrm>
        </p:grpSpPr>
        <p:sp>
          <p:nvSpPr>
            <p:cNvPr id="3" name="Speech Bubble: Oval 2">
              <a:extLst>
                <a:ext uri="{FF2B5EF4-FFF2-40B4-BE49-F238E27FC236}">
                  <a16:creationId xmlns:a16="http://schemas.microsoft.com/office/drawing/2014/main" id="{AF2B68D1-9CF4-472F-940A-8A452AC9F166}"/>
                </a:ext>
              </a:extLst>
            </p:cNvPr>
            <p:cNvSpPr/>
            <p:nvPr/>
          </p:nvSpPr>
          <p:spPr>
            <a:xfrm>
              <a:off x="4994031" y="149763"/>
              <a:ext cx="3460652" cy="1861917"/>
            </a:xfrm>
            <a:prstGeom prst="wedgeEllipseCallout">
              <a:avLst>
                <a:gd name="adj1" fmla="val -53606"/>
                <a:gd name="adj2" fmla="val 71385"/>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t>Silent Reading </a:t>
              </a:r>
            </a:p>
          </p:txBody>
        </p:sp>
        <p:sp>
          <p:nvSpPr>
            <p:cNvPr id="7" name="TextBox 6">
              <a:extLst>
                <a:ext uri="{FF2B5EF4-FFF2-40B4-BE49-F238E27FC236}">
                  <a16:creationId xmlns:a16="http://schemas.microsoft.com/office/drawing/2014/main" id="{141433F0-6BDD-4DF1-893C-24EC58415EF7}"/>
                </a:ext>
              </a:extLst>
            </p:cNvPr>
            <p:cNvSpPr txBox="1"/>
            <p:nvPr/>
          </p:nvSpPr>
          <p:spPr>
            <a:xfrm>
              <a:off x="2180492" y="2467805"/>
              <a:ext cx="8496885" cy="1200329"/>
            </a:xfrm>
            <a:prstGeom prst="rect">
              <a:avLst/>
            </a:prstGeom>
            <a:noFill/>
          </p:spPr>
          <p:txBody>
            <a:bodyPr wrap="square" rtlCol="0">
              <a:spAutoFit/>
            </a:bodyPr>
            <a:lstStyle/>
            <a:p>
              <a:r>
                <a:rPr lang="en-US" sz="3600" b="1" dirty="0"/>
                <a:t>Individual Work </a:t>
              </a:r>
            </a:p>
            <a:p>
              <a:r>
                <a:rPr lang="en-US" sz="3600" b="1" dirty="0"/>
                <a:t>Read the text silent . Time 10 minutes. </a:t>
              </a:r>
            </a:p>
          </p:txBody>
        </p:sp>
        <p:pic>
          <p:nvPicPr>
            <p:cNvPr id="9" name="Picture 8">
              <a:extLst>
                <a:ext uri="{FF2B5EF4-FFF2-40B4-BE49-F238E27FC236}">
                  <a16:creationId xmlns:a16="http://schemas.microsoft.com/office/drawing/2014/main" id="{B787534B-3384-4D26-A1EF-F4B814DBE1D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74628" y="645600"/>
              <a:ext cx="3924300" cy="1861917"/>
            </a:xfrm>
            <a:prstGeom prst="rect">
              <a:avLst/>
            </a:prstGeom>
            <a:ln>
              <a:solidFill>
                <a:schemeClr val="accent6"/>
              </a:solidFill>
            </a:ln>
          </p:spPr>
        </p:pic>
      </p:grpSp>
      <p:sp>
        <p:nvSpPr>
          <p:cNvPr id="11" name="TextBox 10">
            <a:extLst>
              <a:ext uri="{FF2B5EF4-FFF2-40B4-BE49-F238E27FC236}">
                <a16:creationId xmlns:a16="http://schemas.microsoft.com/office/drawing/2014/main" id="{3F6AE36B-B2E6-4E34-B632-9BB211F9B8F7}"/>
              </a:ext>
            </a:extLst>
          </p:cNvPr>
          <p:cNvSpPr txBox="1"/>
          <p:nvPr/>
        </p:nvSpPr>
        <p:spPr>
          <a:xfrm>
            <a:off x="140677" y="3237385"/>
            <a:ext cx="11741834" cy="3046988"/>
          </a:xfrm>
          <a:prstGeom prst="rect">
            <a:avLst/>
          </a:prstGeom>
          <a:noFill/>
        </p:spPr>
        <p:txBody>
          <a:bodyPr wrap="square" rtlCol="0">
            <a:spAutoFit/>
          </a:bodyPr>
          <a:lstStyle/>
          <a:p>
            <a:pPr algn="just"/>
            <a:r>
              <a:rPr lang="en-US" sz="3200" dirty="0"/>
              <a:t>Bangabandhu’s speech at the United Nation’s General Assembly is a matter of great pride for us. He delivered the speech on 25 </a:t>
            </a:r>
            <a:r>
              <a:rPr lang="en-US" sz="3200" dirty="0" err="1"/>
              <a:t>th</a:t>
            </a:r>
            <a:r>
              <a:rPr lang="en-US" sz="3200" dirty="0"/>
              <a:t> September 1974, just after a week Bangladesh become a member of the UN . To be a member of the UN was not an easy go as some influential countries were opposing the membership for Bangladesh. So it was another war that Bangabandhu had to wage .   </a:t>
            </a:r>
          </a:p>
        </p:txBody>
      </p:sp>
    </p:spTree>
    <p:extLst>
      <p:ext uri="{BB962C8B-B14F-4D97-AF65-F5344CB8AC3E}">
        <p14:creationId xmlns:p14="http://schemas.microsoft.com/office/powerpoint/2010/main" val="2891947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circle(in)">
                                      <p:cBhvr>
                                        <p:cTn id="25"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971701-8ACE-4018-87DE-5D6E21FCEB6E}"/>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7E58C1C0-B170-4390-8BFC-B3D6280074A2}"/>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E55E52-7791-4113-9FA6-D8A8DE0F1E5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sp>
        <p:nvSpPr>
          <p:cNvPr id="2" name="TextBox 1">
            <a:extLst>
              <a:ext uri="{FF2B5EF4-FFF2-40B4-BE49-F238E27FC236}">
                <a16:creationId xmlns:a16="http://schemas.microsoft.com/office/drawing/2014/main" id="{A94E4175-0847-4811-BEBB-84EB873DA54D}"/>
              </a:ext>
            </a:extLst>
          </p:cNvPr>
          <p:cNvSpPr txBox="1"/>
          <p:nvPr/>
        </p:nvSpPr>
        <p:spPr>
          <a:xfrm>
            <a:off x="4110110" y="-25081"/>
            <a:ext cx="3892061" cy="830997"/>
          </a:xfrm>
          <a:prstGeom prst="rect">
            <a:avLst/>
          </a:prstGeom>
          <a:noFill/>
        </p:spPr>
        <p:txBody>
          <a:bodyPr wrap="square" rtlCol="0">
            <a:spAutoFit/>
          </a:bodyPr>
          <a:lstStyle/>
          <a:p>
            <a:r>
              <a:rPr lang="en-US" sz="4800" b="1" dirty="0"/>
              <a:t>Silent reading </a:t>
            </a:r>
          </a:p>
        </p:txBody>
      </p:sp>
      <p:sp>
        <p:nvSpPr>
          <p:cNvPr id="3" name="Rectangle 2">
            <a:extLst>
              <a:ext uri="{FF2B5EF4-FFF2-40B4-BE49-F238E27FC236}">
                <a16:creationId xmlns:a16="http://schemas.microsoft.com/office/drawing/2014/main" id="{5E6D27FE-E421-42BE-9CF0-164C45549B15}"/>
              </a:ext>
            </a:extLst>
          </p:cNvPr>
          <p:cNvSpPr/>
          <p:nvPr/>
        </p:nvSpPr>
        <p:spPr>
          <a:xfrm>
            <a:off x="264357" y="941787"/>
            <a:ext cx="11610535" cy="52652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t>But finally, Bangabandhu won . He won not only the UN membership , but also everyone who listened to his ever first speech at the UN. It was a </a:t>
            </a:r>
            <a:r>
              <a:rPr lang="en-US" sz="3200" dirty="0" err="1"/>
              <a:t>veni</a:t>
            </a:r>
            <a:r>
              <a:rPr lang="en-US" sz="3200" dirty="0"/>
              <a:t> </a:t>
            </a:r>
            <a:r>
              <a:rPr lang="en-US" sz="3200" dirty="0" err="1"/>
              <a:t>vidi</a:t>
            </a:r>
            <a:r>
              <a:rPr lang="en-US" sz="3200" dirty="0"/>
              <a:t> vici experience for him– he </a:t>
            </a:r>
            <a:r>
              <a:rPr lang="en-US" sz="3200" dirty="0" err="1"/>
              <a:t>came,he</a:t>
            </a:r>
            <a:r>
              <a:rPr lang="en-US" sz="3200" dirty="0"/>
              <a:t> saw and he conquered everyone .Bangabandhu was the first person in the history of the UN to deliver a speech in Bangla, the language of the seven and a half crore </a:t>
            </a:r>
            <a:r>
              <a:rPr lang="en-US" sz="3200" dirty="0" err="1"/>
              <a:t>Bangalees,the</a:t>
            </a:r>
            <a:r>
              <a:rPr lang="en-US" sz="3200" dirty="0"/>
              <a:t> language of the language martyrs. The poet of oration , the icon of </a:t>
            </a:r>
            <a:r>
              <a:rPr lang="en-US" sz="3200" dirty="0" err="1"/>
              <a:t>carrismatic</a:t>
            </a:r>
            <a:r>
              <a:rPr lang="en-US" sz="3200" dirty="0"/>
              <a:t> leadership touched another milestone and so did the </a:t>
            </a:r>
            <a:r>
              <a:rPr lang="en-US" sz="3200" dirty="0" err="1"/>
              <a:t>Bangalees</a:t>
            </a:r>
            <a:r>
              <a:rPr lang="en-US" sz="3200" dirty="0"/>
              <a:t> through him. It was a speech that revealed Bangladesh’s stand on national and international issue before the global community.</a:t>
            </a:r>
          </a:p>
        </p:txBody>
      </p:sp>
      <p:sp>
        <p:nvSpPr>
          <p:cNvPr id="7" name="Rectangle 6">
            <a:extLst>
              <a:ext uri="{FF2B5EF4-FFF2-40B4-BE49-F238E27FC236}">
                <a16:creationId xmlns:a16="http://schemas.microsoft.com/office/drawing/2014/main" id="{3685A746-A6C6-40F7-AE7C-A2726E3DFE6B}"/>
              </a:ext>
            </a:extLst>
          </p:cNvPr>
          <p:cNvSpPr/>
          <p:nvPr/>
        </p:nvSpPr>
        <p:spPr>
          <a:xfrm>
            <a:off x="5277" y="987359"/>
            <a:ext cx="11830929" cy="53497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t>Identifying the UN as the parliament for the humankind . Bangabandhu recognized the moment of delivering this speech historical. He mentioned that the very moment justified the country – long struggle and sacrifice of the </a:t>
            </a:r>
            <a:r>
              <a:rPr lang="en-US" sz="3200" dirty="0" err="1"/>
              <a:t>Bangalees</a:t>
            </a:r>
            <a:r>
              <a:rPr lang="en-US" sz="3200" dirty="0"/>
              <a:t> for self- rule, independence, dignity and co-existence along with other </a:t>
            </a:r>
            <a:r>
              <a:rPr lang="en-US" sz="3200" dirty="0" err="1"/>
              <a:t>nations.He</a:t>
            </a:r>
            <a:r>
              <a:rPr lang="en-US" sz="3200" dirty="0"/>
              <a:t> assured that Bangladesh would follow the ideology of mutual </a:t>
            </a:r>
            <a:r>
              <a:rPr lang="en-US" sz="3200" dirty="0" err="1"/>
              <a:t>respect,national</a:t>
            </a:r>
            <a:r>
              <a:rPr lang="en-US" sz="3200" dirty="0"/>
              <a:t> sovereignty, regional integrity, and non-interference into internal issues of other countries. Bangabandhu explained Bangladesh’s absolute pledge to the UN charter and reminded how the people of his country made the  highest sacrifice to achieve the same.</a:t>
            </a:r>
          </a:p>
        </p:txBody>
      </p:sp>
      <p:sp>
        <p:nvSpPr>
          <p:cNvPr id="8" name="Rectangle 7">
            <a:extLst>
              <a:ext uri="{FF2B5EF4-FFF2-40B4-BE49-F238E27FC236}">
                <a16:creationId xmlns:a16="http://schemas.microsoft.com/office/drawing/2014/main" id="{2EA5DAF7-0D6C-41BF-A7E2-61069BCC2602}"/>
              </a:ext>
            </a:extLst>
          </p:cNvPr>
          <p:cNvSpPr/>
          <p:nvPr/>
        </p:nvSpPr>
        <p:spPr>
          <a:xfrm>
            <a:off x="24620" y="898060"/>
            <a:ext cx="11830929" cy="60962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t>The Father of the Nation added that Bangladesh would look forward to such a world where peace and justice would take their rightful place . It was essential to justify the sacrifice of the countless martyrs . In his speech, Bangabandhu expressed his utmost gratitude to the UN and the international community for standing beside Bangladesh with their aids and support in the reconstruction of the war-ravaged country, relocation of 10 million war-refugees who took shelter in India during the Liberation War. The leader of the country reminded the world how Bangladesh stood on the ruins and debris of a war where people were just struggling for survival. However, the repeated national calamities were making people even didn’t have a minimum intake of food for a day.</a:t>
            </a:r>
          </a:p>
          <a:p>
            <a:pPr algn="ctr"/>
            <a:r>
              <a:rPr lang="en-US" sz="3200" dirty="0"/>
              <a:t>  </a:t>
            </a:r>
          </a:p>
        </p:txBody>
      </p:sp>
      <p:sp>
        <p:nvSpPr>
          <p:cNvPr id="9" name="Rectangle 8">
            <a:extLst>
              <a:ext uri="{FF2B5EF4-FFF2-40B4-BE49-F238E27FC236}">
                <a16:creationId xmlns:a16="http://schemas.microsoft.com/office/drawing/2014/main" id="{9F05B40C-3EC0-480B-8407-970F30850A2C}"/>
              </a:ext>
            </a:extLst>
          </p:cNvPr>
          <p:cNvSpPr/>
          <p:nvPr/>
        </p:nvSpPr>
        <p:spPr>
          <a:xfrm>
            <a:off x="71513" y="910107"/>
            <a:ext cx="11720731" cy="59023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a:t>Goning</a:t>
            </a:r>
            <a:r>
              <a:rPr lang="en-US" sz="3200" dirty="0"/>
              <a:t> beyond Bangladesh, he expressed solidarity for all the oppressed people around the world and denounced racism, discrimination ,imperialism, and the use of force to stop people’s justified movements for their rights. Referring to the struggle of the  people in Africa, Asia ,Latin America, Namibia, Palestine and Zimbabwe, he expressed his worry about peoples plight to achieve their </a:t>
            </a:r>
            <a:r>
              <a:rPr lang="en-US" sz="3200" dirty="0" err="1"/>
              <a:t>ownrights</a:t>
            </a:r>
            <a:r>
              <a:rPr lang="en-US" sz="3200" dirty="0"/>
              <a:t>. The leader of the oppressed  noted – when millions of people were destitute with unending miseries, only a handful of people were enjoying the highest luxuries. He emphasized quick measures for global financial management based on justice. Bangabandhu warned that an absence of such </a:t>
            </a:r>
            <a:r>
              <a:rPr lang="en-US" sz="3200" dirty="0" err="1"/>
              <a:t>asystem</a:t>
            </a:r>
            <a:r>
              <a:rPr lang="en-US" sz="3200" dirty="0"/>
              <a:t> would lead the world to experience an unprecedented misery of the history.</a:t>
            </a:r>
          </a:p>
        </p:txBody>
      </p:sp>
      <p:sp>
        <p:nvSpPr>
          <p:cNvPr id="10" name="Rectangle 9">
            <a:extLst>
              <a:ext uri="{FF2B5EF4-FFF2-40B4-BE49-F238E27FC236}">
                <a16:creationId xmlns:a16="http://schemas.microsoft.com/office/drawing/2014/main" id="{44AFBCB8-3F86-40EB-9DB3-BDBD767F0B6A}"/>
              </a:ext>
            </a:extLst>
          </p:cNvPr>
          <p:cNvSpPr/>
          <p:nvPr/>
        </p:nvSpPr>
        <p:spPr>
          <a:xfrm>
            <a:off x="-11718" y="922139"/>
            <a:ext cx="11828582" cy="60962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t>The leader of the world countries expressed his deep concerns over a global recessions and inflation, unemployment , unequal distribution of wealth and opportunities, and the gap between the rich and the poor countries. He described how those had hit the development plans in many poor countries of the </a:t>
            </a:r>
            <a:r>
              <a:rPr lang="en-US" sz="3200" dirty="0" err="1"/>
              <a:t>planet.To</a:t>
            </a:r>
            <a:r>
              <a:rPr lang="en-US" sz="3200" dirty="0"/>
              <a:t> Bangabandhu ,it was a global responsibility to fight these problems and take concerted efforts to put an end to these.</a:t>
            </a:r>
          </a:p>
          <a:p>
            <a:pPr algn="just"/>
            <a:r>
              <a:rPr lang="en-US" sz="3200" dirty="0"/>
              <a:t>Before he concluded his </a:t>
            </a:r>
            <a:r>
              <a:rPr lang="en-US" sz="3200" dirty="0" err="1"/>
              <a:t>speech,Bangabandhu</a:t>
            </a:r>
            <a:r>
              <a:rPr lang="en-US" sz="3200" dirty="0"/>
              <a:t> declared that Bangladesh would follow the paths of togetherness brotherhood and mutual respect and cooperation. He expected the UN would take substantial roles in solving the prevailing human crisis in the subcontinent as well as in other countries.</a:t>
            </a:r>
          </a:p>
        </p:txBody>
      </p:sp>
    </p:spTree>
    <p:extLst>
      <p:ext uri="{BB962C8B-B14F-4D97-AF65-F5344CB8AC3E}">
        <p14:creationId xmlns:p14="http://schemas.microsoft.com/office/powerpoint/2010/main" val="2928093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F98554-BC21-46FD-9713-A34F79D7C2AC}"/>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14DAEE6A-3E08-4D20-9AE2-1E75029154A3}"/>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35811C5-B7F6-45AA-A194-96916BF83DE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grpSp>
        <p:nvGrpSpPr>
          <p:cNvPr id="8" name="Group 7">
            <a:extLst>
              <a:ext uri="{FF2B5EF4-FFF2-40B4-BE49-F238E27FC236}">
                <a16:creationId xmlns:a16="http://schemas.microsoft.com/office/drawing/2014/main" id="{0A1E790A-EAE7-4C6D-BB03-B4D131ACA79B}"/>
              </a:ext>
            </a:extLst>
          </p:cNvPr>
          <p:cNvGrpSpPr/>
          <p:nvPr/>
        </p:nvGrpSpPr>
        <p:grpSpPr>
          <a:xfrm>
            <a:off x="1807627" y="276372"/>
            <a:ext cx="5997597" cy="1556896"/>
            <a:chOff x="1807627" y="276372"/>
            <a:chExt cx="5997597" cy="1556896"/>
          </a:xfrm>
        </p:grpSpPr>
        <p:sp>
          <p:nvSpPr>
            <p:cNvPr id="2" name="Speech Bubble: Rectangle with Corners Rounded 1">
              <a:extLst>
                <a:ext uri="{FF2B5EF4-FFF2-40B4-BE49-F238E27FC236}">
                  <a16:creationId xmlns:a16="http://schemas.microsoft.com/office/drawing/2014/main" id="{6C3AB42A-34C8-4CD2-88B8-06A37FA39378}"/>
                </a:ext>
              </a:extLst>
            </p:cNvPr>
            <p:cNvSpPr/>
            <p:nvPr/>
          </p:nvSpPr>
          <p:spPr>
            <a:xfrm>
              <a:off x="5399649" y="276372"/>
              <a:ext cx="2405575" cy="1280160"/>
            </a:xfrm>
            <a:prstGeom prst="wedgeRoundRectCallout">
              <a:avLst>
                <a:gd name="adj1" fmla="val -95102"/>
                <a:gd name="adj2" fmla="val 43819"/>
                <a:gd name="adj3" fmla="val 16667"/>
              </a:avLst>
            </a:prstGeom>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t>Group Works </a:t>
              </a:r>
            </a:p>
          </p:txBody>
        </p:sp>
        <p:pic>
          <p:nvPicPr>
            <p:cNvPr id="7" name="Picture 6">
              <a:extLst>
                <a:ext uri="{FF2B5EF4-FFF2-40B4-BE49-F238E27FC236}">
                  <a16:creationId xmlns:a16="http://schemas.microsoft.com/office/drawing/2014/main" id="{77A7737C-927D-40E1-AB56-3B290A68FDF7}"/>
                </a:ext>
              </a:extLst>
            </p:cNvPr>
            <p:cNvPicPr>
              <a:picLocks noChangeAspect="1"/>
            </p:cNvPicPr>
            <p:nvPr/>
          </p:nvPicPr>
          <p:blipFill rotWithShape="1">
            <a:blip r:embed="rId4">
              <a:extLst>
                <a:ext uri="{28A0092B-C50C-407E-A947-70E740481C1C}">
                  <a14:useLocalDpi xmlns:a14="http://schemas.microsoft.com/office/drawing/2010/main" val="0"/>
                </a:ext>
              </a:extLst>
            </a:blip>
            <a:srcRect r="1621" b="10583"/>
            <a:stretch/>
          </p:blipFill>
          <p:spPr>
            <a:xfrm>
              <a:off x="1807627" y="351325"/>
              <a:ext cx="2708104" cy="1481943"/>
            </a:xfrm>
            <a:prstGeom prst="rect">
              <a:avLst/>
            </a:prstGeom>
          </p:spPr>
        </p:pic>
      </p:grpSp>
      <p:sp>
        <p:nvSpPr>
          <p:cNvPr id="9" name="TextBox 8">
            <a:extLst>
              <a:ext uri="{FF2B5EF4-FFF2-40B4-BE49-F238E27FC236}">
                <a16:creationId xmlns:a16="http://schemas.microsoft.com/office/drawing/2014/main" id="{6CAAA18D-8DC1-45BD-8E1E-7B13AC80A9FA}"/>
              </a:ext>
            </a:extLst>
          </p:cNvPr>
          <p:cNvSpPr txBox="1"/>
          <p:nvPr/>
        </p:nvSpPr>
        <p:spPr>
          <a:xfrm>
            <a:off x="841717" y="1780314"/>
            <a:ext cx="10789920" cy="4801314"/>
          </a:xfrm>
          <a:prstGeom prst="rect">
            <a:avLst/>
          </a:prstGeom>
          <a:noFill/>
        </p:spPr>
        <p:txBody>
          <a:bodyPr wrap="square" rtlCol="0">
            <a:spAutoFit/>
          </a:bodyPr>
          <a:lstStyle/>
          <a:p>
            <a:r>
              <a:rPr lang="en-US" sz="3200" dirty="0"/>
              <a:t>Read the text again and work with your group ask and answer the following questions.</a:t>
            </a:r>
          </a:p>
          <a:p>
            <a:pPr marL="514350" indent="-514350">
              <a:buAutoNum type="arabicPeriod"/>
            </a:pPr>
            <a:r>
              <a:rPr lang="en-US" sz="3200" dirty="0"/>
              <a:t>How did Bangabandhu pay tribute to the language martyrs?</a:t>
            </a:r>
          </a:p>
          <a:p>
            <a:pPr marL="514350" indent="-514350">
              <a:buAutoNum type="arabicPeriod"/>
            </a:pPr>
            <a:r>
              <a:rPr lang="en-US" sz="3200" dirty="0"/>
              <a:t> Why did Bangabandhu seek for togetherness and global partnership ? </a:t>
            </a:r>
          </a:p>
          <a:p>
            <a:pPr marL="514350" indent="-514350">
              <a:buAutoNum type="arabicPeriod"/>
            </a:pPr>
            <a:r>
              <a:rPr lang="en-US" sz="3200" dirty="0"/>
              <a:t> What foreign policy did Bangabandhu formulate in his speech?</a:t>
            </a:r>
          </a:p>
          <a:p>
            <a:pPr marL="514350" indent="-514350">
              <a:buAutoNum type="arabicPeriod"/>
            </a:pPr>
            <a:r>
              <a:rPr lang="en-US" sz="3200" dirty="0"/>
              <a:t> Why did the text term Bangabandhu as a leader of the oppressed and leader of the third world? </a:t>
            </a:r>
          </a:p>
          <a:p>
            <a:endParaRPr lang="en-US" b="1" dirty="0"/>
          </a:p>
        </p:txBody>
      </p:sp>
    </p:spTree>
    <p:extLst>
      <p:ext uri="{BB962C8B-B14F-4D97-AF65-F5344CB8AC3E}">
        <p14:creationId xmlns:p14="http://schemas.microsoft.com/office/powerpoint/2010/main" val="32955578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500"/>
                                        <p:tgtEl>
                                          <p:spTgt spid="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500"/>
                                        <p:tgtEl>
                                          <p:spTgt spid="9">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fade">
                                      <p:cBhvr>
                                        <p:cTn id="4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0ACBEC-34C4-4A5D-9083-7B4FF49C99A4}"/>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4AACE5CF-8BB5-40A1-9FE5-A2460BABB1DF}"/>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03902F9-8D1F-4139-A550-7B087C35A64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grpSp>
        <p:nvGrpSpPr>
          <p:cNvPr id="2" name="Group 1">
            <a:extLst>
              <a:ext uri="{FF2B5EF4-FFF2-40B4-BE49-F238E27FC236}">
                <a16:creationId xmlns:a16="http://schemas.microsoft.com/office/drawing/2014/main" id="{3B2CA1FA-E70D-466E-86E5-C656BAD2C599}"/>
              </a:ext>
            </a:extLst>
          </p:cNvPr>
          <p:cNvGrpSpPr/>
          <p:nvPr/>
        </p:nvGrpSpPr>
        <p:grpSpPr>
          <a:xfrm>
            <a:off x="3739660" y="149763"/>
            <a:ext cx="5795890" cy="1098742"/>
            <a:chOff x="3739660" y="149763"/>
            <a:chExt cx="5795890" cy="1098742"/>
          </a:xfrm>
        </p:grpSpPr>
        <p:sp>
          <p:nvSpPr>
            <p:cNvPr id="8" name="Scroll: Horizontal 7">
              <a:extLst>
                <a:ext uri="{FF2B5EF4-FFF2-40B4-BE49-F238E27FC236}">
                  <a16:creationId xmlns:a16="http://schemas.microsoft.com/office/drawing/2014/main" id="{84B79B9C-A0C8-43BA-897E-E63D165DAF5D}"/>
                </a:ext>
              </a:extLst>
            </p:cNvPr>
            <p:cNvSpPr/>
            <p:nvPr/>
          </p:nvSpPr>
          <p:spPr>
            <a:xfrm>
              <a:off x="4628272" y="149763"/>
              <a:ext cx="3179298" cy="70485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t>Evaluation </a:t>
              </a:r>
            </a:p>
          </p:txBody>
        </p:sp>
        <p:sp>
          <p:nvSpPr>
            <p:cNvPr id="11" name="TextBox 10">
              <a:extLst>
                <a:ext uri="{FF2B5EF4-FFF2-40B4-BE49-F238E27FC236}">
                  <a16:creationId xmlns:a16="http://schemas.microsoft.com/office/drawing/2014/main" id="{8EB21204-B6DC-4503-9F93-EC3BBEE4EB1A}"/>
                </a:ext>
              </a:extLst>
            </p:cNvPr>
            <p:cNvSpPr txBox="1"/>
            <p:nvPr/>
          </p:nvSpPr>
          <p:spPr>
            <a:xfrm>
              <a:off x="3739660" y="602174"/>
              <a:ext cx="5795890" cy="646331"/>
            </a:xfrm>
            <a:prstGeom prst="rect">
              <a:avLst/>
            </a:prstGeom>
            <a:noFill/>
          </p:spPr>
          <p:txBody>
            <a:bodyPr wrap="square" rtlCol="0">
              <a:spAutoFit/>
            </a:bodyPr>
            <a:lstStyle/>
            <a:p>
              <a:r>
                <a:rPr lang="en-US" sz="3600" b="1" dirty="0"/>
                <a:t>Choose the best answer.</a:t>
              </a:r>
            </a:p>
          </p:txBody>
        </p:sp>
      </p:grpSp>
      <p:sp>
        <p:nvSpPr>
          <p:cNvPr id="12" name="Rectangle 11">
            <a:extLst>
              <a:ext uri="{FF2B5EF4-FFF2-40B4-BE49-F238E27FC236}">
                <a16:creationId xmlns:a16="http://schemas.microsoft.com/office/drawing/2014/main" id="{8CDDF404-36E2-4907-BDC1-B3C917809194}"/>
              </a:ext>
            </a:extLst>
          </p:cNvPr>
          <p:cNvSpPr/>
          <p:nvPr/>
        </p:nvSpPr>
        <p:spPr>
          <a:xfrm>
            <a:off x="703384" y="1438965"/>
            <a:ext cx="9861453" cy="30526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Wingdings" panose="05000000000000000000" pitchFamily="2" charset="2"/>
              <a:buChar char="v"/>
            </a:pPr>
            <a:r>
              <a:rPr lang="en-US" sz="3200" dirty="0"/>
              <a:t>1.So it was another war that Bangabandhu had to wage . Here the meaning of the underlined word is --- </a:t>
            </a:r>
          </a:p>
          <a:p>
            <a:pPr marL="514350" indent="-514350">
              <a:buAutoNum type="alphaLcParenBoth"/>
            </a:pPr>
            <a:r>
              <a:rPr lang="en-US" sz="3200" dirty="0"/>
              <a:t>Salary   </a:t>
            </a:r>
          </a:p>
          <a:p>
            <a:pPr marL="514350" indent="-514350">
              <a:buAutoNum type="alphaLcParenBoth"/>
            </a:pPr>
            <a:r>
              <a:rPr lang="en-US" sz="3200" dirty="0"/>
              <a:t> currency</a:t>
            </a:r>
          </a:p>
          <a:p>
            <a:pPr marL="514350" indent="-514350">
              <a:buAutoNum type="alphaLcParenBoth"/>
            </a:pPr>
            <a:r>
              <a:rPr lang="en-US" sz="3200" dirty="0"/>
              <a:t> carry on </a:t>
            </a:r>
          </a:p>
          <a:p>
            <a:pPr marL="514350" indent="-514350">
              <a:buAutoNum type="alphaLcParenBoth"/>
            </a:pPr>
            <a:r>
              <a:rPr lang="en-US" sz="3200" dirty="0"/>
              <a:t> pay </a:t>
            </a:r>
          </a:p>
        </p:txBody>
      </p:sp>
      <p:sp>
        <p:nvSpPr>
          <p:cNvPr id="13" name="Rectangle 12">
            <a:extLst>
              <a:ext uri="{FF2B5EF4-FFF2-40B4-BE49-F238E27FC236}">
                <a16:creationId xmlns:a16="http://schemas.microsoft.com/office/drawing/2014/main" id="{B95D315E-C69D-44CB-8006-C72866A97751}"/>
              </a:ext>
            </a:extLst>
          </p:cNvPr>
          <p:cNvSpPr/>
          <p:nvPr/>
        </p:nvSpPr>
        <p:spPr>
          <a:xfrm>
            <a:off x="670558" y="1484091"/>
            <a:ext cx="9861453" cy="345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514350" indent="-514350">
              <a:buFont typeface="Wingdings" panose="05000000000000000000" pitchFamily="2" charset="2"/>
              <a:buChar char="v"/>
            </a:pPr>
            <a:r>
              <a:rPr lang="en-US" sz="3200" dirty="0"/>
              <a:t>2. He expressed his worry about people’s plight to earn their own rights. The word meaning of the underlined word is----  </a:t>
            </a:r>
          </a:p>
          <a:p>
            <a:pPr marL="514350" indent="-514350">
              <a:buAutoNum type="alphaLcParenBoth"/>
            </a:pPr>
            <a:r>
              <a:rPr lang="en-US" sz="3200" dirty="0"/>
              <a:t>Suffering </a:t>
            </a:r>
          </a:p>
          <a:p>
            <a:pPr marL="514350" indent="-514350">
              <a:buAutoNum type="alphaLcParenBoth"/>
            </a:pPr>
            <a:r>
              <a:rPr lang="en-US" sz="3200" dirty="0"/>
              <a:t> flying </a:t>
            </a:r>
          </a:p>
          <a:p>
            <a:pPr marL="514350" indent="-514350">
              <a:buAutoNum type="alphaLcParenBoth"/>
            </a:pPr>
            <a:r>
              <a:rPr lang="en-US" sz="3200" dirty="0"/>
              <a:t> crying</a:t>
            </a:r>
          </a:p>
          <a:p>
            <a:pPr marL="514350" indent="-514350">
              <a:buAutoNum type="alphaLcParenBoth"/>
            </a:pPr>
            <a:r>
              <a:rPr lang="en-US" sz="3200" dirty="0"/>
              <a:t> fighting</a:t>
            </a:r>
          </a:p>
        </p:txBody>
      </p:sp>
      <p:sp>
        <p:nvSpPr>
          <p:cNvPr id="3" name="Rectangle 2">
            <a:extLst>
              <a:ext uri="{FF2B5EF4-FFF2-40B4-BE49-F238E27FC236}">
                <a16:creationId xmlns:a16="http://schemas.microsoft.com/office/drawing/2014/main" id="{0E74D099-EF00-41BB-8191-2976592D9A85}"/>
              </a:ext>
            </a:extLst>
          </p:cNvPr>
          <p:cNvSpPr/>
          <p:nvPr/>
        </p:nvSpPr>
        <p:spPr>
          <a:xfrm>
            <a:off x="464232" y="1484091"/>
            <a:ext cx="10751235" cy="30526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v"/>
            </a:pPr>
            <a:r>
              <a:rPr lang="en-US" sz="3200" dirty="0"/>
              <a:t>3. It was a </a:t>
            </a:r>
            <a:r>
              <a:rPr lang="en-US" sz="3200" dirty="0" err="1"/>
              <a:t>veni</a:t>
            </a:r>
            <a:r>
              <a:rPr lang="en-US" sz="3200" dirty="0"/>
              <a:t> </a:t>
            </a:r>
            <a:r>
              <a:rPr lang="en-US" sz="3200" dirty="0" err="1"/>
              <a:t>vidi</a:t>
            </a:r>
            <a:r>
              <a:rPr lang="en-US" sz="3200" dirty="0"/>
              <a:t> vici experience for him . The meaning of the underlined phrase is ---</a:t>
            </a:r>
          </a:p>
          <a:p>
            <a:r>
              <a:rPr lang="en-US" sz="3200" dirty="0"/>
              <a:t>   (a) He came , he spoke, he won </a:t>
            </a:r>
          </a:p>
          <a:p>
            <a:r>
              <a:rPr lang="en-US" sz="3200" dirty="0"/>
              <a:t>   (b) He spoke, he ran , he saw</a:t>
            </a:r>
          </a:p>
          <a:p>
            <a:r>
              <a:rPr lang="en-US" sz="3200" dirty="0"/>
              <a:t>   (c) He ran, he came , he won</a:t>
            </a:r>
          </a:p>
          <a:p>
            <a:r>
              <a:rPr lang="en-US" sz="3200" dirty="0"/>
              <a:t>   (d) He came, he saw, he conquered.</a:t>
            </a:r>
          </a:p>
        </p:txBody>
      </p:sp>
      <p:sp>
        <p:nvSpPr>
          <p:cNvPr id="7" name="Rectangle 6">
            <a:extLst>
              <a:ext uri="{FF2B5EF4-FFF2-40B4-BE49-F238E27FC236}">
                <a16:creationId xmlns:a16="http://schemas.microsoft.com/office/drawing/2014/main" id="{E2EA99B3-AEEC-4BEE-B377-0EAE823A30B7}"/>
              </a:ext>
            </a:extLst>
          </p:cNvPr>
          <p:cNvSpPr/>
          <p:nvPr/>
        </p:nvSpPr>
        <p:spPr>
          <a:xfrm>
            <a:off x="464232" y="1517432"/>
            <a:ext cx="10789920" cy="3332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v"/>
            </a:pPr>
            <a:r>
              <a:rPr lang="en-US" sz="3200" dirty="0"/>
              <a:t>4. Bangabandhu clarified Bangladesh’s absolute  pledge  to the missions of the UN charters. The meaning of the underlined word is ---- </a:t>
            </a:r>
          </a:p>
          <a:p>
            <a:r>
              <a:rPr lang="en-US" sz="3200" dirty="0"/>
              <a:t>  (a) determination</a:t>
            </a:r>
          </a:p>
          <a:p>
            <a:r>
              <a:rPr lang="en-US" sz="3200" dirty="0"/>
              <a:t>  (b) position </a:t>
            </a:r>
          </a:p>
          <a:p>
            <a:r>
              <a:rPr lang="en-US" sz="3200" dirty="0"/>
              <a:t>  (c) narration </a:t>
            </a:r>
          </a:p>
          <a:p>
            <a:r>
              <a:rPr lang="en-US" sz="3200" dirty="0"/>
              <a:t> (d) situation </a:t>
            </a:r>
          </a:p>
        </p:txBody>
      </p:sp>
      <p:sp>
        <p:nvSpPr>
          <p:cNvPr id="9" name="Rectangle 8">
            <a:extLst>
              <a:ext uri="{FF2B5EF4-FFF2-40B4-BE49-F238E27FC236}">
                <a16:creationId xmlns:a16="http://schemas.microsoft.com/office/drawing/2014/main" id="{B6E37107-A600-409F-9E65-F6B08A829430}"/>
              </a:ext>
            </a:extLst>
          </p:cNvPr>
          <p:cNvSpPr/>
          <p:nvPr/>
        </p:nvSpPr>
        <p:spPr>
          <a:xfrm>
            <a:off x="177019" y="1466319"/>
            <a:ext cx="11880166" cy="46466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v"/>
            </a:pPr>
            <a:r>
              <a:rPr lang="en-US" sz="3200" dirty="0"/>
              <a:t>5. It was essential to justify the sacrifice of the countless martyrs. The meaning of the underlined phrase is ----</a:t>
            </a:r>
          </a:p>
          <a:p>
            <a:r>
              <a:rPr lang="en-US" sz="3200" dirty="0"/>
              <a:t>   (a) number of people who sacrificed their lives.</a:t>
            </a:r>
          </a:p>
          <a:p>
            <a:r>
              <a:rPr lang="en-US" sz="3200" dirty="0"/>
              <a:t>   (b) number of people who sacrificed their lives but not   counted. </a:t>
            </a:r>
          </a:p>
          <a:p>
            <a:r>
              <a:rPr lang="en-US" sz="3200" dirty="0"/>
              <a:t>  (c) number of people who sacrificed their lives and has been counted.</a:t>
            </a:r>
          </a:p>
          <a:p>
            <a:r>
              <a:rPr lang="en-US" sz="3200" dirty="0"/>
              <a:t>  (d) number of people who sacrificed their lives and it’s impossible to count them .</a:t>
            </a:r>
          </a:p>
        </p:txBody>
      </p:sp>
      <p:sp>
        <p:nvSpPr>
          <p:cNvPr id="10" name="Rectangle 9">
            <a:extLst>
              <a:ext uri="{FF2B5EF4-FFF2-40B4-BE49-F238E27FC236}">
                <a16:creationId xmlns:a16="http://schemas.microsoft.com/office/drawing/2014/main" id="{9B3ED840-AB7B-4AAB-AA2B-281F52D0656E}"/>
              </a:ext>
            </a:extLst>
          </p:cNvPr>
          <p:cNvSpPr/>
          <p:nvPr/>
        </p:nvSpPr>
        <p:spPr>
          <a:xfrm>
            <a:off x="262598" y="1341907"/>
            <a:ext cx="11830929" cy="45117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v"/>
            </a:pPr>
            <a:endParaRPr lang="en-US" sz="3200" dirty="0"/>
          </a:p>
          <a:p>
            <a:pPr marL="285750" indent="-285750">
              <a:buFont typeface="Wingdings" panose="05000000000000000000" pitchFamily="2" charset="2"/>
              <a:buChar char="v"/>
            </a:pPr>
            <a:r>
              <a:rPr lang="en-US" sz="3200" dirty="0"/>
              <a:t>6. Bangabandhu expressed his utmost gratitude to the UN … for standing beside …. The war- ravaged country. The meaning of the underlined phrase is -----</a:t>
            </a:r>
          </a:p>
          <a:p>
            <a:r>
              <a:rPr lang="en-US" sz="3200" dirty="0"/>
              <a:t>   (a) attracted by the war </a:t>
            </a:r>
          </a:p>
          <a:p>
            <a:r>
              <a:rPr lang="en-US" sz="3200" dirty="0"/>
              <a:t>  (b) disturbed by the war </a:t>
            </a:r>
          </a:p>
          <a:p>
            <a:r>
              <a:rPr lang="en-US" sz="3200" dirty="0"/>
              <a:t>  (c) developed by the war </a:t>
            </a:r>
          </a:p>
          <a:p>
            <a:r>
              <a:rPr lang="en-US" sz="3200" dirty="0"/>
              <a:t>  (d) damaged by the war</a:t>
            </a:r>
          </a:p>
          <a:p>
            <a:endParaRPr lang="en-US" sz="3200" dirty="0"/>
          </a:p>
          <a:p>
            <a:r>
              <a:rPr lang="en-US" sz="3200" dirty="0"/>
              <a:t>  </a:t>
            </a:r>
          </a:p>
        </p:txBody>
      </p:sp>
    </p:spTree>
    <p:extLst>
      <p:ext uri="{BB962C8B-B14F-4D97-AF65-F5344CB8AC3E}">
        <p14:creationId xmlns:p14="http://schemas.microsoft.com/office/powerpoint/2010/main" val="16225498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bg/>
                                          </p:spTgt>
                                        </p:tgtEl>
                                        <p:attrNameLst>
                                          <p:attrName>style.visibility</p:attrName>
                                        </p:attrNameLst>
                                      </p:cBhvr>
                                      <p:to>
                                        <p:strVal val="visible"/>
                                      </p:to>
                                    </p:set>
                                    <p:animEffect transition="in" filter="fade">
                                      <p:cBhvr>
                                        <p:cTn id="13" dur="500"/>
                                        <p:tgtEl>
                                          <p:spTgt spid="12">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fade">
                                      <p:cBhvr>
                                        <p:cTn id="33" dur="500"/>
                                        <p:tgtEl>
                                          <p:spTgt spid="1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500"/>
                                        <p:tgtEl>
                                          <p:spTgt spid="1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bg/>
                                          </p:spTgt>
                                        </p:tgtEl>
                                        <p:attrNameLst>
                                          <p:attrName>style.visibility</p:attrName>
                                        </p:attrNameLst>
                                      </p:cBhvr>
                                      <p:to>
                                        <p:strVal val="visible"/>
                                      </p:to>
                                    </p:set>
                                    <p:animEffect transition="in" filter="fade">
                                      <p:cBhvr>
                                        <p:cTn id="43" dur="500"/>
                                        <p:tgtEl>
                                          <p:spTgt spid="13">
                                            <p:bg/>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fade">
                                      <p:cBhvr>
                                        <p:cTn id="48" dur="500"/>
                                        <p:tgtEl>
                                          <p:spTgt spid="1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xEl>
                                              <p:pRg st="1" end="1"/>
                                            </p:txEl>
                                          </p:spTgt>
                                        </p:tgtEl>
                                        <p:attrNameLst>
                                          <p:attrName>style.visibility</p:attrName>
                                        </p:attrNameLst>
                                      </p:cBhvr>
                                      <p:to>
                                        <p:strVal val="visible"/>
                                      </p:to>
                                    </p:set>
                                    <p:animEffect transition="in" filter="fade">
                                      <p:cBhvr>
                                        <p:cTn id="53" dur="500"/>
                                        <p:tgtEl>
                                          <p:spTgt spid="13">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3">
                                            <p:txEl>
                                              <p:pRg st="2" end="2"/>
                                            </p:txEl>
                                          </p:spTgt>
                                        </p:tgtEl>
                                        <p:attrNameLst>
                                          <p:attrName>style.visibility</p:attrName>
                                        </p:attrNameLst>
                                      </p:cBhvr>
                                      <p:to>
                                        <p:strVal val="visible"/>
                                      </p:to>
                                    </p:set>
                                    <p:animEffect transition="in" filter="fade">
                                      <p:cBhvr>
                                        <p:cTn id="58" dur="500"/>
                                        <p:tgtEl>
                                          <p:spTgt spid="13">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xEl>
                                              <p:pRg st="3" end="3"/>
                                            </p:txEl>
                                          </p:spTgt>
                                        </p:tgtEl>
                                        <p:attrNameLst>
                                          <p:attrName>style.visibility</p:attrName>
                                        </p:attrNameLst>
                                      </p:cBhvr>
                                      <p:to>
                                        <p:strVal val="visible"/>
                                      </p:to>
                                    </p:set>
                                    <p:animEffect transition="in" filter="fade">
                                      <p:cBhvr>
                                        <p:cTn id="63" dur="500"/>
                                        <p:tgtEl>
                                          <p:spTgt spid="13">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xEl>
                                              <p:pRg st="4" end="4"/>
                                            </p:txEl>
                                          </p:spTgt>
                                        </p:tgtEl>
                                        <p:attrNameLst>
                                          <p:attrName>style.visibility</p:attrName>
                                        </p:attrNameLst>
                                      </p:cBhvr>
                                      <p:to>
                                        <p:strVal val="visible"/>
                                      </p:to>
                                    </p:set>
                                    <p:animEffect transition="in" filter="fade">
                                      <p:cBhvr>
                                        <p:cTn id="68" dur="500"/>
                                        <p:tgtEl>
                                          <p:spTgt spid="13">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bg/>
                                          </p:spTgt>
                                        </p:tgtEl>
                                        <p:attrNameLst>
                                          <p:attrName>style.visibility</p:attrName>
                                        </p:attrNameLst>
                                      </p:cBhvr>
                                      <p:to>
                                        <p:strVal val="visible"/>
                                      </p:to>
                                    </p:set>
                                    <p:animEffect transition="in" filter="fade">
                                      <p:cBhvr>
                                        <p:cTn id="73" dur="500"/>
                                        <p:tgtEl>
                                          <p:spTgt spid="3">
                                            <p:bg/>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0" end="0"/>
                                            </p:txEl>
                                          </p:spTgt>
                                        </p:tgtEl>
                                        <p:attrNameLst>
                                          <p:attrName>style.visibility</p:attrName>
                                        </p:attrNameLst>
                                      </p:cBhvr>
                                      <p:to>
                                        <p:strVal val="visible"/>
                                      </p:to>
                                    </p:set>
                                    <p:animEffect transition="in" filter="fade">
                                      <p:cBhvr>
                                        <p:cTn id="78" dur="500"/>
                                        <p:tgtEl>
                                          <p:spTgt spid="3">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txEl>
                                              <p:pRg st="1" end="1"/>
                                            </p:txEl>
                                          </p:spTgt>
                                        </p:tgtEl>
                                        <p:attrNameLst>
                                          <p:attrName>style.visibility</p:attrName>
                                        </p:attrNameLst>
                                      </p:cBhvr>
                                      <p:to>
                                        <p:strVal val="visible"/>
                                      </p:to>
                                    </p:set>
                                    <p:animEffect transition="in" filter="fade">
                                      <p:cBhvr>
                                        <p:cTn id="83" dur="500"/>
                                        <p:tgtEl>
                                          <p:spTgt spid="3">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
                                            <p:txEl>
                                              <p:pRg st="2" end="2"/>
                                            </p:txEl>
                                          </p:spTgt>
                                        </p:tgtEl>
                                        <p:attrNameLst>
                                          <p:attrName>style.visibility</p:attrName>
                                        </p:attrNameLst>
                                      </p:cBhvr>
                                      <p:to>
                                        <p:strVal val="visible"/>
                                      </p:to>
                                    </p:set>
                                    <p:animEffect transition="in" filter="fade">
                                      <p:cBhvr>
                                        <p:cTn id="88" dur="500"/>
                                        <p:tgtEl>
                                          <p:spTgt spid="3">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
                                            <p:txEl>
                                              <p:pRg st="3" end="3"/>
                                            </p:txEl>
                                          </p:spTgt>
                                        </p:tgtEl>
                                        <p:attrNameLst>
                                          <p:attrName>style.visibility</p:attrName>
                                        </p:attrNameLst>
                                      </p:cBhvr>
                                      <p:to>
                                        <p:strVal val="visible"/>
                                      </p:to>
                                    </p:set>
                                    <p:animEffect transition="in" filter="fade">
                                      <p:cBhvr>
                                        <p:cTn id="93" dur="500"/>
                                        <p:tgtEl>
                                          <p:spTgt spid="3">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
                                            <p:txEl>
                                              <p:pRg st="4" end="4"/>
                                            </p:txEl>
                                          </p:spTgt>
                                        </p:tgtEl>
                                        <p:attrNameLst>
                                          <p:attrName>style.visibility</p:attrName>
                                        </p:attrNameLst>
                                      </p:cBhvr>
                                      <p:to>
                                        <p:strVal val="visible"/>
                                      </p:to>
                                    </p:set>
                                    <p:animEffect transition="in" filter="fade">
                                      <p:cBhvr>
                                        <p:cTn id="98" dur="500"/>
                                        <p:tgtEl>
                                          <p:spTgt spid="3">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7">
                                            <p:bg/>
                                          </p:spTgt>
                                        </p:tgtEl>
                                        <p:attrNameLst>
                                          <p:attrName>style.visibility</p:attrName>
                                        </p:attrNameLst>
                                      </p:cBhvr>
                                      <p:to>
                                        <p:strVal val="visible"/>
                                      </p:to>
                                    </p:set>
                                    <p:animEffect transition="in" filter="fade">
                                      <p:cBhvr>
                                        <p:cTn id="103" dur="500"/>
                                        <p:tgtEl>
                                          <p:spTgt spid="7">
                                            <p:bg/>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
                                            <p:txEl>
                                              <p:pRg st="0" end="0"/>
                                            </p:txEl>
                                          </p:spTgt>
                                        </p:tgtEl>
                                        <p:attrNameLst>
                                          <p:attrName>style.visibility</p:attrName>
                                        </p:attrNameLst>
                                      </p:cBhvr>
                                      <p:to>
                                        <p:strVal val="visible"/>
                                      </p:to>
                                    </p:set>
                                    <p:animEffect transition="in" filter="fade">
                                      <p:cBhvr>
                                        <p:cTn id="108" dur="500"/>
                                        <p:tgtEl>
                                          <p:spTgt spid="7">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
                                            <p:txEl>
                                              <p:pRg st="1" end="1"/>
                                            </p:txEl>
                                          </p:spTgt>
                                        </p:tgtEl>
                                        <p:attrNameLst>
                                          <p:attrName>style.visibility</p:attrName>
                                        </p:attrNameLst>
                                      </p:cBhvr>
                                      <p:to>
                                        <p:strVal val="visible"/>
                                      </p:to>
                                    </p:set>
                                    <p:animEffect transition="in" filter="fade">
                                      <p:cBhvr>
                                        <p:cTn id="113" dur="500"/>
                                        <p:tgtEl>
                                          <p:spTgt spid="7">
                                            <p:txEl>
                                              <p:pRg st="1" end="1"/>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7">
                                            <p:txEl>
                                              <p:pRg st="2" end="2"/>
                                            </p:txEl>
                                          </p:spTgt>
                                        </p:tgtEl>
                                        <p:attrNameLst>
                                          <p:attrName>style.visibility</p:attrName>
                                        </p:attrNameLst>
                                      </p:cBhvr>
                                      <p:to>
                                        <p:strVal val="visible"/>
                                      </p:to>
                                    </p:set>
                                    <p:animEffect transition="in" filter="fade">
                                      <p:cBhvr>
                                        <p:cTn id="118" dur="500"/>
                                        <p:tgtEl>
                                          <p:spTgt spid="7">
                                            <p:txEl>
                                              <p:pRg st="2" end="2"/>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7">
                                            <p:txEl>
                                              <p:pRg st="3" end="3"/>
                                            </p:txEl>
                                          </p:spTgt>
                                        </p:tgtEl>
                                        <p:attrNameLst>
                                          <p:attrName>style.visibility</p:attrName>
                                        </p:attrNameLst>
                                      </p:cBhvr>
                                      <p:to>
                                        <p:strVal val="visible"/>
                                      </p:to>
                                    </p:set>
                                    <p:animEffect transition="in" filter="fade">
                                      <p:cBhvr>
                                        <p:cTn id="123" dur="500"/>
                                        <p:tgtEl>
                                          <p:spTgt spid="7">
                                            <p:txEl>
                                              <p:pRg st="3" end="3"/>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7">
                                            <p:txEl>
                                              <p:pRg st="4" end="4"/>
                                            </p:txEl>
                                          </p:spTgt>
                                        </p:tgtEl>
                                        <p:attrNameLst>
                                          <p:attrName>style.visibility</p:attrName>
                                        </p:attrNameLst>
                                      </p:cBhvr>
                                      <p:to>
                                        <p:strVal val="visible"/>
                                      </p:to>
                                    </p:set>
                                    <p:animEffect transition="in" filter="fade">
                                      <p:cBhvr>
                                        <p:cTn id="128" dur="500"/>
                                        <p:tgtEl>
                                          <p:spTgt spid="7">
                                            <p:txEl>
                                              <p:pRg st="4" end="4"/>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
                                            <p:bg/>
                                          </p:spTgt>
                                        </p:tgtEl>
                                        <p:attrNameLst>
                                          <p:attrName>style.visibility</p:attrName>
                                        </p:attrNameLst>
                                      </p:cBhvr>
                                      <p:to>
                                        <p:strVal val="visible"/>
                                      </p:to>
                                    </p:set>
                                    <p:animEffect transition="in" filter="fade">
                                      <p:cBhvr>
                                        <p:cTn id="133" dur="500"/>
                                        <p:tgtEl>
                                          <p:spTgt spid="9">
                                            <p:bg/>
                                          </p:spTgt>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9">
                                            <p:txEl>
                                              <p:pRg st="0" end="0"/>
                                            </p:txEl>
                                          </p:spTgt>
                                        </p:tgtEl>
                                        <p:attrNameLst>
                                          <p:attrName>style.visibility</p:attrName>
                                        </p:attrNameLst>
                                      </p:cBhvr>
                                      <p:to>
                                        <p:strVal val="visible"/>
                                      </p:to>
                                    </p:set>
                                    <p:animEffect transition="in" filter="fade">
                                      <p:cBhvr>
                                        <p:cTn id="138" dur="500"/>
                                        <p:tgtEl>
                                          <p:spTgt spid="9">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9">
                                            <p:txEl>
                                              <p:pRg st="1" end="1"/>
                                            </p:txEl>
                                          </p:spTgt>
                                        </p:tgtEl>
                                        <p:attrNameLst>
                                          <p:attrName>style.visibility</p:attrName>
                                        </p:attrNameLst>
                                      </p:cBhvr>
                                      <p:to>
                                        <p:strVal val="visible"/>
                                      </p:to>
                                    </p:set>
                                    <p:animEffect transition="in" filter="fade">
                                      <p:cBhvr>
                                        <p:cTn id="143" dur="500"/>
                                        <p:tgtEl>
                                          <p:spTgt spid="9">
                                            <p:txEl>
                                              <p:pRg st="1" end="1"/>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9">
                                            <p:txEl>
                                              <p:pRg st="2" end="2"/>
                                            </p:txEl>
                                          </p:spTgt>
                                        </p:tgtEl>
                                        <p:attrNameLst>
                                          <p:attrName>style.visibility</p:attrName>
                                        </p:attrNameLst>
                                      </p:cBhvr>
                                      <p:to>
                                        <p:strVal val="visible"/>
                                      </p:to>
                                    </p:set>
                                    <p:animEffect transition="in" filter="fade">
                                      <p:cBhvr>
                                        <p:cTn id="148" dur="500"/>
                                        <p:tgtEl>
                                          <p:spTgt spid="9">
                                            <p:txEl>
                                              <p:pRg st="2" end="2"/>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9">
                                            <p:txEl>
                                              <p:pRg st="3" end="3"/>
                                            </p:txEl>
                                          </p:spTgt>
                                        </p:tgtEl>
                                        <p:attrNameLst>
                                          <p:attrName>style.visibility</p:attrName>
                                        </p:attrNameLst>
                                      </p:cBhvr>
                                      <p:to>
                                        <p:strVal val="visible"/>
                                      </p:to>
                                    </p:set>
                                    <p:animEffect transition="in" filter="fade">
                                      <p:cBhvr>
                                        <p:cTn id="153" dur="500"/>
                                        <p:tgtEl>
                                          <p:spTgt spid="9">
                                            <p:txEl>
                                              <p:pRg st="3" end="3"/>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9">
                                            <p:txEl>
                                              <p:pRg st="4" end="4"/>
                                            </p:txEl>
                                          </p:spTgt>
                                        </p:tgtEl>
                                        <p:attrNameLst>
                                          <p:attrName>style.visibility</p:attrName>
                                        </p:attrNameLst>
                                      </p:cBhvr>
                                      <p:to>
                                        <p:strVal val="visible"/>
                                      </p:to>
                                    </p:set>
                                    <p:animEffect transition="in" filter="fade">
                                      <p:cBhvr>
                                        <p:cTn id="158" dur="500"/>
                                        <p:tgtEl>
                                          <p:spTgt spid="9">
                                            <p:txEl>
                                              <p:pRg st="4" end="4"/>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0">
                                            <p:bg/>
                                          </p:spTgt>
                                        </p:tgtEl>
                                        <p:attrNameLst>
                                          <p:attrName>style.visibility</p:attrName>
                                        </p:attrNameLst>
                                      </p:cBhvr>
                                      <p:to>
                                        <p:strVal val="visible"/>
                                      </p:to>
                                    </p:set>
                                    <p:animEffect transition="in" filter="fade">
                                      <p:cBhvr>
                                        <p:cTn id="163" dur="500"/>
                                        <p:tgtEl>
                                          <p:spTgt spid="10">
                                            <p:bg/>
                                          </p:spTgt>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0">
                                            <p:txEl>
                                              <p:pRg st="1" end="1"/>
                                            </p:txEl>
                                          </p:spTgt>
                                        </p:tgtEl>
                                        <p:attrNameLst>
                                          <p:attrName>style.visibility</p:attrName>
                                        </p:attrNameLst>
                                      </p:cBhvr>
                                      <p:to>
                                        <p:strVal val="visible"/>
                                      </p:to>
                                    </p:set>
                                    <p:animEffect transition="in" filter="fade">
                                      <p:cBhvr>
                                        <p:cTn id="168" dur="500"/>
                                        <p:tgtEl>
                                          <p:spTgt spid="10">
                                            <p:txEl>
                                              <p:pRg st="1" end="1"/>
                                            </p:txEl>
                                          </p:spTgt>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0">
                                            <p:txEl>
                                              <p:pRg st="2" end="2"/>
                                            </p:txEl>
                                          </p:spTgt>
                                        </p:tgtEl>
                                        <p:attrNameLst>
                                          <p:attrName>style.visibility</p:attrName>
                                        </p:attrNameLst>
                                      </p:cBhvr>
                                      <p:to>
                                        <p:strVal val="visible"/>
                                      </p:to>
                                    </p:set>
                                    <p:animEffect transition="in" filter="fade">
                                      <p:cBhvr>
                                        <p:cTn id="173" dur="500"/>
                                        <p:tgtEl>
                                          <p:spTgt spid="10">
                                            <p:txEl>
                                              <p:pRg st="2" end="2"/>
                                            </p:txEl>
                                          </p:spTgt>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0">
                                            <p:txEl>
                                              <p:pRg st="3" end="3"/>
                                            </p:txEl>
                                          </p:spTgt>
                                        </p:tgtEl>
                                        <p:attrNameLst>
                                          <p:attrName>style.visibility</p:attrName>
                                        </p:attrNameLst>
                                      </p:cBhvr>
                                      <p:to>
                                        <p:strVal val="visible"/>
                                      </p:to>
                                    </p:set>
                                    <p:animEffect transition="in" filter="fade">
                                      <p:cBhvr>
                                        <p:cTn id="178" dur="500"/>
                                        <p:tgtEl>
                                          <p:spTgt spid="10">
                                            <p:txEl>
                                              <p:pRg st="3" end="3"/>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0">
                                            <p:txEl>
                                              <p:pRg st="4" end="4"/>
                                            </p:txEl>
                                          </p:spTgt>
                                        </p:tgtEl>
                                        <p:attrNameLst>
                                          <p:attrName>style.visibility</p:attrName>
                                        </p:attrNameLst>
                                      </p:cBhvr>
                                      <p:to>
                                        <p:strVal val="visible"/>
                                      </p:to>
                                    </p:set>
                                    <p:animEffect transition="in" filter="fade">
                                      <p:cBhvr>
                                        <p:cTn id="183" dur="500"/>
                                        <p:tgtEl>
                                          <p:spTgt spid="10">
                                            <p:txEl>
                                              <p:pRg st="4" end="4"/>
                                            </p:txEl>
                                          </p:spTgt>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0">
                                            <p:txEl>
                                              <p:pRg st="5" end="5"/>
                                            </p:txEl>
                                          </p:spTgt>
                                        </p:tgtEl>
                                        <p:attrNameLst>
                                          <p:attrName>style.visibility</p:attrName>
                                        </p:attrNameLst>
                                      </p:cBhvr>
                                      <p:to>
                                        <p:strVal val="visible"/>
                                      </p:to>
                                    </p:set>
                                    <p:animEffect transition="in" filter="fade">
                                      <p:cBhvr>
                                        <p:cTn id="188" dur="500"/>
                                        <p:tgtEl>
                                          <p:spTgt spid="10">
                                            <p:txEl>
                                              <p:pRg st="5" end="5"/>
                                            </p:txEl>
                                          </p:spTgt>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0">
                                            <p:txEl>
                                              <p:pRg st="7" end="7"/>
                                            </p:txEl>
                                          </p:spTgt>
                                        </p:tgtEl>
                                        <p:attrNameLst>
                                          <p:attrName>style.visibility</p:attrName>
                                        </p:attrNameLst>
                                      </p:cBhvr>
                                      <p:to>
                                        <p:strVal val="visible"/>
                                      </p:to>
                                    </p:set>
                                    <p:animEffect transition="in" filter="fade">
                                      <p:cBhvr>
                                        <p:cTn id="193"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3" grpId="0" build="p" animBg="1"/>
      <p:bldP spid="3" grpId="0" build="p" animBg="1"/>
      <p:bldP spid="7" grpId="0" build="p" animBg="1"/>
      <p:bldP spid="9" grpId="0" build="p" animBg="1"/>
      <p:bldP spid="1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76874DF-EDBF-460C-9E07-480153A8CB2A}"/>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AE862D93-3838-4380-9699-32A62B04DB1D}"/>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352094-D525-4697-928B-1622CED3D8C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pic>
        <p:nvPicPr>
          <p:cNvPr id="3" name="Picture 2">
            <a:extLst>
              <a:ext uri="{FF2B5EF4-FFF2-40B4-BE49-F238E27FC236}">
                <a16:creationId xmlns:a16="http://schemas.microsoft.com/office/drawing/2014/main" id="{D00C9DE2-8DAF-4973-8E6A-27E5F32F500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316901" y="230654"/>
            <a:ext cx="5325509" cy="2509030"/>
          </a:xfrm>
          <a:prstGeom prst="rect">
            <a:avLst/>
          </a:prstGeom>
          <a:ln>
            <a:solidFill>
              <a:schemeClr val="tx1"/>
            </a:solidFill>
          </a:ln>
        </p:spPr>
      </p:pic>
      <p:sp>
        <p:nvSpPr>
          <p:cNvPr id="7" name="Scroll: Horizontal 6">
            <a:extLst>
              <a:ext uri="{FF2B5EF4-FFF2-40B4-BE49-F238E27FC236}">
                <a16:creationId xmlns:a16="http://schemas.microsoft.com/office/drawing/2014/main" id="{44B000E8-7A54-453A-8C86-4E67422CA8F0}"/>
              </a:ext>
            </a:extLst>
          </p:cNvPr>
          <p:cNvSpPr/>
          <p:nvPr/>
        </p:nvSpPr>
        <p:spPr>
          <a:xfrm>
            <a:off x="696351" y="3279237"/>
            <a:ext cx="10719580" cy="2574387"/>
          </a:xfrm>
          <a:prstGeom prst="horizontalScroll">
            <a:avLst/>
          </a:prstGeom>
          <a:solidFill>
            <a:schemeClr val="accent4">
              <a:lumMod val="20000"/>
              <a:lumOff val="80000"/>
            </a:schemeClr>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sz="3200" dirty="0"/>
              <a:t>Write an email to your friend giving him/her the information that you have gathered about Bangabandhu’s speech at the UN.</a:t>
            </a:r>
          </a:p>
        </p:txBody>
      </p:sp>
    </p:spTree>
    <p:extLst>
      <p:ext uri="{BB962C8B-B14F-4D97-AF65-F5344CB8AC3E}">
        <p14:creationId xmlns:p14="http://schemas.microsoft.com/office/powerpoint/2010/main" val="3976221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F14F0B-68B8-4009-B54F-54C830C6929A}"/>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29E7F24C-5F1D-401D-8059-831BB55B5A2D}"/>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2C63D43-4FBA-458A-B098-397963B3854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pic>
        <p:nvPicPr>
          <p:cNvPr id="8" name="Picture 7">
            <a:extLst>
              <a:ext uri="{FF2B5EF4-FFF2-40B4-BE49-F238E27FC236}">
                <a16:creationId xmlns:a16="http://schemas.microsoft.com/office/drawing/2014/main" id="{F042CF18-28CE-4862-A7B4-B71FE4BACE81}"/>
              </a:ext>
            </a:extLst>
          </p:cNvPr>
          <p:cNvPicPr>
            <a:picLocks noChangeAspect="1"/>
          </p:cNvPicPr>
          <p:nvPr/>
        </p:nvPicPr>
        <p:blipFill rotWithShape="1">
          <a:blip r:embed="rId4">
            <a:extLst>
              <a:ext uri="{28A0092B-C50C-407E-A947-70E740481C1C}">
                <a14:useLocalDpi xmlns:a14="http://schemas.microsoft.com/office/drawing/2010/main" val="0"/>
              </a:ext>
            </a:extLst>
          </a:blip>
          <a:srcRect l="3904" r="3003"/>
          <a:stretch/>
        </p:blipFill>
        <p:spPr>
          <a:xfrm>
            <a:off x="3348110" y="1420836"/>
            <a:ext cx="4994031" cy="4797083"/>
          </a:xfrm>
          <a:prstGeom prst="rect">
            <a:avLst/>
          </a:prstGeom>
        </p:spPr>
      </p:pic>
      <p:sp>
        <p:nvSpPr>
          <p:cNvPr id="9" name="TextBox 8">
            <a:extLst>
              <a:ext uri="{FF2B5EF4-FFF2-40B4-BE49-F238E27FC236}">
                <a16:creationId xmlns:a16="http://schemas.microsoft.com/office/drawing/2014/main" id="{BA7D4EB4-97F6-43EC-96C4-CCE17C89964D}"/>
              </a:ext>
            </a:extLst>
          </p:cNvPr>
          <p:cNvSpPr txBox="1"/>
          <p:nvPr/>
        </p:nvSpPr>
        <p:spPr>
          <a:xfrm>
            <a:off x="3812345" y="515019"/>
            <a:ext cx="4994031" cy="830997"/>
          </a:xfrm>
          <a:prstGeom prst="rect">
            <a:avLst/>
          </a:prstGeom>
          <a:noFill/>
        </p:spPr>
        <p:txBody>
          <a:bodyPr wrap="square" rtlCol="0">
            <a:spAutoFit/>
            <a:scene3d>
              <a:camera prst="isometricOffAxis1Right"/>
              <a:lightRig rig="threePt" dir="t"/>
            </a:scene3d>
          </a:bodyPr>
          <a:lstStyle/>
          <a:p>
            <a:r>
              <a:rPr lang="en-US" sz="4800" b="1" dirty="0">
                <a:effectLst>
                  <a:glow rad="228600">
                    <a:schemeClr val="accent4">
                      <a:satMod val="175000"/>
                      <a:alpha val="40000"/>
                    </a:schemeClr>
                  </a:glow>
                </a:effectLst>
              </a:rPr>
              <a:t>Thank you all. </a:t>
            </a:r>
          </a:p>
        </p:txBody>
      </p:sp>
    </p:spTree>
    <p:extLst>
      <p:ext uri="{BB962C8B-B14F-4D97-AF65-F5344CB8AC3E}">
        <p14:creationId xmlns:p14="http://schemas.microsoft.com/office/powerpoint/2010/main" val="1352105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FAD45D2-F5C1-449B-BCDF-EE9683095CDA}"/>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A7A2DF4E-46BC-4877-9FFF-FA89E6360646}"/>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4547BD2-4FA6-43D8-9323-B6EEB1855CF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grpSp>
        <p:nvGrpSpPr>
          <p:cNvPr id="28" name="Group 27">
            <a:extLst>
              <a:ext uri="{FF2B5EF4-FFF2-40B4-BE49-F238E27FC236}">
                <a16:creationId xmlns:a16="http://schemas.microsoft.com/office/drawing/2014/main" id="{E4727202-635C-4858-AB03-43464FAD3D76}"/>
              </a:ext>
            </a:extLst>
          </p:cNvPr>
          <p:cNvGrpSpPr/>
          <p:nvPr/>
        </p:nvGrpSpPr>
        <p:grpSpPr>
          <a:xfrm>
            <a:off x="281354" y="149763"/>
            <a:ext cx="11910646" cy="5947943"/>
            <a:chOff x="140677" y="155896"/>
            <a:chExt cx="11910646" cy="5947943"/>
          </a:xfrm>
        </p:grpSpPr>
        <p:sp>
          <p:nvSpPr>
            <p:cNvPr id="2" name="Rectangle 1">
              <a:extLst>
                <a:ext uri="{FF2B5EF4-FFF2-40B4-BE49-F238E27FC236}">
                  <a16:creationId xmlns:a16="http://schemas.microsoft.com/office/drawing/2014/main" id="{122F20E4-A209-4F48-9FCE-61507534A2DC}"/>
                </a:ext>
              </a:extLst>
            </p:cNvPr>
            <p:cNvSpPr/>
            <p:nvPr/>
          </p:nvSpPr>
          <p:spPr>
            <a:xfrm>
              <a:off x="140677" y="180903"/>
              <a:ext cx="11751212" cy="5922936"/>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25AA195-6E0D-42F8-A615-A795F5E33E88}"/>
                </a:ext>
              </a:extLst>
            </p:cNvPr>
            <p:cNvPicPr>
              <a:picLocks noChangeAspect="1"/>
            </p:cNvPicPr>
            <p:nvPr/>
          </p:nvPicPr>
          <p:blipFill rotWithShape="1">
            <a:blip r:embed="rId4">
              <a:extLst>
                <a:ext uri="{28A0092B-C50C-407E-A947-70E740481C1C}">
                  <a14:useLocalDpi xmlns:a14="http://schemas.microsoft.com/office/drawing/2010/main" val="0"/>
                </a:ext>
              </a:extLst>
            </a:blip>
            <a:srcRect l="7008" t="4304" r="8969" b="4143"/>
            <a:stretch/>
          </p:blipFill>
          <p:spPr>
            <a:xfrm>
              <a:off x="10250658" y="1162637"/>
              <a:ext cx="1800665" cy="4840750"/>
            </a:xfrm>
            <a:prstGeom prst="rect">
              <a:avLst/>
            </a:prstGeom>
          </p:spPr>
        </p:pic>
        <p:pic>
          <p:nvPicPr>
            <p:cNvPr id="9" name="Picture 8">
              <a:extLst>
                <a:ext uri="{FF2B5EF4-FFF2-40B4-BE49-F238E27FC236}">
                  <a16:creationId xmlns:a16="http://schemas.microsoft.com/office/drawing/2014/main" id="{EC547063-00F3-40E8-B336-0D06629B0948}"/>
                </a:ext>
              </a:extLst>
            </p:cNvPr>
            <p:cNvPicPr>
              <a:picLocks noChangeAspect="1"/>
            </p:cNvPicPr>
            <p:nvPr/>
          </p:nvPicPr>
          <p:blipFill rotWithShape="1">
            <a:blip r:embed="rId5">
              <a:extLst>
                <a:ext uri="{28A0092B-C50C-407E-A947-70E740481C1C}">
                  <a14:useLocalDpi xmlns:a14="http://schemas.microsoft.com/office/drawing/2010/main" val="0"/>
                </a:ext>
              </a:extLst>
            </a:blip>
            <a:srcRect l="31808" t="5814" r="14148" b="8453"/>
            <a:stretch/>
          </p:blipFill>
          <p:spPr>
            <a:xfrm>
              <a:off x="180536" y="281354"/>
              <a:ext cx="947225" cy="5722033"/>
            </a:xfrm>
            <a:prstGeom prst="rect">
              <a:avLst/>
            </a:prstGeom>
          </p:spPr>
        </p:pic>
        <p:sp>
          <p:nvSpPr>
            <p:cNvPr id="10" name="TextBox 9">
              <a:extLst>
                <a:ext uri="{FF2B5EF4-FFF2-40B4-BE49-F238E27FC236}">
                  <a16:creationId xmlns:a16="http://schemas.microsoft.com/office/drawing/2014/main" id="{EB5935B1-E860-4447-A8E1-D98BE8C17620}"/>
                </a:ext>
              </a:extLst>
            </p:cNvPr>
            <p:cNvSpPr txBox="1"/>
            <p:nvPr/>
          </p:nvSpPr>
          <p:spPr>
            <a:xfrm>
              <a:off x="3227363" y="155896"/>
              <a:ext cx="5657557" cy="830997"/>
            </a:xfrm>
            <a:prstGeom prst="rect">
              <a:avLst/>
            </a:prstGeom>
            <a:noFill/>
          </p:spPr>
          <p:txBody>
            <a:bodyPr wrap="square" rtlCol="0">
              <a:spAutoFit/>
            </a:bodyPr>
            <a:lstStyle/>
            <a:p>
              <a:r>
                <a:rPr lang="en-US" sz="4800" b="1" dirty="0"/>
                <a:t>Teacher Information </a:t>
              </a:r>
            </a:p>
          </p:txBody>
        </p:sp>
        <p:pic>
          <p:nvPicPr>
            <p:cNvPr id="12" name="Picture 11">
              <a:extLst>
                <a:ext uri="{FF2B5EF4-FFF2-40B4-BE49-F238E27FC236}">
                  <a16:creationId xmlns:a16="http://schemas.microsoft.com/office/drawing/2014/main" id="{B417A703-7F77-462F-A0A2-AC3494F11340}"/>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16745" y="1346703"/>
              <a:ext cx="3235569" cy="42968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TextBox 12">
              <a:extLst>
                <a:ext uri="{FF2B5EF4-FFF2-40B4-BE49-F238E27FC236}">
                  <a16:creationId xmlns:a16="http://schemas.microsoft.com/office/drawing/2014/main" id="{41FD69B2-3F56-4024-AD43-57A6D94AD4F9}"/>
                </a:ext>
              </a:extLst>
            </p:cNvPr>
            <p:cNvSpPr txBox="1"/>
            <p:nvPr/>
          </p:nvSpPr>
          <p:spPr>
            <a:xfrm>
              <a:off x="4412566" y="1730326"/>
              <a:ext cx="5697415" cy="3416320"/>
            </a:xfrm>
            <a:prstGeom prst="rect">
              <a:avLst/>
            </a:prstGeom>
            <a:noFill/>
          </p:spPr>
          <p:txBody>
            <a:bodyPr wrap="square" rtlCol="0">
              <a:spAutoFit/>
            </a:bodyPr>
            <a:lstStyle/>
            <a:p>
              <a:pPr algn="ctr"/>
              <a:r>
                <a:rPr lang="en-US" sz="3600" b="1" dirty="0"/>
                <a:t>Hasina Momotaj </a:t>
              </a:r>
              <a:br>
                <a:rPr lang="en-US" sz="3600" b="1" dirty="0"/>
              </a:br>
              <a:r>
                <a:rPr lang="en-US" sz="3600" b="1" dirty="0"/>
                <a:t>Assistant head Teacher</a:t>
              </a:r>
            </a:p>
            <a:p>
              <a:pPr algn="ctr"/>
              <a:r>
                <a:rPr lang="en-US" sz="3600" b="1" dirty="0"/>
                <a:t>Raja GC high School</a:t>
              </a:r>
            </a:p>
            <a:p>
              <a:pPr algn="ctr"/>
              <a:r>
                <a:rPr lang="en-US" sz="3600" b="1" dirty="0"/>
                <a:t>Sylhet</a:t>
              </a:r>
            </a:p>
            <a:p>
              <a:pPr algn="ctr"/>
              <a:r>
                <a:rPr lang="en-US" sz="3600" b="1" dirty="0"/>
                <a:t>Email-</a:t>
              </a:r>
            </a:p>
            <a:p>
              <a:r>
                <a:rPr lang="en-US" sz="3600" b="1" dirty="0"/>
                <a:t>hasinalovely76@gmail.com</a:t>
              </a:r>
            </a:p>
          </p:txBody>
        </p:sp>
      </p:grpSp>
      <p:grpSp>
        <p:nvGrpSpPr>
          <p:cNvPr id="36" name="Group 35">
            <a:extLst>
              <a:ext uri="{FF2B5EF4-FFF2-40B4-BE49-F238E27FC236}">
                <a16:creationId xmlns:a16="http://schemas.microsoft.com/office/drawing/2014/main" id="{5FB16214-5FAD-4326-9F4F-2FC941D277B1}"/>
              </a:ext>
            </a:extLst>
          </p:cNvPr>
          <p:cNvGrpSpPr/>
          <p:nvPr/>
        </p:nvGrpSpPr>
        <p:grpSpPr>
          <a:xfrm>
            <a:off x="296594" y="1056052"/>
            <a:ext cx="11720732" cy="5922936"/>
            <a:chOff x="189914" y="117649"/>
            <a:chExt cx="11812172" cy="5922936"/>
          </a:xfrm>
        </p:grpSpPr>
        <p:sp>
          <p:nvSpPr>
            <p:cNvPr id="29" name="Rectangle 28">
              <a:extLst>
                <a:ext uri="{FF2B5EF4-FFF2-40B4-BE49-F238E27FC236}">
                  <a16:creationId xmlns:a16="http://schemas.microsoft.com/office/drawing/2014/main" id="{70695C1A-7CA5-4D80-B9D1-1DE7C0066E45}"/>
                </a:ext>
              </a:extLst>
            </p:cNvPr>
            <p:cNvSpPr/>
            <p:nvPr/>
          </p:nvSpPr>
          <p:spPr>
            <a:xfrm>
              <a:off x="189914" y="117649"/>
              <a:ext cx="11812172" cy="5922936"/>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DEAC9F78-25EE-4FDF-9033-E9DBC0BD8056}"/>
                </a:ext>
              </a:extLst>
            </p:cNvPr>
            <p:cNvPicPr>
              <a:picLocks noChangeAspect="1"/>
            </p:cNvPicPr>
            <p:nvPr/>
          </p:nvPicPr>
          <p:blipFill rotWithShape="1">
            <a:blip r:embed="rId8">
              <a:extLst>
                <a:ext uri="{28A0092B-C50C-407E-A947-70E740481C1C}">
                  <a14:useLocalDpi xmlns:a14="http://schemas.microsoft.com/office/drawing/2010/main" val="0"/>
                </a:ext>
              </a:extLst>
            </a:blip>
            <a:srcRect b="12583"/>
            <a:stretch/>
          </p:blipFill>
          <p:spPr>
            <a:xfrm>
              <a:off x="431556" y="645859"/>
              <a:ext cx="1962150" cy="5319844"/>
            </a:xfrm>
            <a:prstGeom prst="rect">
              <a:avLst/>
            </a:prstGeom>
          </p:spPr>
        </p:pic>
        <p:pic>
          <p:nvPicPr>
            <p:cNvPr id="33" name="Picture 32">
              <a:extLst>
                <a:ext uri="{FF2B5EF4-FFF2-40B4-BE49-F238E27FC236}">
                  <a16:creationId xmlns:a16="http://schemas.microsoft.com/office/drawing/2014/main" id="{D55F837C-BF20-402D-8EB3-8BF9AE568822}"/>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768076" y="1597621"/>
              <a:ext cx="2621426" cy="3416320"/>
            </a:xfrm>
            <a:prstGeom prst="rect">
              <a:avLst/>
            </a:prstGeom>
          </p:spPr>
        </p:pic>
        <p:sp>
          <p:nvSpPr>
            <p:cNvPr id="34" name="TextBox 33">
              <a:extLst>
                <a:ext uri="{FF2B5EF4-FFF2-40B4-BE49-F238E27FC236}">
                  <a16:creationId xmlns:a16="http://schemas.microsoft.com/office/drawing/2014/main" id="{10912DE1-9351-439F-8C9C-F5242E42990E}"/>
                </a:ext>
              </a:extLst>
            </p:cNvPr>
            <p:cNvSpPr txBox="1"/>
            <p:nvPr/>
          </p:nvSpPr>
          <p:spPr>
            <a:xfrm>
              <a:off x="3836451" y="194598"/>
              <a:ext cx="5697415" cy="830997"/>
            </a:xfrm>
            <a:prstGeom prst="rect">
              <a:avLst/>
            </a:prstGeom>
            <a:noFill/>
          </p:spPr>
          <p:txBody>
            <a:bodyPr wrap="square" rtlCol="0">
              <a:spAutoFit/>
            </a:bodyPr>
            <a:lstStyle/>
            <a:p>
              <a:r>
                <a:rPr lang="en-US" sz="4800" b="1" dirty="0"/>
                <a:t>Lesson Information </a:t>
              </a:r>
            </a:p>
          </p:txBody>
        </p:sp>
        <p:sp>
          <p:nvSpPr>
            <p:cNvPr id="35" name="TextBox 34">
              <a:extLst>
                <a:ext uri="{FF2B5EF4-FFF2-40B4-BE49-F238E27FC236}">
                  <a16:creationId xmlns:a16="http://schemas.microsoft.com/office/drawing/2014/main" id="{5C4DDB92-94F6-4778-A068-BD3A9FE378E5}"/>
                </a:ext>
              </a:extLst>
            </p:cNvPr>
            <p:cNvSpPr txBox="1"/>
            <p:nvPr/>
          </p:nvSpPr>
          <p:spPr>
            <a:xfrm>
              <a:off x="6105378" y="1834769"/>
              <a:ext cx="5212080" cy="2862322"/>
            </a:xfrm>
            <a:prstGeom prst="rect">
              <a:avLst/>
            </a:prstGeom>
            <a:noFill/>
          </p:spPr>
          <p:txBody>
            <a:bodyPr wrap="square" rtlCol="0">
              <a:spAutoFit/>
            </a:bodyPr>
            <a:lstStyle/>
            <a:p>
              <a:r>
                <a:rPr lang="en-US" sz="3600" b="1" dirty="0"/>
                <a:t>Class  --  Nine </a:t>
              </a:r>
            </a:p>
            <a:p>
              <a:r>
                <a:rPr lang="en-US" sz="3600" b="1" dirty="0"/>
                <a:t>Sub   --  English for Today </a:t>
              </a:r>
            </a:p>
            <a:p>
              <a:r>
                <a:rPr lang="en-US" sz="3600" b="1" dirty="0"/>
                <a:t>Unit  --- One  </a:t>
              </a:r>
            </a:p>
            <a:p>
              <a:r>
                <a:rPr lang="en-US" sz="3600" b="1" dirty="0"/>
                <a:t>Lesson – Three   </a:t>
              </a:r>
            </a:p>
            <a:p>
              <a:r>
                <a:rPr lang="en-US" sz="3600" b="1" dirty="0"/>
                <a:t>Time  -- 50 minutes </a:t>
              </a:r>
            </a:p>
          </p:txBody>
        </p:sp>
      </p:grpSp>
    </p:spTree>
    <p:extLst>
      <p:ext uri="{BB962C8B-B14F-4D97-AF65-F5344CB8AC3E}">
        <p14:creationId xmlns:p14="http://schemas.microsoft.com/office/powerpoint/2010/main" val="1819357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1000" fill="hold"/>
                                        <p:tgtEl>
                                          <p:spTgt spid="36"/>
                                        </p:tgtEl>
                                        <p:attrNameLst>
                                          <p:attrName>ppt_w</p:attrName>
                                        </p:attrNameLst>
                                      </p:cBhvr>
                                      <p:tavLst>
                                        <p:tav tm="0">
                                          <p:val>
                                            <p:fltVal val="0"/>
                                          </p:val>
                                        </p:tav>
                                        <p:tav tm="100000">
                                          <p:val>
                                            <p:strVal val="#ppt_w"/>
                                          </p:val>
                                        </p:tav>
                                      </p:tavLst>
                                    </p:anim>
                                    <p:anim calcmode="lin" valueType="num">
                                      <p:cBhvr>
                                        <p:cTn id="16" dur="1000" fill="hold"/>
                                        <p:tgtEl>
                                          <p:spTgt spid="36"/>
                                        </p:tgtEl>
                                        <p:attrNameLst>
                                          <p:attrName>ppt_h</p:attrName>
                                        </p:attrNameLst>
                                      </p:cBhvr>
                                      <p:tavLst>
                                        <p:tav tm="0">
                                          <p:val>
                                            <p:fltVal val="0"/>
                                          </p:val>
                                        </p:tav>
                                        <p:tav tm="100000">
                                          <p:val>
                                            <p:strVal val="#ppt_h"/>
                                          </p:val>
                                        </p:tav>
                                      </p:tavLst>
                                    </p:anim>
                                    <p:anim calcmode="lin" valueType="num">
                                      <p:cBhvr>
                                        <p:cTn id="17" dur="1000" fill="hold"/>
                                        <p:tgtEl>
                                          <p:spTgt spid="36"/>
                                        </p:tgtEl>
                                        <p:attrNameLst>
                                          <p:attrName>style.rotation</p:attrName>
                                        </p:attrNameLst>
                                      </p:cBhvr>
                                      <p:tavLst>
                                        <p:tav tm="0">
                                          <p:val>
                                            <p:fltVal val="90"/>
                                          </p:val>
                                        </p:tav>
                                        <p:tav tm="100000">
                                          <p:val>
                                            <p:fltVal val="0"/>
                                          </p:val>
                                        </p:tav>
                                      </p:tavLst>
                                    </p:anim>
                                    <p:animEffect transition="in" filter="fade">
                                      <p:cBhvr>
                                        <p:cTn id="1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31F689E-2153-4BFC-B3DA-9BB7A024CF33}"/>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F61C324E-26F8-476F-989C-DCD198673930}"/>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E199F65-62CA-49F8-AA14-67E45E9508C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sp>
        <p:nvSpPr>
          <p:cNvPr id="2" name="TextBox 1">
            <a:extLst>
              <a:ext uri="{FF2B5EF4-FFF2-40B4-BE49-F238E27FC236}">
                <a16:creationId xmlns:a16="http://schemas.microsoft.com/office/drawing/2014/main" id="{D423B0BD-270D-4CA7-A55B-D720125DE240}"/>
              </a:ext>
            </a:extLst>
          </p:cNvPr>
          <p:cNvSpPr txBox="1"/>
          <p:nvPr/>
        </p:nvSpPr>
        <p:spPr>
          <a:xfrm>
            <a:off x="2039816" y="149763"/>
            <a:ext cx="8510953" cy="830997"/>
          </a:xfrm>
          <a:prstGeom prst="rect">
            <a:avLst/>
          </a:prstGeom>
          <a:noFill/>
        </p:spPr>
        <p:txBody>
          <a:bodyPr wrap="square" rtlCol="0">
            <a:spAutoFit/>
          </a:bodyPr>
          <a:lstStyle/>
          <a:p>
            <a:r>
              <a:rPr lang="en-US" sz="4800" dirty="0"/>
              <a:t>At first look at the pictures.</a:t>
            </a:r>
          </a:p>
        </p:txBody>
      </p:sp>
      <p:sp>
        <p:nvSpPr>
          <p:cNvPr id="3" name="TextBox 2">
            <a:extLst>
              <a:ext uri="{FF2B5EF4-FFF2-40B4-BE49-F238E27FC236}">
                <a16:creationId xmlns:a16="http://schemas.microsoft.com/office/drawing/2014/main" id="{6D786E73-E4D2-4B22-B52B-BF064B0EC348}"/>
              </a:ext>
            </a:extLst>
          </p:cNvPr>
          <p:cNvSpPr txBox="1"/>
          <p:nvPr/>
        </p:nvSpPr>
        <p:spPr>
          <a:xfrm>
            <a:off x="1616081" y="4595827"/>
            <a:ext cx="8652840" cy="769441"/>
          </a:xfrm>
          <a:prstGeom prst="rect">
            <a:avLst/>
          </a:prstGeom>
          <a:noFill/>
        </p:spPr>
        <p:txBody>
          <a:bodyPr wrap="square" rtlCol="0">
            <a:spAutoFit/>
          </a:bodyPr>
          <a:lstStyle/>
          <a:p>
            <a:r>
              <a:rPr lang="en-US" sz="4400" b="1" dirty="0"/>
              <a:t>What do you see in the pictures? </a:t>
            </a:r>
          </a:p>
        </p:txBody>
      </p:sp>
      <p:pic>
        <p:nvPicPr>
          <p:cNvPr id="8" name="Picture 7">
            <a:extLst>
              <a:ext uri="{FF2B5EF4-FFF2-40B4-BE49-F238E27FC236}">
                <a16:creationId xmlns:a16="http://schemas.microsoft.com/office/drawing/2014/main" id="{E1A4063E-4A0E-4156-BEB9-C09F7979CF9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300231" y="1085928"/>
            <a:ext cx="3089910" cy="2522715"/>
          </a:xfrm>
          <a:prstGeom prst="rect">
            <a:avLst/>
          </a:prstGeom>
        </p:spPr>
      </p:pic>
      <p:pic>
        <p:nvPicPr>
          <p:cNvPr id="18" name="Picture 17">
            <a:extLst>
              <a:ext uri="{FF2B5EF4-FFF2-40B4-BE49-F238E27FC236}">
                <a16:creationId xmlns:a16="http://schemas.microsoft.com/office/drawing/2014/main" id="{7AA82163-A66A-4CFE-B4E8-8953954FF1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861" y="1182354"/>
            <a:ext cx="3089910" cy="2650902"/>
          </a:xfrm>
          <a:prstGeom prst="rect">
            <a:avLst/>
          </a:prstGeom>
          <a:ln>
            <a:solidFill>
              <a:schemeClr val="accent6"/>
            </a:solidFill>
          </a:ln>
        </p:spPr>
      </p:pic>
      <p:pic>
        <p:nvPicPr>
          <p:cNvPr id="20" name="Picture 19">
            <a:extLst>
              <a:ext uri="{FF2B5EF4-FFF2-40B4-BE49-F238E27FC236}">
                <a16:creationId xmlns:a16="http://schemas.microsoft.com/office/drawing/2014/main" id="{178B760E-DE31-4DE1-9504-A46C4A510BA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295079" y="1158654"/>
            <a:ext cx="3294844" cy="2522714"/>
          </a:xfrm>
          <a:prstGeom prst="rect">
            <a:avLst/>
          </a:prstGeom>
          <a:ln>
            <a:solidFill>
              <a:schemeClr val="accent2"/>
            </a:solidFill>
          </a:ln>
        </p:spPr>
      </p:pic>
      <p:sp>
        <p:nvSpPr>
          <p:cNvPr id="7" name="TextBox 6">
            <a:extLst>
              <a:ext uri="{FF2B5EF4-FFF2-40B4-BE49-F238E27FC236}">
                <a16:creationId xmlns:a16="http://schemas.microsoft.com/office/drawing/2014/main" id="{0B98F33F-2EE9-44A9-A9E5-83047CFE9CD0}"/>
              </a:ext>
            </a:extLst>
          </p:cNvPr>
          <p:cNvSpPr txBox="1"/>
          <p:nvPr/>
        </p:nvSpPr>
        <p:spPr>
          <a:xfrm>
            <a:off x="8586733" y="3681368"/>
            <a:ext cx="3364375" cy="1077218"/>
          </a:xfrm>
          <a:prstGeom prst="rect">
            <a:avLst/>
          </a:prstGeom>
          <a:noFill/>
        </p:spPr>
        <p:txBody>
          <a:bodyPr wrap="square" rtlCol="0">
            <a:spAutoFit/>
          </a:bodyPr>
          <a:lstStyle/>
          <a:p>
            <a:r>
              <a:rPr lang="en-US" sz="3200" b="1" dirty="0"/>
              <a:t>Bangabandhu’s speech in UN  </a:t>
            </a:r>
          </a:p>
        </p:txBody>
      </p:sp>
      <p:sp>
        <p:nvSpPr>
          <p:cNvPr id="9" name="TextBox 8">
            <a:extLst>
              <a:ext uri="{FF2B5EF4-FFF2-40B4-BE49-F238E27FC236}">
                <a16:creationId xmlns:a16="http://schemas.microsoft.com/office/drawing/2014/main" id="{65FFF060-9042-4783-95DA-F74602ACCE46}"/>
              </a:ext>
            </a:extLst>
          </p:cNvPr>
          <p:cNvSpPr txBox="1"/>
          <p:nvPr/>
        </p:nvSpPr>
        <p:spPr>
          <a:xfrm>
            <a:off x="4994090" y="3681368"/>
            <a:ext cx="2602404" cy="584775"/>
          </a:xfrm>
          <a:prstGeom prst="rect">
            <a:avLst/>
          </a:prstGeom>
          <a:noFill/>
        </p:spPr>
        <p:txBody>
          <a:bodyPr wrap="square" rtlCol="0">
            <a:spAutoFit/>
          </a:bodyPr>
          <a:lstStyle/>
          <a:p>
            <a:r>
              <a:rPr lang="en-US" sz="3200" b="1" dirty="0"/>
              <a:t>UN Ministry</a:t>
            </a:r>
          </a:p>
        </p:txBody>
      </p:sp>
      <p:sp>
        <p:nvSpPr>
          <p:cNvPr id="10" name="TextBox 9">
            <a:extLst>
              <a:ext uri="{FF2B5EF4-FFF2-40B4-BE49-F238E27FC236}">
                <a16:creationId xmlns:a16="http://schemas.microsoft.com/office/drawing/2014/main" id="{FF682182-C01E-483F-9285-CF1FE0C49AD8}"/>
              </a:ext>
            </a:extLst>
          </p:cNvPr>
          <p:cNvSpPr txBox="1"/>
          <p:nvPr/>
        </p:nvSpPr>
        <p:spPr>
          <a:xfrm>
            <a:off x="1078425" y="3889196"/>
            <a:ext cx="2377440" cy="584775"/>
          </a:xfrm>
          <a:prstGeom prst="rect">
            <a:avLst/>
          </a:prstGeom>
          <a:noFill/>
        </p:spPr>
        <p:txBody>
          <a:bodyPr wrap="square" rtlCol="0">
            <a:spAutoFit/>
          </a:bodyPr>
          <a:lstStyle/>
          <a:p>
            <a:r>
              <a:rPr lang="en-US" sz="3200" b="1" dirty="0"/>
              <a:t>UN Logo </a:t>
            </a:r>
          </a:p>
        </p:txBody>
      </p:sp>
      <p:sp>
        <p:nvSpPr>
          <p:cNvPr id="11" name="TextBox 10">
            <a:extLst>
              <a:ext uri="{FF2B5EF4-FFF2-40B4-BE49-F238E27FC236}">
                <a16:creationId xmlns:a16="http://schemas.microsoft.com/office/drawing/2014/main" id="{4F13D0A4-A8F3-4BEB-985C-B07136EB459E}"/>
              </a:ext>
            </a:extLst>
          </p:cNvPr>
          <p:cNvSpPr txBox="1"/>
          <p:nvPr/>
        </p:nvSpPr>
        <p:spPr>
          <a:xfrm>
            <a:off x="2653129" y="4550885"/>
            <a:ext cx="6578743" cy="769441"/>
          </a:xfrm>
          <a:prstGeom prst="rect">
            <a:avLst/>
          </a:prstGeom>
          <a:noFill/>
        </p:spPr>
        <p:txBody>
          <a:bodyPr wrap="square" rtlCol="0">
            <a:spAutoFit/>
          </a:bodyPr>
          <a:lstStyle/>
          <a:p>
            <a:r>
              <a:rPr lang="en-US" sz="4400" b="1" dirty="0"/>
              <a:t>Who is in the picture?</a:t>
            </a:r>
          </a:p>
        </p:txBody>
      </p:sp>
      <p:sp>
        <p:nvSpPr>
          <p:cNvPr id="12" name="TextBox 11">
            <a:extLst>
              <a:ext uri="{FF2B5EF4-FFF2-40B4-BE49-F238E27FC236}">
                <a16:creationId xmlns:a16="http://schemas.microsoft.com/office/drawing/2014/main" id="{33BC6FC8-6E52-48E6-96B4-BF199D47AFB4}"/>
              </a:ext>
            </a:extLst>
          </p:cNvPr>
          <p:cNvSpPr txBox="1"/>
          <p:nvPr/>
        </p:nvSpPr>
        <p:spPr>
          <a:xfrm>
            <a:off x="1451316" y="4563148"/>
            <a:ext cx="9687950" cy="769441"/>
          </a:xfrm>
          <a:prstGeom prst="rect">
            <a:avLst/>
          </a:prstGeom>
          <a:noFill/>
        </p:spPr>
        <p:txBody>
          <a:bodyPr wrap="square" rtlCol="0">
            <a:spAutoFit/>
          </a:bodyPr>
          <a:lstStyle/>
          <a:p>
            <a:r>
              <a:rPr lang="en-US" sz="4400" b="1" dirty="0"/>
              <a:t>Where was Bangabandhu give speech ?</a:t>
            </a:r>
          </a:p>
        </p:txBody>
      </p:sp>
      <p:sp>
        <p:nvSpPr>
          <p:cNvPr id="13" name="TextBox 12">
            <a:extLst>
              <a:ext uri="{FF2B5EF4-FFF2-40B4-BE49-F238E27FC236}">
                <a16:creationId xmlns:a16="http://schemas.microsoft.com/office/drawing/2014/main" id="{03D277E7-A93C-4992-9977-6FCCCE5A1524}"/>
              </a:ext>
            </a:extLst>
          </p:cNvPr>
          <p:cNvSpPr txBox="1"/>
          <p:nvPr/>
        </p:nvSpPr>
        <p:spPr>
          <a:xfrm>
            <a:off x="240892" y="4446113"/>
            <a:ext cx="11764127" cy="1323439"/>
          </a:xfrm>
          <a:prstGeom prst="rect">
            <a:avLst/>
          </a:prstGeom>
          <a:noFill/>
        </p:spPr>
        <p:txBody>
          <a:bodyPr wrap="square" rtlCol="0">
            <a:spAutoFit/>
          </a:bodyPr>
          <a:lstStyle/>
          <a:p>
            <a:r>
              <a:rPr lang="en-US" sz="4000" b="1" dirty="0"/>
              <a:t>Can you imagine what lesson today we are going to read ? </a:t>
            </a:r>
          </a:p>
        </p:txBody>
      </p:sp>
    </p:spTree>
    <p:extLst>
      <p:ext uri="{BB962C8B-B14F-4D97-AF65-F5344CB8AC3E}">
        <p14:creationId xmlns:p14="http://schemas.microsoft.com/office/powerpoint/2010/main" val="15947754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8)">
                                      <p:cBhvr>
                                        <p:cTn id="13" dur="2000"/>
                                        <p:tgtEl>
                                          <p:spTgt spid="18"/>
                                        </p:tgtEl>
                                      </p:cBhvr>
                                    </p:animEffect>
                                  </p:childTnLst>
                                </p:cTn>
                              </p:par>
                              <p:par>
                                <p:cTn id="14" presetID="21"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8)">
                                      <p:cBhvr>
                                        <p:cTn id="16" dur="2000"/>
                                        <p:tgtEl>
                                          <p:spTgt spid="20"/>
                                        </p:tgtEl>
                                      </p:cBhvr>
                                    </p:animEffect>
                                  </p:childTnLst>
                                </p:cTn>
                              </p:par>
                              <p:par>
                                <p:cTn id="17" presetID="21"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8)">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0" nodeType="clickEffect">
                                  <p:stCondLst>
                                    <p:cond delay="0"/>
                                  </p:stCondLst>
                                  <p:childTnLst>
                                    <p:anim calcmode="lin" valueType="num">
                                      <p:cBhvr additive="base">
                                        <p:cTn id="4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3">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strVal val="#ppt_w*0.70"/>
                                          </p:val>
                                        </p:tav>
                                        <p:tav tm="100000">
                                          <p:val>
                                            <p:strVal val="#ppt_w"/>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ppt_x"/>
                                          </p:val>
                                        </p:tav>
                                      </p:tavLst>
                                    </p:anim>
                                    <p:anim calcmode="lin" valueType="num">
                                      <p:cBhvr additive="base">
                                        <p:cTn id="57" dur="500"/>
                                        <p:tgtEl>
                                          <p:spTgt spid="11"/>
                                        </p:tgtEl>
                                        <p:attrNameLst>
                                          <p:attrName>ppt_y</p:attrName>
                                        </p:attrNameLst>
                                      </p:cBhvr>
                                      <p:tavLst>
                                        <p:tav tm="0">
                                          <p:val>
                                            <p:strVal val="ppt_y"/>
                                          </p:val>
                                        </p:tav>
                                        <p:tav tm="100000">
                                          <p:val>
                                            <p:strVal val="1+ppt_h/2"/>
                                          </p:val>
                                        </p:tav>
                                      </p:tavLst>
                                    </p:anim>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0.70"/>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grpId="1" nodeType="clickEffect">
                                  <p:stCondLst>
                                    <p:cond delay="0"/>
                                  </p:stCondLst>
                                  <p:childTnLst>
                                    <p:anim calcmode="lin" valueType="num">
                                      <p:cBhvr additive="base">
                                        <p:cTn id="69" dur="500"/>
                                        <p:tgtEl>
                                          <p:spTgt spid="12"/>
                                        </p:tgtEl>
                                        <p:attrNameLst>
                                          <p:attrName>ppt_x</p:attrName>
                                        </p:attrNameLst>
                                      </p:cBhvr>
                                      <p:tavLst>
                                        <p:tav tm="0">
                                          <p:val>
                                            <p:strVal val="ppt_x"/>
                                          </p:val>
                                        </p:tav>
                                        <p:tav tm="100000">
                                          <p:val>
                                            <p:strVal val="ppt_x"/>
                                          </p:val>
                                        </p:tav>
                                      </p:tavLst>
                                    </p:anim>
                                    <p:anim calcmode="lin" valueType="num">
                                      <p:cBhvr additive="base">
                                        <p:cTn id="70" dur="500"/>
                                        <p:tgtEl>
                                          <p:spTgt spid="12"/>
                                        </p:tgtEl>
                                        <p:attrNameLst>
                                          <p:attrName>ppt_y</p:attrName>
                                        </p:attrNameLst>
                                      </p:cBhvr>
                                      <p:tavLst>
                                        <p:tav tm="0">
                                          <p:val>
                                            <p:strVal val="ppt_y"/>
                                          </p:val>
                                        </p:tav>
                                        <p:tav tm="100000">
                                          <p:val>
                                            <p:strVal val="1+ppt_h/2"/>
                                          </p:val>
                                        </p:tav>
                                      </p:tavLst>
                                    </p:anim>
                                    <p:set>
                                      <p:cBhvr>
                                        <p:cTn id="71" dur="1" fill="hold">
                                          <p:stCondLst>
                                            <p:cond delay="499"/>
                                          </p:stCondLst>
                                        </p:cTn>
                                        <p:tgtEl>
                                          <p:spTgt spid="1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1000" fill="hold"/>
                                        <p:tgtEl>
                                          <p:spTgt spid="13"/>
                                        </p:tgtEl>
                                        <p:attrNameLst>
                                          <p:attrName>ppt_w</p:attrName>
                                        </p:attrNameLst>
                                      </p:cBhvr>
                                      <p:tavLst>
                                        <p:tav tm="0">
                                          <p:val>
                                            <p:strVal val="#ppt_w*0.70"/>
                                          </p:val>
                                        </p:tav>
                                        <p:tav tm="100000">
                                          <p:val>
                                            <p:strVal val="#ppt_w"/>
                                          </p:val>
                                        </p:tav>
                                      </p:tavLst>
                                    </p:anim>
                                    <p:anim calcmode="lin" valueType="num">
                                      <p:cBhvr>
                                        <p:cTn id="77" dur="1000" fill="hold"/>
                                        <p:tgtEl>
                                          <p:spTgt spid="13"/>
                                        </p:tgtEl>
                                        <p:attrNameLst>
                                          <p:attrName>ppt_h</p:attrName>
                                        </p:attrNameLst>
                                      </p:cBhvr>
                                      <p:tavLst>
                                        <p:tav tm="0">
                                          <p:val>
                                            <p:strVal val="#ppt_h"/>
                                          </p:val>
                                        </p:tav>
                                        <p:tav tm="100000">
                                          <p:val>
                                            <p:strVal val="#ppt_h"/>
                                          </p:val>
                                        </p:tav>
                                      </p:tavLst>
                                    </p:anim>
                                    <p:animEffect transition="in" filter="fade">
                                      <p:cBhvr>
                                        <p:cTn id="7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7" grpId="0"/>
      <p:bldP spid="9" grpId="0"/>
      <p:bldP spid="10" grpId="0"/>
      <p:bldP spid="11" grpId="0"/>
      <p:bldP spid="11" grpId="1"/>
      <p:bldP spid="12" grpId="0"/>
      <p:bldP spid="12" grpId="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E9FBEE2-5F38-4FF3-8E10-00FB3E862897}"/>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F8BC3778-32EB-4B11-8D45-C2672879F1BC}"/>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76A1EA-AB9C-4341-AB8F-271A0E71A5F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sp>
        <p:nvSpPr>
          <p:cNvPr id="2" name="Scroll: Horizontal 1">
            <a:extLst>
              <a:ext uri="{FF2B5EF4-FFF2-40B4-BE49-F238E27FC236}">
                <a16:creationId xmlns:a16="http://schemas.microsoft.com/office/drawing/2014/main" id="{4071F1E5-9C99-4EC1-9BB2-6125E2B5CE5A}"/>
              </a:ext>
            </a:extLst>
          </p:cNvPr>
          <p:cNvSpPr/>
          <p:nvPr/>
        </p:nvSpPr>
        <p:spPr>
          <a:xfrm>
            <a:off x="1512276" y="417856"/>
            <a:ext cx="10170941" cy="1519310"/>
          </a:xfrm>
          <a:prstGeom prst="horizontalScroll">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t>So ,Today we are going to learn </a:t>
            </a:r>
          </a:p>
        </p:txBody>
      </p:sp>
      <p:grpSp>
        <p:nvGrpSpPr>
          <p:cNvPr id="15" name="Group 14">
            <a:extLst>
              <a:ext uri="{FF2B5EF4-FFF2-40B4-BE49-F238E27FC236}">
                <a16:creationId xmlns:a16="http://schemas.microsoft.com/office/drawing/2014/main" id="{30AAEDB5-DD33-4857-AD4F-FA887B07CD4F}"/>
              </a:ext>
            </a:extLst>
          </p:cNvPr>
          <p:cNvGrpSpPr/>
          <p:nvPr/>
        </p:nvGrpSpPr>
        <p:grpSpPr>
          <a:xfrm>
            <a:off x="1512276" y="2393559"/>
            <a:ext cx="9087729" cy="3237033"/>
            <a:chOff x="1463040" y="2466828"/>
            <a:chExt cx="9087729" cy="3237033"/>
          </a:xfrm>
        </p:grpSpPr>
        <p:sp>
          <p:nvSpPr>
            <p:cNvPr id="7" name="Flowchart: Process 6">
              <a:extLst>
                <a:ext uri="{FF2B5EF4-FFF2-40B4-BE49-F238E27FC236}">
                  <a16:creationId xmlns:a16="http://schemas.microsoft.com/office/drawing/2014/main" id="{673CC2F8-4160-4032-8DD3-7E0DA11D7F6D}"/>
                </a:ext>
              </a:extLst>
            </p:cNvPr>
            <p:cNvSpPr/>
            <p:nvPr/>
          </p:nvSpPr>
          <p:spPr>
            <a:xfrm>
              <a:off x="1463040" y="2466828"/>
              <a:ext cx="9087729" cy="3237033"/>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01E1CAA8-E098-46DA-80F2-441D2E83DB0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463041" y="2466828"/>
              <a:ext cx="1902216" cy="3237033"/>
            </a:xfrm>
            <a:prstGeom prst="rect">
              <a:avLst/>
            </a:prstGeom>
            <a:ln>
              <a:solidFill>
                <a:schemeClr val="accent5"/>
              </a:solidFill>
            </a:ln>
          </p:spPr>
        </p:pic>
        <p:sp>
          <p:nvSpPr>
            <p:cNvPr id="10" name="TextBox 9">
              <a:extLst>
                <a:ext uri="{FF2B5EF4-FFF2-40B4-BE49-F238E27FC236}">
                  <a16:creationId xmlns:a16="http://schemas.microsoft.com/office/drawing/2014/main" id="{CB3E358E-33E4-4847-8812-14E906C98831}"/>
                </a:ext>
              </a:extLst>
            </p:cNvPr>
            <p:cNvSpPr txBox="1"/>
            <p:nvPr/>
          </p:nvSpPr>
          <p:spPr>
            <a:xfrm>
              <a:off x="3365257" y="3885393"/>
              <a:ext cx="5739618" cy="646331"/>
            </a:xfrm>
            <a:prstGeom prst="rect">
              <a:avLst/>
            </a:prstGeom>
            <a:noFill/>
          </p:spPr>
          <p:txBody>
            <a:bodyPr wrap="square" rtlCol="0">
              <a:spAutoFit/>
              <a:scene3d>
                <a:camera prst="isometricOffAxis1Right"/>
                <a:lightRig rig="threePt" dir="t"/>
              </a:scene3d>
            </a:bodyPr>
            <a:lstStyle/>
            <a:p>
              <a:r>
                <a:rPr lang="en-US" sz="3600" b="1" dirty="0"/>
                <a:t>BANGABANDHU AT THE UN</a:t>
              </a:r>
            </a:p>
          </p:txBody>
        </p:sp>
        <p:pic>
          <p:nvPicPr>
            <p:cNvPr id="14" name="Picture 13">
              <a:extLst>
                <a:ext uri="{FF2B5EF4-FFF2-40B4-BE49-F238E27FC236}">
                  <a16:creationId xmlns:a16="http://schemas.microsoft.com/office/drawing/2014/main" id="{B91A1B7C-48DF-421D-B365-87C56F43B2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8061" y="2972607"/>
              <a:ext cx="1902216" cy="1847706"/>
            </a:xfrm>
            <a:prstGeom prst="rect">
              <a:avLst/>
            </a:prstGeom>
          </p:spPr>
        </p:pic>
      </p:grpSp>
    </p:spTree>
    <p:extLst>
      <p:ext uri="{BB962C8B-B14F-4D97-AF65-F5344CB8AC3E}">
        <p14:creationId xmlns:p14="http://schemas.microsoft.com/office/powerpoint/2010/main" val="3353027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anim calcmode="lin" valueType="num">
                                      <p:cBhvr>
                                        <p:cTn id="16" dur="500" fill="hold"/>
                                        <p:tgtEl>
                                          <p:spTgt spid="15"/>
                                        </p:tgtEl>
                                        <p:attrNameLst>
                                          <p:attrName>ppt_x</p:attrName>
                                        </p:attrNameLst>
                                      </p:cBhvr>
                                      <p:tavLst>
                                        <p:tav tm="0">
                                          <p:val>
                                            <p:fltVal val="0.5"/>
                                          </p:val>
                                        </p:tav>
                                        <p:tav tm="100000">
                                          <p:val>
                                            <p:strVal val="#ppt_x"/>
                                          </p:val>
                                        </p:tav>
                                      </p:tavLst>
                                    </p:anim>
                                    <p:anim calcmode="lin" valueType="num">
                                      <p:cBhvr>
                                        <p:cTn id="17"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43EE4B4-039F-4686-B8C6-5DEF3F64BF7D}"/>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B22B2EDA-53E1-4C14-BA10-EEC441D81F89}"/>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D3D14B9-C283-4AE3-BD6F-BD98F2E5037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sp>
        <p:nvSpPr>
          <p:cNvPr id="3" name="Thought Bubble: Cloud 2">
            <a:extLst>
              <a:ext uri="{FF2B5EF4-FFF2-40B4-BE49-F238E27FC236}">
                <a16:creationId xmlns:a16="http://schemas.microsoft.com/office/drawing/2014/main" id="{24B98E3E-EFBC-429D-9A40-8C6E4FC8D264}"/>
              </a:ext>
            </a:extLst>
          </p:cNvPr>
          <p:cNvSpPr/>
          <p:nvPr/>
        </p:nvSpPr>
        <p:spPr>
          <a:xfrm>
            <a:off x="2148838" y="149763"/>
            <a:ext cx="7894320" cy="1538359"/>
          </a:xfrm>
          <a:prstGeom prst="cloudCallout">
            <a:avLst>
              <a:gd name="adj1" fmla="val -28700"/>
              <a:gd name="adj2" fmla="val 89587"/>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t>Learning Outcomes</a:t>
            </a:r>
          </a:p>
        </p:txBody>
      </p:sp>
      <p:sp>
        <p:nvSpPr>
          <p:cNvPr id="10" name="TextBox 9">
            <a:extLst>
              <a:ext uri="{FF2B5EF4-FFF2-40B4-BE49-F238E27FC236}">
                <a16:creationId xmlns:a16="http://schemas.microsoft.com/office/drawing/2014/main" id="{D49DE7B4-BEDB-46D2-AFA7-D9ACF2B9FAC1}"/>
              </a:ext>
            </a:extLst>
          </p:cNvPr>
          <p:cNvSpPr txBox="1"/>
          <p:nvPr/>
        </p:nvSpPr>
        <p:spPr>
          <a:xfrm>
            <a:off x="609598" y="2385494"/>
            <a:ext cx="10972800" cy="3970318"/>
          </a:xfrm>
          <a:prstGeom prst="rect">
            <a:avLst/>
          </a:prstGeom>
          <a:noFill/>
        </p:spPr>
        <p:txBody>
          <a:bodyPr wrap="square" rtlCol="0">
            <a:spAutoFit/>
          </a:bodyPr>
          <a:lstStyle/>
          <a:p>
            <a:pPr marL="571500" indent="-571500">
              <a:buFont typeface="Wingdings" panose="05000000000000000000" pitchFamily="2" charset="2"/>
              <a:buChar char="q"/>
            </a:pPr>
            <a:r>
              <a:rPr lang="en-US" sz="3600" dirty="0"/>
              <a:t>At the end of the lesson students will be able to say -----</a:t>
            </a:r>
          </a:p>
          <a:p>
            <a:pPr marL="571500" indent="-571500">
              <a:buFont typeface="Wingdings" panose="05000000000000000000" pitchFamily="2" charset="2"/>
              <a:buChar char="ü"/>
            </a:pPr>
            <a:r>
              <a:rPr lang="en-US" sz="3600" dirty="0"/>
              <a:t>Read and understand text .</a:t>
            </a:r>
          </a:p>
          <a:p>
            <a:pPr marL="571500" indent="-571500">
              <a:buFont typeface="Wingdings" panose="05000000000000000000" pitchFamily="2" charset="2"/>
              <a:buChar char="ü"/>
            </a:pPr>
            <a:r>
              <a:rPr lang="en-US" sz="3600" dirty="0"/>
              <a:t>narrate incidents and events in a logical sequence.</a:t>
            </a:r>
          </a:p>
          <a:p>
            <a:pPr marL="571500" indent="-571500">
              <a:buFont typeface="Wingdings" panose="05000000000000000000" pitchFamily="2" charset="2"/>
              <a:buChar char="ü"/>
            </a:pPr>
            <a:r>
              <a:rPr lang="en-US" sz="3600" dirty="0"/>
              <a:t>Participate in conversations ,discussions and debates.</a:t>
            </a:r>
          </a:p>
          <a:p>
            <a:pPr marL="571500" indent="-571500">
              <a:buFont typeface="Wingdings" panose="05000000000000000000" pitchFamily="2" charset="2"/>
              <a:buChar char="ü"/>
            </a:pPr>
            <a:r>
              <a:rPr lang="en-US" sz="3600" dirty="0"/>
              <a:t>Tell stories .</a:t>
            </a:r>
          </a:p>
          <a:p>
            <a:r>
              <a:rPr lang="en-US" sz="3600" dirty="0"/>
              <a:t> </a:t>
            </a:r>
          </a:p>
        </p:txBody>
      </p:sp>
    </p:spTree>
    <p:extLst>
      <p:ext uri="{BB962C8B-B14F-4D97-AF65-F5344CB8AC3E}">
        <p14:creationId xmlns:p14="http://schemas.microsoft.com/office/powerpoint/2010/main" val="2933565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edg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edg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edge">
                                      <p:cBhvr>
                                        <p:cTn id="22" dur="2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edge">
                                      <p:cBhvr>
                                        <p:cTn id="27" dur="20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edge">
                                      <p:cBhvr>
                                        <p:cTn id="32" dur="20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wedge">
                                      <p:cBhvr>
                                        <p:cTn id="37"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721FBA-4C7B-4C35-8A71-FBE5E3E9ECB4}"/>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B42E4ACC-C1B0-45BD-8382-F2EA305C9190}"/>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D3946E-8BEF-4612-B65F-588F55AC2037}"/>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grpSp>
        <p:nvGrpSpPr>
          <p:cNvPr id="8" name="Group 7">
            <a:extLst>
              <a:ext uri="{FF2B5EF4-FFF2-40B4-BE49-F238E27FC236}">
                <a16:creationId xmlns:a16="http://schemas.microsoft.com/office/drawing/2014/main" id="{39E98E05-D367-42BD-B4A9-CD5B87C759A4}"/>
              </a:ext>
            </a:extLst>
          </p:cNvPr>
          <p:cNvGrpSpPr/>
          <p:nvPr/>
        </p:nvGrpSpPr>
        <p:grpSpPr>
          <a:xfrm>
            <a:off x="2605820" y="149763"/>
            <a:ext cx="5845129" cy="2223501"/>
            <a:chOff x="2465143" y="149763"/>
            <a:chExt cx="5845129" cy="2223501"/>
          </a:xfrm>
        </p:grpSpPr>
        <p:sp>
          <p:nvSpPr>
            <p:cNvPr id="2" name="Speech Bubble: Oval 1">
              <a:extLst>
                <a:ext uri="{FF2B5EF4-FFF2-40B4-BE49-F238E27FC236}">
                  <a16:creationId xmlns:a16="http://schemas.microsoft.com/office/drawing/2014/main" id="{535DABF1-3634-440C-A664-6CAAEA2CB3B7}"/>
                </a:ext>
              </a:extLst>
            </p:cNvPr>
            <p:cNvSpPr/>
            <p:nvPr/>
          </p:nvSpPr>
          <p:spPr>
            <a:xfrm>
              <a:off x="5482666" y="149763"/>
              <a:ext cx="2827606" cy="1918188"/>
            </a:xfrm>
            <a:prstGeom prst="wedgeEllipseCallout">
              <a:avLst>
                <a:gd name="adj1" fmla="val -68858"/>
                <a:gd name="adj2" fmla="val 60111"/>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t>Pair Works </a:t>
              </a:r>
            </a:p>
          </p:txBody>
        </p:sp>
        <p:pic>
          <p:nvPicPr>
            <p:cNvPr id="7" name="Picture 6">
              <a:extLst>
                <a:ext uri="{FF2B5EF4-FFF2-40B4-BE49-F238E27FC236}">
                  <a16:creationId xmlns:a16="http://schemas.microsoft.com/office/drawing/2014/main" id="{A58865B3-A148-4551-87A1-8166FB2FB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143" y="630189"/>
              <a:ext cx="2619375" cy="1743075"/>
            </a:xfrm>
            <a:prstGeom prst="rect">
              <a:avLst/>
            </a:prstGeom>
          </p:spPr>
        </p:pic>
      </p:grpSp>
      <p:sp>
        <p:nvSpPr>
          <p:cNvPr id="9" name="TextBox 8">
            <a:extLst>
              <a:ext uri="{FF2B5EF4-FFF2-40B4-BE49-F238E27FC236}">
                <a16:creationId xmlns:a16="http://schemas.microsoft.com/office/drawing/2014/main" id="{E203B2BF-C1C4-4F6B-929F-5347293A52AC}"/>
              </a:ext>
            </a:extLst>
          </p:cNvPr>
          <p:cNvSpPr txBox="1"/>
          <p:nvPr/>
        </p:nvSpPr>
        <p:spPr>
          <a:xfrm>
            <a:off x="1055075" y="2504050"/>
            <a:ext cx="9777047" cy="646331"/>
          </a:xfrm>
          <a:prstGeom prst="rect">
            <a:avLst/>
          </a:prstGeom>
          <a:noFill/>
        </p:spPr>
        <p:txBody>
          <a:bodyPr wrap="square" rtlCol="0">
            <a:spAutoFit/>
          </a:bodyPr>
          <a:lstStyle/>
          <a:p>
            <a:r>
              <a:rPr lang="en-US" sz="3600" dirty="0"/>
              <a:t>Work in pairs and discuss the following questions.</a:t>
            </a:r>
          </a:p>
        </p:txBody>
      </p:sp>
      <p:sp>
        <p:nvSpPr>
          <p:cNvPr id="16" name="TextBox 15">
            <a:extLst>
              <a:ext uri="{FF2B5EF4-FFF2-40B4-BE49-F238E27FC236}">
                <a16:creationId xmlns:a16="http://schemas.microsoft.com/office/drawing/2014/main" id="{9A9CAED7-ED92-450D-8AC1-C1D2A719C7D0}"/>
              </a:ext>
            </a:extLst>
          </p:cNvPr>
          <p:cNvSpPr txBox="1"/>
          <p:nvPr/>
        </p:nvSpPr>
        <p:spPr>
          <a:xfrm>
            <a:off x="3413028" y="3844201"/>
            <a:ext cx="8454683" cy="1754326"/>
          </a:xfrm>
          <a:prstGeom prst="rect">
            <a:avLst/>
          </a:prstGeom>
          <a:noFill/>
        </p:spPr>
        <p:txBody>
          <a:bodyPr wrap="square" rtlCol="0">
            <a:spAutoFit/>
          </a:bodyPr>
          <a:lstStyle/>
          <a:p>
            <a:pPr marL="342900" indent="-342900">
              <a:buAutoNum type="arabicPeriod"/>
            </a:pPr>
            <a:r>
              <a:rPr lang="en-US" sz="3600" dirty="0"/>
              <a:t>What do you know about the UN ?</a:t>
            </a:r>
          </a:p>
          <a:p>
            <a:pPr marL="342900" indent="-342900">
              <a:buAutoNum type="arabicPeriod"/>
            </a:pPr>
            <a:r>
              <a:rPr lang="en-US" sz="3600" dirty="0"/>
              <a:t> What do you know about Bangabandhu’s speech at the UN ? </a:t>
            </a:r>
          </a:p>
        </p:txBody>
      </p:sp>
      <p:grpSp>
        <p:nvGrpSpPr>
          <p:cNvPr id="13" name="Group 12">
            <a:extLst>
              <a:ext uri="{FF2B5EF4-FFF2-40B4-BE49-F238E27FC236}">
                <a16:creationId xmlns:a16="http://schemas.microsoft.com/office/drawing/2014/main" id="{9EABEF0E-79E3-4211-B0E7-6B63A21A0C6A}"/>
              </a:ext>
            </a:extLst>
          </p:cNvPr>
          <p:cNvGrpSpPr/>
          <p:nvPr/>
        </p:nvGrpSpPr>
        <p:grpSpPr>
          <a:xfrm>
            <a:off x="801859" y="3225263"/>
            <a:ext cx="2611169" cy="2703242"/>
            <a:chOff x="801859" y="3225263"/>
            <a:chExt cx="2611169" cy="2703242"/>
          </a:xfrm>
        </p:grpSpPr>
        <p:pic>
          <p:nvPicPr>
            <p:cNvPr id="15" name="Picture 14">
              <a:extLst>
                <a:ext uri="{FF2B5EF4-FFF2-40B4-BE49-F238E27FC236}">
                  <a16:creationId xmlns:a16="http://schemas.microsoft.com/office/drawing/2014/main" id="{1F7D9750-0B75-4CB1-B277-41945DAE6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859" y="3225263"/>
              <a:ext cx="2611169" cy="2703242"/>
            </a:xfrm>
            <a:prstGeom prst="rect">
              <a:avLst/>
            </a:prstGeom>
          </p:spPr>
        </p:pic>
        <p:pic>
          <p:nvPicPr>
            <p:cNvPr id="12" name="Picture 11">
              <a:extLst>
                <a:ext uri="{FF2B5EF4-FFF2-40B4-BE49-F238E27FC236}">
                  <a16:creationId xmlns:a16="http://schemas.microsoft.com/office/drawing/2014/main" id="{A91E973D-A059-4208-88BF-FA1D54CC4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7113" y="3281167"/>
              <a:ext cx="1760659" cy="21770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9873928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6AF7125-B500-4501-A4CA-813E212AE442}"/>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EB13EE93-B7EC-4F4B-B1B7-5F0870374DE0}"/>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558642D-E606-440C-9FDC-9DEF102ECA47}"/>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sp>
        <p:nvSpPr>
          <p:cNvPr id="7" name="TextBox 6">
            <a:extLst>
              <a:ext uri="{FF2B5EF4-FFF2-40B4-BE49-F238E27FC236}">
                <a16:creationId xmlns:a16="http://schemas.microsoft.com/office/drawing/2014/main" id="{DE4FD2E6-FA30-47E8-B348-C3EC2828D06F}"/>
              </a:ext>
            </a:extLst>
          </p:cNvPr>
          <p:cNvSpPr txBox="1"/>
          <p:nvPr/>
        </p:nvSpPr>
        <p:spPr>
          <a:xfrm>
            <a:off x="717452" y="171773"/>
            <a:ext cx="11136923" cy="1569660"/>
          </a:xfrm>
          <a:prstGeom prst="rect">
            <a:avLst/>
          </a:prstGeom>
          <a:noFill/>
        </p:spPr>
        <p:txBody>
          <a:bodyPr wrap="square" rtlCol="0">
            <a:spAutoFit/>
          </a:bodyPr>
          <a:lstStyle/>
          <a:p>
            <a:r>
              <a:rPr lang="en-US" sz="4800" b="1" dirty="0"/>
              <a:t>Before reading text let’s learn some new words.</a:t>
            </a:r>
          </a:p>
        </p:txBody>
      </p:sp>
      <p:sp>
        <p:nvSpPr>
          <p:cNvPr id="10" name="Rectangle: Rounded Corners 9">
            <a:extLst>
              <a:ext uri="{FF2B5EF4-FFF2-40B4-BE49-F238E27FC236}">
                <a16:creationId xmlns:a16="http://schemas.microsoft.com/office/drawing/2014/main" id="{78571B40-5698-4310-B927-6E239F96D9C1}"/>
              </a:ext>
            </a:extLst>
          </p:cNvPr>
          <p:cNvSpPr/>
          <p:nvPr/>
        </p:nvSpPr>
        <p:spPr>
          <a:xfrm>
            <a:off x="305166" y="1903501"/>
            <a:ext cx="2968284" cy="12302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t>Influential </a:t>
            </a:r>
          </a:p>
        </p:txBody>
      </p:sp>
      <p:pic>
        <p:nvPicPr>
          <p:cNvPr id="12" name="Picture 11">
            <a:extLst>
              <a:ext uri="{FF2B5EF4-FFF2-40B4-BE49-F238E27FC236}">
                <a16:creationId xmlns:a16="http://schemas.microsoft.com/office/drawing/2014/main" id="{13181C2F-B582-4EDA-B79F-8E255320A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987" y="1952744"/>
            <a:ext cx="2968283" cy="1292379"/>
          </a:xfrm>
          <a:prstGeom prst="rect">
            <a:avLst/>
          </a:prstGeom>
          <a:ln>
            <a:solidFill>
              <a:srgbClr val="002060"/>
            </a:solidFill>
          </a:ln>
        </p:spPr>
      </p:pic>
      <p:sp>
        <p:nvSpPr>
          <p:cNvPr id="14" name="Rectangle: Rounded Corners 13">
            <a:extLst>
              <a:ext uri="{FF2B5EF4-FFF2-40B4-BE49-F238E27FC236}">
                <a16:creationId xmlns:a16="http://schemas.microsoft.com/office/drawing/2014/main" id="{97B9B232-7005-4D77-A5DE-B285D9BFFA79}"/>
              </a:ext>
            </a:extLst>
          </p:cNvPr>
          <p:cNvSpPr/>
          <p:nvPr/>
        </p:nvSpPr>
        <p:spPr>
          <a:xfrm>
            <a:off x="6870855" y="1900755"/>
            <a:ext cx="4780378" cy="16203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a:t>Having great influence or something .</a:t>
            </a:r>
          </a:p>
        </p:txBody>
      </p:sp>
      <p:sp>
        <p:nvSpPr>
          <p:cNvPr id="15" name="Rectangle: Rounded Corners 14">
            <a:extLst>
              <a:ext uri="{FF2B5EF4-FFF2-40B4-BE49-F238E27FC236}">
                <a16:creationId xmlns:a16="http://schemas.microsoft.com/office/drawing/2014/main" id="{21FC9AB4-DE4C-4301-A33C-EECF1B33CE1F}"/>
              </a:ext>
            </a:extLst>
          </p:cNvPr>
          <p:cNvSpPr/>
          <p:nvPr/>
        </p:nvSpPr>
        <p:spPr>
          <a:xfrm>
            <a:off x="241862" y="4133134"/>
            <a:ext cx="3094893" cy="13451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t>Conquered</a:t>
            </a:r>
          </a:p>
        </p:txBody>
      </p:sp>
      <p:pic>
        <p:nvPicPr>
          <p:cNvPr id="17" name="Picture 16">
            <a:extLst>
              <a:ext uri="{FF2B5EF4-FFF2-40B4-BE49-F238E27FC236}">
                <a16:creationId xmlns:a16="http://schemas.microsoft.com/office/drawing/2014/main" id="{AC16E59C-C0E7-4F18-A551-DC8EE81F8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986" y="4133134"/>
            <a:ext cx="2968283" cy="1345133"/>
          </a:xfrm>
          <a:prstGeom prst="rect">
            <a:avLst/>
          </a:prstGeom>
          <a:ln>
            <a:solidFill>
              <a:srgbClr val="002060"/>
            </a:solidFill>
          </a:ln>
        </p:spPr>
      </p:pic>
      <p:sp>
        <p:nvSpPr>
          <p:cNvPr id="18" name="Rectangle: Rounded Corners 17">
            <a:extLst>
              <a:ext uri="{FF2B5EF4-FFF2-40B4-BE49-F238E27FC236}">
                <a16:creationId xmlns:a16="http://schemas.microsoft.com/office/drawing/2014/main" id="{A196E842-484D-4FEE-9C87-620802917482}"/>
              </a:ext>
            </a:extLst>
          </p:cNvPr>
          <p:cNvSpPr/>
          <p:nvPr/>
        </p:nvSpPr>
        <p:spPr>
          <a:xfrm>
            <a:off x="6708968" y="3994080"/>
            <a:ext cx="5262638" cy="17178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a:t>To deal with successfully fight against a problem or an unreasonable fear.</a:t>
            </a:r>
          </a:p>
        </p:txBody>
      </p:sp>
      <p:sp>
        <p:nvSpPr>
          <p:cNvPr id="2" name="Rectangle: Rounded Corners 1">
            <a:extLst>
              <a:ext uri="{FF2B5EF4-FFF2-40B4-BE49-F238E27FC236}">
                <a16:creationId xmlns:a16="http://schemas.microsoft.com/office/drawing/2014/main" id="{0E50C7F1-E16C-4C7D-89B9-1EEE963FB8E0}"/>
              </a:ext>
            </a:extLst>
          </p:cNvPr>
          <p:cNvSpPr/>
          <p:nvPr/>
        </p:nvSpPr>
        <p:spPr>
          <a:xfrm>
            <a:off x="6750807" y="1900755"/>
            <a:ext cx="4935638" cy="16203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a:t>Example: ‘his work is influential in feminist psychology.’</a:t>
            </a:r>
          </a:p>
        </p:txBody>
      </p:sp>
      <p:sp>
        <p:nvSpPr>
          <p:cNvPr id="3" name="Rectangle: Rounded Corners 2">
            <a:extLst>
              <a:ext uri="{FF2B5EF4-FFF2-40B4-BE49-F238E27FC236}">
                <a16:creationId xmlns:a16="http://schemas.microsoft.com/office/drawing/2014/main" id="{DADA117C-F81C-4980-973B-E5A26A106EFD}"/>
              </a:ext>
            </a:extLst>
          </p:cNvPr>
          <p:cNvSpPr/>
          <p:nvPr/>
        </p:nvSpPr>
        <p:spPr>
          <a:xfrm>
            <a:off x="6750807" y="3936370"/>
            <a:ext cx="5166875" cy="17756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a:t>Example: ‘he has finally conquered his fear of spider.’</a:t>
            </a:r>
          </a:p>
        </p:txBody>
      </p:sp>
    </p:spTree>
    <p:extLst>
      <p:ext uri="{BB962C8B-B14F-4D97-AF65-F5344CB8AC3E}">
        <p14:creationId xmlns:p14="http://schemas.microsoft.com/office/powerpoint/2010/main" val="5172110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4)">
                                      <p:cBhvr>
                                        <p:cTn id="13" dur="2000"/>
                                        <p:tgtEl>
                                          <p:spTgt spid="10"/>
                                        </p:tgtEl>
                                      </p:cBhvr>
                                    </p:animEffect>
                                  </p:childTnLst>
                                </p:cTn>
                              </p:par>
                              <p:par>
                                <p:cTn id="14" presetID="21"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4)">
                                      <p:cBhvr>
                                        <p:cTn id="16" dur="2000"/>
                                        <p:tgtEl>
                                          <p:spTgt spid="12"/>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4)">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4)">
                                      <p:cBhvr>
                                        <p:cTn id="32" dur="2000"/>
                                        <p:tgtEl>
                                          <p:spTgt spid="15"/>
                                        </p:tgtEl>
                                      </p:cBhvr>
                                    </p:animEffect>
                                  </p:childTnLst>
                                </p:cTn>
                              </p:par>
                              <p:par>
                                <p:cTn id="33" presetID="21"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heel(4)">
                                      <p:cBhvr>
                                        <p:cTn id="35" dur="2000"/>
                                        <p:tgtEl>
                                          <p:spTgt spid="17"/>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heel(4)">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style.rotation</p:attrName>
                                        </p:attrNameLst>
                                      </p:cBhvr>
                                      <p:tavLst>
                                        <p:tav tm="0">
                                          <p:val>
                                            <p:fltVal val="90"/>
                                          </p:val>
                                        </p:tav>
                                        <p:tav tm="100000">
                                          <p:val>
                                            <p:fltVal val="0"/>
                                          </p:val>
                                        </p:tav>
                                      </p:tavLst>
                                    </p:anim>
                                    <p:animEffect transition="in" filter="fade">
                                      <p:cBhvr>
                                        <p:cTn id="4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5" grpId="0" animBg="1"/>
      <p:bldP spid="18"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5E1EFD-DD00-4615-A3C5-780F554BF88F}"/>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BB3838F6-FE96-4EFB-B444-EA76E9A66B42}"/>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29DD94-FDCB-4D67-A4A5-8244ECD03D7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sp>
        <p:nvSpPr>
          <p:cNvPr id="2" name="TextBox 1">
            <a:extLst>
              <a:ext uri="{FF2B5EF4-FFF2-40B4-BE49-F238E27FC236}">
                <a16:creationId xmlns:a16="http://schemas.microsoft.com/office/drawing/2014/main" id="{8B21019C-770B-4C82-802A-54357E5C0F15}"/>
              </a:ext>
            </a:extLst>
          </p:cNvPr>
          <p:cNvSpPr txBox="1"/>
          <p:nvPr/>
        </p:nvSpPr>
        <p:spPr>
          <a:xfrm>
            <a:off x="773723" y="149763"/>
            <a:ext cx="11197883" cy="1569660"/>
          </a:xfrm>
          <a:prstGeom prst="rect">
            <a:avLst/>
          </a:prstGeom>
          <a:noFill/>
        </p:spPr>
        <p:txBody>
          <a:bodyPr wrap="square" rtlCol="0">
            <a:spAutoFit/>
          </a:bodyPr>
          <a:lstStyle/>
          <a:p>
            <a:r>
              <a:rPr lang="en-US" sz="4800" b="1" dirty="0"/>
              <a:t>Before reading text let’s learn some new words.</a:t>
            </a:r>
          </a:p>
        </p:txBody>
      </p:sp>
      <p:sp>
        <p:nvSpPr>
          <p:cNvPr id="3" name="Rectangle: Rounded Corners 2">
            <a:extLst>
              <a:ext uri="{FF2B5EF4-FFF2-40B4-BE49-F238E27FC236}">
                <a16:creationId xmlns:a16="http://schemas.microsoft.com/office/drawing/2014/main" id="{B6438548-985B-431A-BE32-846DC1E24550}"/>
              </a:ext>
            </a:extLst>
          </p:cNvPr>
          <p:cNvSpPr/>
          <p:nvPr/>
        </p:nvSpPr>
        <p:spPr>
          <a:xfrm>
            <a:off x="337625" y="1826533"/>
            <a:ext cx="3038622" cy="115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t>Revealed</a:t>
            </a:r>
          </a:p>
        </p:txBody>
      </p:sp>
      <p:pic>
        <p:nvPicPr>
          <p:cNvPr id="8" name="Picture 7">
            <a:extLst>
              <a:ext uri="{FF2B5EF4-FFF2-40B4-BE49-F238E27FC236}">
                <a16:creationId xmlns:a16="http://schemas.microsoft.com/office/drawing/2014/main" id="{05A49FD1-7315-4A5D-A3DA-8F28EEEF6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703" y="1785936"/>
            <a:ext cx="2885343" cy="1262928"/>
          </a:xfrm>
          <a:prstGeom prst="rect">
            <a:avLst/>
          </a:prstGeom>
          <a:ln>
            <a:solidFill>
              <a:srgbClr val="002060"/>
            </a:solidFill>
          </a:ln>
        </p:spPr>
      </p:pic>
      <p:sp>
        <p:nvSpPr>
          <p:cNvPr id="9" name="Rectangle: Rounded Corners 8">
            <a:extLst>
              <a:ext uri="{FF2B5EF4-FFF2-40B4-BE49-F238E27FC236}">
                <a16:creationId xmlns:a16="http://schemas.microsoft.com/office/drawing/2014/main" id="{5042D01B-89BB-430F-AD1F-2749CCFB7009}"/>
              </a:ext>
            </a:extLst>
          </p:cNvPr>
          <p:cNvSpPr/>
          <p:nvPr/>
        </p:nvSpPr>
        <p:spPr>
          <a:xfrm>
            <a:off x="6689188" y="1722588"/>
            <a:ext cx="5282418" cy="15696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dirty="0"/>
              <a:t>To make known or show something that is surprising or that was previously secret.</a:t>
            </a:r>
          </a:p>
          <a:p>
            <a:r>
              <a:rPr lang="en-US" dirty="0"/>
              <a:t>   </a:t>
            </a:r>
          </a:p>
        </p:txBody>
      </p:sp>
      <p:sp>
        <p:nvSpPr>
          <p:cNvPr id="10" name="Rectangle: Rounded Corners 9">
            <a:extLst>
              <a:ext uri="{FF2B5EF4-FFF2-40B4-BE49-F238E27FC236}">
                <a16:creationId xmlns:a16="http://schemas.microsoft.com/office/drawing/2014/main" id="{EA322AC4-7F1F-42E7-848F-A4632C6E0129}"/>
              </a:ext>
            </a:extLst>
          </p:cNvPr>
          <p:cNvSpPr/>
          <p:nvPr/>
        </p:nvSpPr>
        <p:spPr>
          <a:xfrm>
            <a:off x="6578991" y="3894039"/>
            <a:ext cx="5502812" cy="15598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b="1" dirty="0"/>
              <a:t>Example: her biography revealed that she was not as rich as everyone thought.</a:t>
            </a:r>
          </a:p>
        </p:txBody>
      </p:sp>
      <p:sp>
        <p:nvSpPr>
          <p:cNvPr id="11" name="Rectangle: Rounded Corners 10">
            <a:extLst>
              <a:ext uri="{FF2B5EF4-FFF2-40B4-BE49-F238E27FC236}">
                <a16:creationId xmlns:a16="http://schemas.microsoft.com/office/drawing/2014/main" id="{A8CDCA74-B906-4D7A-8A62-90D0405D1FE1}"/>
              </a:ext>
            </a:extLst>
          </p:cNvPr>
          <p:cNvSpPr/>
          <p:nvPr/>
        </p:nvSpPr>
        <p:spPr>
          <a:xfrm>
            <a:off x="337625" y="4347329"/>
            <a:ext cx="3038622" cy="1155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t>Oppressed</a:t>
            </a:r>
          </a:p>
        </p:txBody>
      </p:sp>
      <p:pic>
        <p:nvPicPr>
          <p:cNvPr id="13" name="Picture 12">
            <a:extLst>
              <a:ext uri="{FF2B5EF4-FFF2-40B4-BE49-F238E27FC236}">
                <a16:creationId xmlns:a16="http://schemas.microsoft.com/office/drawing/2014/main" id="{E978050B-5827-4612-91DA-FB5E66D335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0703" y="4189542"/>
            <a:ext cx="2952750" cy="1356581"/>
          </a:xfrm>
          <a:prstGeom prst="rect">
            <a:avLst/>
          </a:prstGeom>
          <a:ln>
            <a:solidFill>
              <a:schemeClr val="bg2">
                <a:lumMod val="25000"/>
              </a:schemeClr>
            </a:solidFill>
          </a:ln>
        </p:spPr>
      </p:pic>
      <p:sp>
        <p:nvSpPr>
          <p:cNvPr id="14" name="Rectangle: Rounded Corners 13">
            <a:extLst>
              <a:ext uri="{FF2B5EF4-FFF2-40B4-BE49-F238E27FC236}">
                <a16:creationId xmlns:a16="http://schemas.microsoft.com/office/drawing/2014/main" id="{BA9D46C3-A7F2-40E2-B6A3-1C2B865EA728}"/>
              </a:ext>
            </a:extLst>
          </p:cNvPr>
          <p:cNvSpPr/>
          <p:nvPr/>
        </p:nvSpPr>
        <p:spPr>
          <a:xfrm>
            <a:off x="6689188" y="3884192"/>
            <a:ext cx="5282418" cy="15696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t>To make a person feel uncomfortable or anxious.</a:t>
            </a:r>
          </a:p>
        </p:txBody>
      </p:sp>
      <p:sp>
        <p:nvSpPr>
          <p:cNvPr id="15" name="Rectangle: Rounded Corners 14">
            <a:extLst>
              <a:ext uri="{FF2B5EF4-FFF2-40B4-BE49-F238E27FC236}">
                <a16:creationId xmlns:a16="http://schemas.microsoft.com/office/drawing/2014/main" id="{7DF68268-295C-4597-9FA4-956801EC9B77}"/>
              </a:ext>
            </a:extLst>
          </p:cNvPr>
          <p:cNvSpPr/>
          <p:nvPr/>
        </p:nvSpPr>
        <p:spPr>
          <a:xfrm>
            <a:off x="6689188" y="1749521"/>
            <a:ext cx="5104373" cy="15157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Example: she felt oppressed and discouraged in such an unfriendly environment.</a:t>
            </a:r>
          </a:p>
        </p:txBody>
      </p:sp>
    </p:spTree>
    <p:extLst>
      <p:ext uri="{BB962C8B-B14F-4D97-AF65-F5344CB8AC3E}">
        <p14:creationId xmlns:p14="http://schemas.microsoft.com/office/powerpoint/2010/main" val="11783290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1"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2000"/>
                                        <p:tgtEl>
                                          <p:spTgt spid="3"/>
                                        </p:tgtEl>
                                      </p:cBhvr>
                                    </p:animEffect>
                                  </p:childTnLst>
                                </p:cTn>
                              </p:par>
                              <p:par>
                                <p:cTn id="12" presetID="21"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4)">
                                      <p:cBhvr>
                                        <p:cTn id="14" dur="2000"/>
                                        <p:tgtEl>
                                          <p:spTgt spid="8"/>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2000"/>
                                        <p:tgtEl>
                                          <p:spTgt spid="10"/>
                                        </p:tgtEl>
                                      </p:cBhvr>
                                    </p:animEffect>
                                  </p:childTnLst>
                                </p:cTn>
                              </p:par>
                              <p:par>
                                <p:cTn id="31" presetID="21"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4)">
                                      <p:cBhvr>
                                        <p:cTn id="33" dur="2000"/>
                                        <p:tgtEl>
                                          <p:spTgt spid="13"/>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4)">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BB5D11-D85C-4815-9EDA-0E9655B0B13B}"/>
              </a:ext>
            </a:extLst>
          </p:cNvPr>
          <p:cNvGrpSpPr/>
          <p:nvPr/>
        </p:nvGrpSpPr>
        <p:grpSpPr>
          <a:xfrm>
            <a:off x="0" y="0"/>
            <a:ext cx="12192000" cy="6858000"/>
            <a:chOff x="0" y="0"/>
            <a:chExt cx="12192000" cy="6858000"/>
          </a:xfrm>
        </p:grpSpPr>
        <p:sp>
          <p:nvSpPr>
            <p:cNvPr id="5" name="Rectangle 4">
              <a:extLst>
                <a:ext uri="{FF2B5EF4-FFF2-40B4-BE49-F238E27FC236}">
                  <a16:creationId xmlns:a16="http://schemas.microsoft.com/office/drawing/2014/main" id="{5D0E12D3-822F-46C3-B575-214CA2D82CB7}"/>
                </a:ext>
              </a:extLst>
            </p:cNvPr>
            <p:cNvSpPr/>
            <p:nvPr/>
          </p:nvSpPr>
          <p:spPr>
            <a:xfrm>
              <a:off x="0" y="0"/>
              <a:ext cx="12192000" cy="6858000"/>
            </a:xfrm>
            <a:prstGeom prst="rect">
              <a:avLst/>
            </a:prstGeom>
            <a:noFill/>
            <a:ln w="222250">
              <a:gradFill>
                <a:gsLst>
                  <a:gs pos="0">
                    <a:schemeClr val="accent2"/>
                  </a:gs>
                  <a:gs pos="15000">
                    <a:schemeClr val="accent2">
                      <a:lumMod val="40000"/>
                      <a:lumOff val="60000"/>
                    </a:schemeClr>
                  </a:gs>
                  <a:gs pos="83000">
                    <a:schemeClr val="accent1">
                      <a:lumMod val="45000"/>
                      <a:lumOff val="55000"/>
                    </a:schemeClr>
                  </a:gs>
                  <a:gs pos="95575">
                    <a:srgbClr val="C00000"/>
                  </a:gs>
                  <a:gs pos="12000">
                    <a:srgbClr val="FF0000"/>
                  </a:gs>
                  <a:gs pos="68000">
                    <a:schemeClr val="accent2"/>
                  </a:gs>
                  <a:gs pos="45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649E4F8-D559-4CBB-A14A-4A660FE1657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140677" y="6003387"/>
              <a:ext cx="11830929" cy="704850"/>
            </a:xfrm>
            <a:prstGeom prst="rect">
              <a:avLst/>
            </a:prstGeom>
          </p:spPr>
        </p:pic>
      </p:grpSp>
      <p:sp>
        <p:nvSpPr>
          <p:cNvPr id="2" name="TextBox 1">
            <a:extLst>
              <a:ext uri="{FF2B5EF4-FFF2-40B4-BE49-F238E27FC236}">
                <a16:creationId xmlns:a16="http://schemas.microsoft.com/office/drawing/2014/main" id="{C5AD01B4-7C69-4C79-8F8A-40037ED3455B}"/>
              </a:ext>
            </a:extLst>
          </p:cNvPr>
          <p:cNvSpPr txBox="1"/>
          <p:nvPr/>
        </p:nvSpPr>
        <p:spPr>
          <a:xfrm>
            <a:off x="829994" y="149763"/>
            <a:ext cx="11141612" cy="1569660"/>
          </a:xfrm>
          <a:prstGeom prst="rect">
            <a:avLst/>
          </a:prstGeom>
          <a:noFill/>
        </p:spPr>
        <p:txBody>
          <a:bodyPr wrap="square" rtlCol="0">
            <a:spAutoFit/>
          </a:bodyPr>
          <a:lstStyle/>
          <a:p>
            <a:r>
              <a:rPr lang="en-US" sz="4800" b="1" dirty="0"/>
              <a:t>Before reading text let’s lean some new words.</a:t>
            </a:r>
          </a:p>
        </p:txBody>
      </p:sp>
      <p:sp>
        <p:nvSpPr>
          <p:cNvPr id="3" name="Rectangle: Rounded Corners 2">
            <a:extLst>
              <a:ext uri="{FF2B5EF4-FFF2-40B4-BE49-F238E27FC236}">
                <a16:creationId xmlns:a16="http://schemas.microsoft.com/office/drawing/2014/main" id="{3F4D07FF-2571-45B0-8AB4-F759B0657EB2}"/>
              </a:ext>
            </a:extLst>
          </p:cNvPr>
          <p:cNvSpPr/>
          <p:nvPr/>
        </p:nvSpPr>
        <p:spPr>
          <a:xfrm>
            <a:off x="281354" y="1869186"/>
            <a:ext cx="3291840" cy="9021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t>Denounced</a:t>
            </a:r>
          </a:p>
        </p:txBody>
      </p:sp>
      <p:pic>
        <p:nvPicPr>
          <p:cNvPr id="8" name="Picture 7">
            <a:extLst>
              <a:ext uri="{FF2B5EF4-FFF2-40B4-BE49-F238E27FC236}">
                <a16:creationId xmlns:a16="http://schemas.microsoft.com/office/drawing/2014/main" id="{2CECB4B7-4661-453C-85E4-992AB12F7AB0}"/>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b="26101"/>
          <a:stretch/>
        </p:blipFill>
        <p:spPr>
          <a:xfrm>
            <a:off x="4020651" y="1799754"/>
            <a:ext cx="2813832" cy="1041009"/>
          </a:xfrm>
          <a:prstGeom prst="rect">
            <a:avLst/>
          </a:prstGeom>
          <a:ln>
            <a:solidFill>
              <a:schemeClr val="accent3">
                <a:lumMod val="50000"/>
              </a:schemeClr>
            </a:solidFill>
          </a:ln>
        </p:spPr>
      </p:pic>
      <p:sp>
        <p:nvSpPr>
          <p:cNvPr id="9" name="Rectangle: Rounded Corners 8">
            <a:extLst>
              <a:ext uri="{FF2B5EF4-FFF2-40B4-BE49-F238E27FC236}">
                <a16:creationId xmlns:a16="http://schemas.microsoft.com/office/drawing/2014/main" id="{D39E31F3-AEB6-43EA-96A6-45254984A8A5}"/>
              </a:ext>
            </a:extLst>
          </p:cNvPr>
          <p:cNvSpPr/>
          <p:nvPr/>
        </p:nvSpPr>
        <p:spPr>
          <a:xfrm>
            <a:off x="7399608" y="1799755"/>
            <a:ext cx="4511038" cy="10410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t>Publicly declare to be wrong or evil.</a:t>
            </a:r>
          </a:p>
        </p:txBody>
      </p:sp>
      <p:sp>
        <p:nvSpPr>
          <p:cNvPr id="10" name="Rectangle: Rounded Corners 9">
            <a:extLst>
              <a:ext uri="{FF2B5EF4-FFF2-40B4-BE49-F238E27FC236}">
                <a16:creationId xmlns:a16="http://schemas.microsoft.com/office/drawing/2014/main" id="{BE6E3E77-57B1-4A76-BDFC-E579611DE68D}"/>
              </a:ext>
            </a:extLst>
          </p:cNvPr>
          <p:cNvSpPr/>
          <p:nvPr/>
        </p:nvSpPr>
        <p:spPr>
          <a:xfrm>
            <a:off x="464234" y="3995225"/>
            <a:ext cx="3108960" cy="11433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t>Emphasized</a:t>
            </a:r>
          </a:p>
        </p:txBody>
      </p:sp>
      <p:pic>
        <p:nvPicPr>
          <p:cNvPr id="12" name="Picture 11">
            <a:extLst>
              <a:ext uri="{FF2B5EF4-FFF2-40B4-BE49-F238E27FC236}">
                <a16:creationId xmlns:a16="http://schemas.microsoft.com/office/drawing/2014/main" id="{46DD3B49-AB54-4367-AFBB-BB8A263E0D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0651" y="3850398"/>
            <a:ext cx="2670591" cy="1143353"/>
          </a:xfrm>
          <a:prstGeom prst="rect">
            <a:avLst/>
          </a:prstGeom>
          <a:ln>
            <a:solidFill>
              <a:srgbClr val="002060"/>
            </a:solidFill>
          </a:ln>
        </p:spPr>
      </p:pic>
      <p:sp>
        <p:nvSpPr>
          <p:cNvPr id="13" name="Rectangle: Rounded Corners 12">
            <a:extLst>
              <a:ext uri="{FF2B5EF4-FFF2-40B4-BE49-F238E27FC236}">
                <a16:creationId xmlns:a16="http://schemas.microsoft.com/office/drawing/2014/main" id="{E27AEB36-8554-4724-99CB-668662C2CEAC}"/>
              </a:ext>
            </a:extLst>
          </p:cNvPr>
          <p:cNvSpPr/>
          <p:nvPr/>
        </p:nvSpPr>
        <p:spPr>
          <a:xfrm>
            <a:off x="7035536" y="3794481"/>
            <a:ext cx="4771947" cy="14530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dirty="0"/>
              <a:t>Give special importance or value to  (something) in speaking or writing .</a:t>
            </a:r>
          </a:p>
        </p:txBody>
      </p:sp>
      <p:sp>
        <p:nvSpPr>
          <p:cNvPr id="14" name="Rectangle: Rounded Corners 13">
            <a:extLst>
              <a:ext uri="{FF2B5EF4-FFF2-40B4-BE49-F238E27FC236}">
                <a16:creationId xmlns:a16="http://schemas.microsoft.com/office/drawing/2014/main" id="{03097CB1-06B5-4DE2-925E-CA38EBEDC180}"/>
              </a:ext>
            </a:extLst>
          </p:cNvPr>
          <p:cNvSpPr/>
          <p:nvPr/>
        </p:nvSpPr>
        <p:spPr>
          <a:xfrm>
            <a:off x="7216945" y="1683673"/>
            <a:ext cx="4876364" cy="12922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dirty="0"/>
              <a:t>Example: ‘the assembly denounced the use of violence.’</a:t>
            </a:r>
          </a:p>
        </p:txBody>
      </p:sp>
      <p:sp>
        <p:nvSpPr>
          <p:cNvPr id="15" name="Rectangle: Rounded Corners 14">
            <a:extLst>
              <a:ext uri="{FF2B5EF4-FFF2-40B4-BE49-F238E27FC236}">
                <a16:creationId xmlns:a16="http://schemas.microsoft.com/office/drawing/2014/main" id="{406B920C-9D07-4F52-827D-F8A2148A2D87}"/>
              </a:ext>
            </a:extLst>
          </p:cNvPr>
          <p:cNvSpPr/>
          <p:nvPr/>
        </p:nvSpPr>
        <p:spPr>
          <a:xfrm>
            <a:off x="6913615" y="3731809"/>
            <a:ext cx="5015787" cy="16889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200" b="1" dirty="0"/>
              <a:t>Example: his father emphasized the wrong  words in his sentence.</a:t>
            </a:r>
          </a:p>
        </p:txBody>
      </p:sp>
    </p:spTree>
    <p:extLst>
      <p:ext uri="{BB962C8B-B14F-4D97-AF65-F5344CB8AC3E}">
        <p14:creationId xmlns:p14="http://schemas.microsoft.com/office/powerpoint/2010/main" val="28391840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par>
                                <p:cTn id="14" presetID="21"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4)">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 calcmode="lin" valueType="num">
                                      <p:cBhvr>
                                        <p:cTn id="26" dur="1000" fill="hold"/>
                                        <p:tgtEl>
                                          <p:spTgt spid="14"/>
                                        </p:tgtEl>
                                        <p:attrNameLst>
                                          <p:attrName>style.rotation</p:attrName>
                                        </p:attrNameLst>
                                      </p:cBhvr>
                                      <p:tavLst>
                                        <p:tav tm="0">
                                          <p:val>
                                            <p:fltVal val="90"/>
                                          </p:val>
                                        </p:tav>
                                        <p:tav tm="100000">
                                          <p:val>
                                            <p:fltVal val="0"/>
                                          </p:val>
                                        </p:tav>
                                      </p:tavLst>
                                    </p:anim>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4)">
                                      <p:cBhvr>
                                        <p:cTn id="32" dur="2000"/>
                                        <p:tgtEl>
                                          <p:spTgt spid="13"/>
                                        </p:tgtEl>
                                      </p:cBhvr>
                                    </p:animEffect>
                                  </p:childTnLst>
                                </p:cTn>
                              </p:par>
                              <p:par>
                                <p:cTn id="33" presetID="21"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4)">
                                      <p:cBhvr>
                                        <p:cTn id="35" dur="2000"/>
                                        <p:tgtEl>
                                          <p:spTgt spid="12"/>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4)">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1471</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 G.C School</dc:creator>
  <cp:lastModifiedBy>Raja G.C School</cp:lastModifiedBy>
  <cp:revision>74</cp:revision>
  <dcterms:created xsi:type="dcterms:W3CDTF">2021-05-09T16:07:55Z</dcterms:created>
  <dcterms:modified xsi:type="dcterms:W3CDTF">2021-05-17T09:50:53Z</dcterms:modified>
</cp:coreProperties>
</file>