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2" r:id="rId2"/>
    <p:sldId id="257" r:id="rId3"/>
    <p:sldId id="303" r:id="rId4"/>
    <p:sldId id="260" r:id="rId5"/>
    <p:sldId id="287" r:id="rId6"/>
    <p:sldId id="277" r:id="rId7"/>
    <p:sldId id="262" r:id="rId8"/>
    <p:sldId id="263" r:id="rId9"/>
    <p:sldId id="264" r:id="rId10"/>
    <p:sldId id="265" r:id="rId11"/>
    <p:sldId id="266" r:id="rId12"/>
    <p:sldId id="297" r:id="rId13"/>
    <p:sldId id="300" r:id="rId14"/>
    <p:sldId id="269" r:id="rId15"/>
    <p:sldId id="282" r:id="rId16"/>
    <p:sldId id="271" r:id="rId17"/>
    <p:sldId id="261" r:id="rId18"/>
    <p:sldId id="292" r:id="rId19"/>
    <p:sldId id="295" r:id="rId20"/>
    <p:sldId id="291" r:id="rId21"/>
    <p:sldId id="293" r:id="rId22"/>
    <p:sldId id="294" r:id="rId23"/>
    <p:sldId id="289" r:id="rId24"/>
    <p:sldId id="298" r:id="rId25"/>
    <p:sldId id="301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8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52A75-302B-4288-B3A3-E2457CAF5F2F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AAF58-2614-4969-A31C-AD08263F9A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AAF58-2614-4969-A31C-AD08263F9A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4216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B2EB70C-9E2B-4FAC-9B0E-8AB90B2BEC36}"/>
              </a:ext>
            </a:extLst>
          </p:cNvPr>
          <p:cNvSpPr/>
          <p:nvPr/>
        </p:nvSpPr>
        <p:spPr>
          <a:xfrm>
            <a:off x="381000" y="533400"/>
            <a:ext cx="8763000" cy="2286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AFC4602-185B-4525-B0E5-EEBFE808EC83}"/>
              </a:ext>
            </a:extLst>
          </p:cNvPr>
          <p:cNvGrpSpPr/>
          <p:nvPr/>
        </p:nvGrpSpPr>
        <p:grpSpPr>
          <a:xfrm>
            <a:off x="499092" y="385101"/>
            <a:ext cx="1471037" cy="4245404"/>
            <a:chOff x="439132" y="385101"/>
            <a:chExt cx="1471037" cy="424540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842A10A-1E35-4692-87A5-6CBEF32C8EDB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="" xmlns:a16="http://schemas.microsoft.com/office/drawing/2014/main" id="{CE2CBAF0-ADD1-4763-8EFB-AFBBEE57D2E4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="" xmlns:a16="http://schemas.microsoft.com/office/drawing/2014/main" id="{15C8613A-8C15-4247-B84E-1218A9F35F6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3BE5100-60E1-48C0-B707-F22A28562325}"/>
                </a:ext>
              </a:extLst>
            </p:cNvPr>
            <p:cNvSpPr txBox="1"/>
            <p:nvPr/>
          </p:nvSpPr>
          <p:spPr>
            <a:xfrm>
              <a:off x="571791" y="3429000"/>
              <a:ext cx="1085851" cy="11856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en-US" sz="3200" b="1" dirty="0" err="1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স্বা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883623D-A749-4539-9659-987826EF0D0D}"/>
              </a:ext>
            </a:extLst>
          </p:cNvPr>
          <p:cNvGrpSpPr/>
          <p:nvPr/>
        </p:nvGrpSpPr>
        <p:grpSpPr>
          <a:xfrm>
            <a:off x="2667000" y="457200"/>
            <a:ext cx="1471037" cy="4245404"/>
            <a:chOff x="439132" y="385101"/>
            <a:chExt cx="1471037" cy="424540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80D2468-F328-48FF-9376-19188ABA6077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="" xmlns:a16="http://schemas.microsoft.com/office/drawing/2014/main" id="{29E88F32-194D-46EE-90E4-CBFFEF16E48D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="" xmlns:a16="http://schemas.microsoft.com/office/drawing/2014/main" id="{09E41EE4-51BE-4BA6-A24B-A21E78723AE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4E79C6E-38D6-41B6-93A8-75A6DE24E68B}"/>
                </a:ext>
              </a:extLst>
            </p:cNvPr>
            <p:cNvSpPr txBox="1"/>
            <p:nvPr/>
          </p:nvSpPr>
          <p:spPr>
            <a:xfrm>
              <a:off x="638757" y="3429000"/>
              <a:ext cx="1015513" cy="103045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3F8DE02-291D-4ABD-A0CA-3E056D756FC4}"/>
              </a:ext>
            </a:extLst>
          </p:cNvPr>
          <p:cNvGrpSpPr/>
          <p:nvPr/>
        </p:nvGrpSpPr>
        <p:grpSpPr>
          <a:xfrm>
            <a:off x="4724400" y="457200"/>
            <a:ext cx="1471037" cy="4245404"/>
            <a:chOff x="439132" y="385101"/>
            <a:chExt cx="1471037" cy="42454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C03A47B-9E0C-4A51-97E2-2F38D4B5AB95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26">
              <a:extLst>
                <a:ext uri="{FF2B5EF4-FFF2-40B4-BE49-F238E27FC236}">
                  <a16:creationId xmlns:a16="http://schemas.microsoft.com/office/drawing/2014/main" xmlns="" id="{1D23CEC5-5222-45FC-8EA5-E3FC981EC8AC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27">
              <a:extLst>
                <a:ext uri="{FF2B5EF4-FFF2-40B4-BE49-F238E27FC236}">
                  <a16:creationId xmlns:a16="http://schemas.microsoft.com/office/drawing/2014/main" xmlns="" id="{318DA8C1-A01A-4095-9318-B3205BC00154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5D11B2B-263F-48B2-9BEE-AE2ED9129B7B}"/>
                </a:ext>
              </a:extLst>
            </p:cNvPr>
            <p:cNvSpPr txBox="1"/>
            <p:nvPr/>
          </p:nvSpPr>
          <p:spPr>
            <a:xfrm>
              <a:off x="696757" y="3499338"/>
              <a:ext cx="945175" cy="97418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77B4158-2775-4131-923A-B7889D4C8D12}"/>
              </a:ext>
            </a:extLst>
          </p:cNvPr>
          <p:cNvGrpSpPr/>
          <p:nvPr/>
        </p:nvGrpSpPr>
        <p:grpSpPr>
          <a:xfrm>
            <a:off x="6858000" y="381000"/>
            <a:ext cx="1471037" cy="4245404"/>
            <a:chOff x="439132" y="385101"/>
            <a:chExt cx="1471037" cy="424540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2E0AAE1-FF13-4B29-AEF1-4075CF000F22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31">
              <a:extLst>
                <a:ext uri="{FF2B5EF4-FFF2-40B4-BE49-F238E27FC236}">
                  <a16:creationId xmlns:a16="http://schemas.microsoft.com/office/drawing/2014/main" xmlns="" id="{59B5EEEB-A304-4EF4-9BD2-B083722310A7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32">
              <a:extLst>
                <a:ext uri="{FF2B5EF4-FFF2-40B4-BE49-F238E27FC236}">
                  <a16:creationId xmlns:a16="http://schemas.microsoft.com/office/drawing/2014/main" xmlns="" id="{6140DFFD-5D50-4725-B43E-FD66B3DB30C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90CF4D-8A9B-472B-80C1-9FB6E6C6D852}"/>
                </a:ext>
              </a:extLst>
            </p:cNvPr>
            <p:cNvSpPr txBox="1"/>
            <p:nvPr/>
          </p:nvSpPr>
          <p:spPr>
            <a:xfrm>
              <a:off x="732279" y="3457135"/>
              <a:ext cx="855025" cy="100232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839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686801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34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</a:rPr>
              <a:t>উদ্ভিদ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কিভাবে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প্রাণীর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উপড়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নির্ভরশীল</a:t>
            </a:r>
            <a:r>
              <a:rPr lang="en-US" sz="6600" dirty="0" smtClean="0">
                <a:solidFill>
                  <a:srgbClr val="002060"/>
                </a:solidFill>
              </a:rPr>
              <a:t> ?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538" y="762000"/>
            <a:ext cx="823614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495300"/>
            <a:ext cx="861060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81013"/>
            <a:ext cx="8686801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N\Downloads\প্রজাপতি Gif (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43813">
            <a:off x="735987" y="4096817"/>
            <a:ext cx="1714500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59167 -0.37778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763001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7344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তোমার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বিজ্ঞান</a:t>
            </a:r>
            <a:r>
              <a:rPr lang="en-US" sz="2400" dirty="0" smtClean="0"/>
              <a:t>  </a:t>
            </a:r>
            <a:r>
              <a:rPr lang="en-US" sz="2400" dirty="0" err="1" smtClean="0"/>
              <a:t>বইয়ের</a:t>
            </a:r>
            <a:r>
              <a:rPr lang="en-US" sz="2400" dirty="0" smtClean="0"/>
              <a:t> ৪ ও ৫ </a:t>
            </a:r>
            <a:r>
              <a:rPr lang="en-US" sz="2400" dirty="0" err="1" smtClean="0"/>
              <a:t>নং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পৃষ্ঠা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করো</a:t>
            </a:r>
            <a:r>
              <a:rPr lang="en-US" sz="2400" dirty="0" smtClean="0"/>
              <a:t> 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প্রশ্নঃ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পরিবেশের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গুলো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ভাগে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বিভক্ত</a:t>
            </a:r>
            <a:r>
              <a:rPr lang="en-US" sz="4000" dirty="0" smtClean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505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উত্তরঃ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পরিবেশের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উপাদান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গুলো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দুই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ভাগে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বিভক্ত</a:t>
            </a:r>
            <a:r>
              <a:rPr lang="en-US" sz="3600" dirty="0" smtClean="0">
                <a:solidFill>
                  <a:srgbClr val="002060"/>
                </a:solidFill>
              </a:rPr>
              <a:t>।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প্রশ্নঃ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পরাগায়নের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ফলে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উদ্ভিদে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তৈরি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হয়</a:t>
            </a:r>
            <a:r>
              <a:rPr lang="en-US" sz="4400" dirty="0" smtClean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42672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উত্তরঃ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পরাগায়নের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ফলে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উদ্ভিদে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বীজ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তৈরি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হয়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\Downloads\MYXJ_20210108144705_save_1_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3886200" cy="5067300"/>
          </a:xfrm>
          <a:prstGeom prst="rect">
            <a:avLst/>
          </a:prstGeom>
          <a:noFill/>
          <a:effectLst/>
        </p:spPr>
      </p:pic>
      <p:sp>
        <p:nvSpPr>
          <p:cNvPr id="3" name="Flowchart: Alternate Process 2"/>
          <p:cNvSpPr/>
          <p:nvPr/>
        </p:nvSpPr>
        <p:spPr>
          <a:xfrm>
            <a:off x="4953000" y="1143000"/>
            <a:ext cx="3886200" cy="504825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হাঁসমারী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bn-BD" sz="4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90800" y="228600"/>
            <a:ext cx="3810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পরিচিতিঃ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4478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প্রশ্নঃ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প্রাণীর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শ্বাস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গ্রহণে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উদ্ভিদ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কিভাবে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সাহায্য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করে</a:t>
            </a:r>
            <a:r>
              <a:rPr lang="en-US" sz="4000" dirty="0" smtClean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0386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উত্তরঃ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উদ্ভিদের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ত্যাগ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অক্সিজেন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প্রাণী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শ্বাস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গ্রহণের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</a:rPr>
              <a:t> ।</a:t>
            </a:r>
            <a:r>
              <a:rPr lang="en-US" sz="3200" dirty="0" err="1" smtClean="0">
                <a:solidFill>
                  <a:srgbClr val="002060"/>
                </a:solidFill>
              </a:rPr>
              <a:t>এভাবেই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উদ্ভিদ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প্রাণীর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শ্বাস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গ্রহণে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সাহায্য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43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প্রশ্নঃ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পরাগায়নে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সাহায্য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এমন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দুটি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প্রাণীর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নাম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লিখ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19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উত্তরঃ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পরাগায়নে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সাহায্য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এমন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দুটি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প্রাণী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হল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পাখি</a:t>
            </a:r>
            <a:r>
              <a:rPr lang="en-US" sz="3200" dirty="0" smtClean="0">
                <a:solidFill>
                  <a:srgbClr val="002060"/>
                </a:solidFill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</a:rPr>
              <a:t>মৌমাছি</a:t>
            </a:r>
            <a:r>
              <a:rPr lang="en-US" sz="3200" dirty="0" smtClean="0">
                <a:solidFill>
                  <a:srgbClr val="002060"/>
                </a:solidFill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478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প্রশ্নঃ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বীজের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বিস্তরণ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733800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উত্তরঃ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মাতৃ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উদ্ভিদ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থেকে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স্থানে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বীজের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ছড়িয়ে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পড়াই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হলো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বীজের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বিস্তরণ</a:t>
            </a:r>
            <a:r>
              <a:rPr lang="en-US" sz="4400" dirty="0" smtClean="0">
                <a:solidFill>
                  <a:srgbClr val="002060"/>
                </a:solidFill>
              </a:rPr>
              <a:t>।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19199"/>
          <a:ext cx="8534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6781800"/>
              </a:tblGrid>
              <a:tr h="16764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4000" dirty="0" err="1" smtClean="0"/>
                        <a:t>জীব</a:t>
                      </a:r>
                      <a:r>
                        <a:rPr lang="en-US" sz="4000" dirty="0" smtClean="0"/>
                        <a:t>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4000" dirty="0" err="1" smtClean="0"/>
                        <a:t>কীভাবে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err="1" smtClean="0"/>
                        <a:t>পরস্পর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err="1" smtClean="0"/>
                        <a:t>নির্ভরশীল</a:t>
                      </a:r>
                      <a:endParaRPr lang="en-US" sz="4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6764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4000" dirty="0" err="1" smtClean="0"/>
                        <a:t>উদ্ভিদ</a:t>
                      </a:r>
                      <a:endParaRPr lang="en-US" sz="4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764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4000" dirty="0" err="1" smtClean="0"/>
                        <a:t>প্রাণী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09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</a:t>
            </a:r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দেখানো</a:t>
            </a:r>
            <a:r>
              <a:rPr lang="en-US" sz="2400" dirty="0" smtClean="0"/>
              <a:t>  </a:t>
            </a:r>
            <a:r>
              <a:rPr lang="en-US" sz="2400" dirty="0" err="1" smtClean="0"/>
              <a:t>ছকের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খাতায়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ছক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করঃ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31242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কার্বন-ডাই-অক্সাইড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পুষ্টি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বীজের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বিস্তরণ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48006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অক্সিজেন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</a:rPr>
              <a:t>আশ্রয়স্থান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</a:rPr>
              <a:t>আসবাবপত্র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</a:rPr>
              <a:t>বাঁশ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</a:rPr>
              <a:t>কাঠ</a:t>
            </a:r>
            <a:r>
              <a:rPr lang="en-US" sz="4000" dirty="0" smtClean="0">
                <a:solidFill>
                  <a:srgbClr val="002060"/>
                </a:solidFill>
              </a:rPr>
              <a:t>।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 </a:t>
            </a:r>
            <a:r>
              <a:rPr lang="en-US" sz="2800" dirty="0" err="1" smtClean="0">
                <a:solidFill>
                  <a:srgbClr val="FF0000"/>
                </a:solidFill>
              </a:rPr>
              <a:t>দলীয়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কাজঃ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</a:rPr>
              <a:t>প্রশ্নঃ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প্রাণী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বেঁচে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থাকার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জন্য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কীভাবে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উদ্ভিদের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উপর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নির্ভরশীল</a:t>
            </a:r>
            <a:r>
              <a:rPr lang="en-US" sz="4800" dirty="0" smtClean="0">
                <a:solidFill>
                  <a:srgbClr val="002060"/>
                </a:solidFill>
              </a:rPr>
              <a:t>? ৪টি </a:t>
            </a:r>
            <a:r>
              <a:rPr lang="en-US" sz="4800" dirty="0" err="1" smtClean="0">
                <a:solidFill>
                  <a:srgbClr val="002060"/>
                </a:solidFill>
              </a:rPr>
              <a:t>বাক্য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লিখ</a:t>
            </a:r>
            <a:r>
              <a:rPr lang="en-US" sz="4800" dirty="0" smtClean="0">
                <a:solidFill>
                  <a:srgbClr val="002060"/>
                </a:solidFill>
              </a:rPr>
              <a:t> ?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7338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১। </a:t>
            </a:r>
            <a:r>
              <a:rPr lang="en-US" sz="4400" dirty="0" err="1" smtClean="0"/>
              <a:t>শ্বাস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কার্যে</a:t>
            </a:r>
            <a:endParaRPr lang="en-US" sz="4400" dirty="0" smtClean="0"/>
          </a:p>
          <a:p>
            <a:r>
              <a:rPr lang="en-US" sz="4400" dirty="0" smtClean="0"/>
              <a:t>২। </a:t>
            </a:r>
            <a:r>
              <a:rPr lang="en-US" sz="4400" dirty="0" err="1" smtClean="0"/>
              <a:t>খাদ্য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হিসাবে</a:t>
            </a:r>
            <a:endParaRPr lang="en-US" sz="4400" dirty="0" smtClean="0"/>
          </a:p>
          <a:p>
            <a:r>
              <a:rPr lang="en-US" sz="4400" dirty="0" smtClean="0"/>
              <a:t>৩। </a:t>
            </a:r>
            <a:r>
              <a:rPr lang="en-US" sz="4400" dirty="0" err="1" smtClean="0"/>
              <a:t>আবাস্থল</a:t>
            </a:r>
            <a:r>
              <a:rPr lang="en-US" sz="4400" dirty="0" smtClean="0"/>
              <a:t> </a:t>
            </a:r>
            <a:r>
              <a:rPr lang="en-US" sz="4400" dirty="0" err="1" smtClean="0"/>
              <a:t>হিসাবে</a:t>
            </a:r>
            <a:endParaRPr lang="en-US" sz="4400" dirty="0" smtClean="0"/>
          </a:p>
          <a:p>
            <a:r>
              <a:rPr lang="en-US" sz="4400" dirty="0" smtClean="0"/>
              <a:t>৪।  </a:t>
            </a:r>
            <a:r>
              <a:rPr lang="en-US" sz="4400" dirty="0" err="1" smtClean="0"/>
              <a:t>বাসস্থান</a:t>
            </a:r>
            <a:r>
              <a:rPr lang="en-US" sz="4400" dirty="0" smtClean="0"/>
              <a:t> </a:t>
            </a:r>
            <a:r>
              <a:rPr lang="en-US" sz="4400" dirty="0" err="1" smtClean="0"/>
              <a:t>তৈরিতে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28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    </a:t>
            </a:r>
            <a:r>
              <a:rPr lang="en-US" sz="4400" dirty="0" err="1" smtClean="0">
                <a:solidFill>
                  <a:srgbClr val="FF0000"/>
                </a:solidFill>
              </a:rPr>
              <a:t>একক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কাজ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</a:rPr>
              <a:t>উদ্ভিদ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কিভাবে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প্রাণীর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উপড়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নির্ভরশীল</a:t>
            </a:r>
            <a:r>
              <a:rPr lang="en-US" sz="6600" dirty="0" smtClean="0">
                <a:solidFill>
                  <a:srgbClr val="002060"/>
                </a:solidFill>
              </a:rPr>
              <a:t> ? ৫টি </a:t>
            </a:r>
            <a:r>
              <a:rPr lang="en-US" sz="6600" dirty="0" err="1" smtClean="0">
                <a:solidFill>
                  <a:srgbClr val="002060"/>
                </a:solidFill>
              </a:rPr>
              <a:t>বাক্য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লিখ</a:t>
            </a:r>
            <a:r>
              <a:rPr lang="en-US" sz="6600" dirty="0" smtClean="0">
                <a:solidFill>
                  <a:srgbClr val="002060"/>
                </a:solidFill>
              </a:rPr>
              <a:t> ?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609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বাড়ির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কাজঃ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90800"/>
            <a:ext cx="7301753" cy="40514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90600" y="304800"/>
            <a:ext cx="7162800" cy="2057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সোনামণিরা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61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    </a:t>
            </a:r>
            <a:r>
              <a:rPr lang="en-US" sz="3600" dirty="0" err="1" smtClean="0">
                <a:solidFill>
                  <a:srgbClr val="FF0000"/>
                </a:solidFill>
              </a:rPr>
              <a:t>এসো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একটি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ভিডিও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দেখিঃ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6019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</a:t>
            </a:r>
            <a:r>
              <a:rPr lang="en-US" sz="3200" dirty="0" err="1" smtClean="0"/>
              <a:t>ভিডিওতে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দেখলে</a:t>
            </a:r>
            <a:r>
              <a:rPr lang="en-US" sz="3200" dirty="0" smtClean="0"/>
              <a:t> 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04900"/>
            <a:ext cx="8610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828800"/>
            <a:ext cx="7391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পাঠের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শিরোনাম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sz="3200" dirty="0" err="1" smtClean="0">
                <a:solidFill>
                  <a:srgbClr val="002060"/>
                </a:solidFill>
              </a:rPr>
              <a:t>উদ্ভিদ</a:t>
            </a:r>
            <a:r>
              <a:rPr lang="en-US" sz="3200" dirty="0" smtClean="0">
                <a:solidFill>
                  <a:srgbClr val="002060"/>
                </a:solidFill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</a:rPr>
              <a:t>প্রাণীর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পারস্পারিক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নির্ভরশীলতা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8600" y="26670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0980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১.১.২ </a:t>
            </a:r>
            <a:r>
              <a:rPr lang="en-US" sz="2800" dirty="0" err="1" smtClean="0">
                <a:solidFill>
                  <a:srgbClr val="7030A0"/>
                </a:solidFill>
              </a:rPr>
              <a:t>উদ্ভিদ</a:t>
            </a:r>
            <a:r>
              <a:rPr lang="en-US" sz="2800" dirty="0" smtClean="0">
                <a:solidFill>
                  <a:srgbClr val="7030A0"/>
                </a:solidFill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</a:rPr>
              <a:t>প্রাণীর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পারস্পরিক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নির্ভরশীলতা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ব্যাখা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</a:rPr>
              <a:t>।</a:t>
            </a:r>
          </a:p>
          <a:p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১.১.৩ </a:t>
            </a:r>
            <a:r>
              <a:rPr lang="en-US" sz="2800" dirty="0" err="1" smtClean="0">
                <a:solidFill>
                  <a:srgbClr val="7030A0"/>
                </a:solidFill>
              </a:rPr>
              <a:t>উদ্ভিদ</a:t>
            </a:r>
            <a:r>
              <a:rPr lang="en-US" sz="2800" dirty="0" smtClean="0">
                <a:solidFill>
                  <a:srgbClr val="7030A0"/>
                </a:solidFill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</a:rPr>
              <a:t>প্রাণীর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বেঁচে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থাকার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ভৌত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পরিবেশের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বিভিন্ন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উপাদানের</a:t>
            </a:r>
            <a:r>
              <a:rPr lang="en-US" sz="2800" dirty="0" smtClean="0">
                <a:solidFill>
                  <a:srgbClr val="7030A0"/>
                </a:solidFill>
              </a:rPr>
              <a:t>   (</a:t>
            </a:r>
            <a:r>
              <a:rPr lang="en-US" sz="2800" dirty="0" err="1" smtClean="0">
                <a:solidFill>
                  <a:srgbClr val="7030A0"/>
                </a:solidFill>
              </a:rPr>
              <a:t>যেমন</a:t>
            </a:r>
            <a:r>
              <a:rPr lang="en-US" sz="2800" dirty="0" smtClean="0">
                <a:solidFill>
                  <a:srgbClr val="7030A0"/>
                </a:solidFill>
              </a:rPr>
              <a:t>- </a:t>
            </a:r>
            <a:r>
              <a:rPr lang="en-US" sz="2800" dirty="0" err="1" smtClean="0">
                <a:solidFill>
                  <a:srgbClr val="7030A0"/>
                </a:solidFill>
              </a:rPr>
              <a:t>মাটি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বায়ু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আলো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তাপ,পানি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r>
              <a:rPr lang="en-US" sz="2800" dirty="0" err="1" smtClean="0">
                <a:solidFill>
                  <a:srgbClr val="7030A0"/>
                </a:solidFill>
              </a:rPr>
              <a:t>গুরুত্ব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ব্যাখা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</a:rPr>
              <a:t>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762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শিখনফল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8382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</a:rPr>
              <a:t>প্রাণী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বেঁচে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থাকার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জন্য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কীভাবে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উদ্ভিদের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উপর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নির্ভরশীল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4" name="Notched Right Arrow 3"/>
          <p:cNvSpPr/>
          <p:nvPr/>
        </p:nvSpPr>
        <p:spPr>
          <a:xfrm>
            <a:off x="0" y="1447800"/>
            <a:ext cx="53340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763001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534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285</Words>
  <Application>Microsoft Office PowerPoint</Application>
  <PresentationFormat>On-screen Show (4:3)</PresentationFormat>
  <Paragraphs>53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</dc:creator>
  <cp:lastModifiedBy>Windows User</cp:lastModifiedBy>
  <cp:revision>95</cp:revision>
  <dcterms:created xsi:type="dcterms:W3CDTF">2006-08-16T00:00:00Z</dcterms:created>
  <dcterms:modified xsi:type="dcterms:W3CDTF">2021-05-16T18:40:56Z</dcterms:modified>
</cp:coreProperties>
</file>