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90" r:id="rId2"/>
    <p:sldId id="291" r:id="rId3"/>
    <p:sldId id="260" r:id="rId4"/>
    <p:sldId id="257" r:id="rId5"/>
    <p:sldId id="258" r:id="rId6"/>
    <p:sldId id="294" r:id="rId7"/>
    <p:sldId id="293" r:id="rId8"/>
    <p:sldId id="271" r:id="rId9"/>
    <p:sldId id="259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92" r:id="rId27"/>
    <p:sldId id="266" r:id="rId28"/>
    <p:sldId id="269" r:id="rId2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2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7112E-8078-4DF2-9E76-8630C84A0F29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3619E8-F2C0-4825-A008-C634E8B2B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619E8-F2C0-4825-A008-C634E8B2BC8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2390-982A-41B3-94C9-47911F3ADC89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DBD8-A8E7-401B-86C2-E0239D0BE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2390-982A-41B3-94C9-47911F3ADC89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DBD8-A8E7-401B-86C2-E0239D0BE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2390-982A-41B3-94C9-47911F3ADC89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DBD8-A8E7-401B-86C2-E0239D0BE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2390-982A-41B3-94C9-47911F3ADC89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DBD8-A8E7-401B-86C2-E0239D0BE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2390-982A-41B3-94C9-47911F3ADC89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DBD8-A8E7-401B-86C2-E0239D0BE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2390-982A-41B3-94C9-47911F3ADC89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DBD8-A8E7-401B-86C2-E0239D0BE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2390-982A-41B3-94C9-47911F3ADC89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DBD8-A8E7-401B-86C2-E0239D0BE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2390-982A-41B3-94C9-47911F3ADC89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DBD8-A8E7-401B-86C2-E0239D0BE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2390-982A-41B3-94C9-47911F3ADC89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DBD8-A8E7-401B-86C2-E0239D0BE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2390-982A-41B3-94C9-47911F3ADC89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DBD8-A8E7-401B-86C2-E0239D0BE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2390-982A-41B3-94C9-47911F3ADC89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DBD8-A8E7-401B-86C2-E0239D0BE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D2390-982A-41B3-94C9-47911F3ADC89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3DBD8-A8E7-401B-86C2-E0239D0BE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lowers-Images-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667000" y="-212646"/>
            <a:ext cx="3505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accent6">
                    <a:lumMod val="75000"/>
                  </a:schemeClr>
                </a:solidFill>
              </a:rPr>
              <a:t>Welcome</a:t>
            </a:r>
            <a:endParaRPr lang="en-US" sz="6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57150"/>
            <a:ext cx="2649700" cy="461665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en-US" sz="2400" b="1" u="sng" dirty="0" smtClean="0"/>
              <a:t>Change of Degrees:</a:t>
            </a:r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76200" y="666750"/>
            <a:ext cx="5241371" cy="461665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en-US" sz="2400" b="1" u="sng" dirty="0" smtClean="0"/>
              <a:t>Superlative Degree into Positive Degree</a:t>
            </a:r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0" y="1276350"/>
            <a:ext cx="7391400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 smtClean="0"/>
              <a:t>Rules of changing Superlative Degree into Positive Degree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76200" y="1885950"/>
            <a:ext cx="1063112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b="1" u="sng" dirty="0" smtClean="0"/>
              <a:t>Rule 1: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76200" y="2495550"/>
            <a:ext cx="838200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 smtClean="0"/>
              <a:t>No other+ the latter part of the given Superlative in the sentence+ verb+ so/as +a positive form of the Superlative degree+ as+ given sentence’s subject.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" y="3938885"/>
            <a:ext cx="6019799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b="1" dirty="0" smtClean="0"/>
              <a:t>Superlative: </a:t>
            </a:r>
            <a:r>
              <a:rPr lang="en-US" sz="2400" dirty="0" err="1" smtClean="0"/>
              <a:t>Saira</a:t>
            </a:r>
            <a:r>
              <a:rPr lang="en-US" sz="2400" dirty="0" smtClean="0"/>
              <a:t> is the tallest girl in the class.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81603" y="4548485"/>
            <a:ext cx="5099997" cy="461665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en-US" sz="2400" b="1" dirty="0" smtClean="0"/>
              <a:t>Positive: </a:t>
            </a:r>
            <a:r>
              <a:rPr lang="en-US" sz="2400" dirty="0" smtClean="0"/>
              <a:t>No other girl is as tall as </a:t>
            </a:r>
            <a:r>
              <a:rPr lang="en-US" sz="2400" dirty="0" err="1" smtClean="0"/>
              <a:t>Saira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57150"/>
            <a:ext cx="1066800" cy="461665"/>
          </a:xfrm>
          <a:prstGeom prst="rect">
            <a:avLst/>
          </a:prstGeom>
          <a:solidFill>
            <a:srgbClr val="92D050"/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 u="sng" dirty="0" smtClean="0"/>
              <a:t>Rule 2:</a:t>
            </a:r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76200" y="706221"/>
            <a:ext cx="8534400" cy="830997"/>
          </a:xfrm>
          <a:prstGeom prst="rect">
            <a:avLst/>
          </a:prstGeom>
          <a:solidFill>
            <a:srgbClr val="92D050"/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Rule of changing Superlative Degree having one of the, all other, many other, most other, very few, few other, into Positive Degree: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76200" y="1904821"/>
            <a:ext cx="8686800" cy="1200329"/>
          </a:xfrm>
          <a:prstGeom prst="rect">
            <a:avLst/>
          </a:prstGeom>
          <a:solidFill>
            <a:srgbClr val="92D050"/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Very few+ the latter part of the given Superlative in the sentence+ verb’s plural form+ so/as+ a positive form of the Superlative degree+ as+ given sentence’s subject.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76200" y="3572530"/>
            <a:ext cx="8305800" cy="523220"/>
          </a:xfrm>
          <a:prstGeom prst="rect">
            <a:avLst/>
          </a:prstGeom>
          <a:solidFill>
            <a:srgbClr val="92D050"/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Superlative: </a:t>
            </a:r>
            <a:r>
              <a:rPr lang="en-US" sz="2800" dirty="0" err="1" smtClean="0"/>
              <a:t>Adil</a:t>
            </a:r>
            <a:r>
              <a:rPr lang="en-US" sz="2800" dirty="0" smtClean="0"/>
              <a:t> is one of the best players on the team.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76200" y="4548485"/>
            <a:ext cx="7543800" cy="461665"/>
          </a:xfrm>
          <a:prstGeom prst="rect">
            <a:avLst/>
          </a:prstGeom>
          <a:solidFill>
            <a:srgbClr val="92D050"/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Positive: </a:t>
            </a:r>
            <a:r>
              <a:rPr lang="en-US" sz="2400" dirty="0" smtClean="0"/>
              <a:t>Very few players in the team are as good as </a:t>
            </a:r>
            <a:r>
              <a:rPr lang="en-US" sz="2400" dirty="0" err="1" smtClean="0"/>
              <a:t>Adil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1" y="57150"/>
            <a:ext cx="6086666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800" b="1" u="sng" dirty="0" smtClean="0"/>
              <a:t>Positive Degree into Superlative Degree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304804" y="666750"/>
            <a:ext cx="1212191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800" b="1" u="sng" dirty="0" smtClean="0"/>
              <a:t>Rule 1:</a:t>
            </a:r>
            <a:endParaRPr lang="en-US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228600" y="1276350"/>
            <a:ext cx="8686800" cy="9541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Rule of changing Positive degree having no other, into Superlative degree: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28600" y="2366486"/>
            <a:ext cx="7696200" cy="142446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Main sentence’s subject situated at the last+ verb+ the+ Positive degree’s Superlative form+ the part of the sentence between No other and the verb.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152400" y="3877330"/>
            <a:ext cx="8763000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Positive: </a:t>
            </a:r>
            <a:r>
              <a:rPr lang="en-US" sz="2800" dirty="0" smtClean="0"/>
              <a:t>No other student in the class is as brilliant as </a:t>
            </a:r>
            <a:r>
              <a:rPr lang="en-US" sz="2800" dirty="0" err="1" smtClean="0"/>
              <a:t>Adil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228600" y="4486930"/>
            <a:ext cx="8686800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Superlative: </a:t>
            </a:r>
            <a:r>
              <a:rPr lang="en-US" sz="2800" dirty="0" err="1" smtClean="0"/>
              <a:t>Adil</a:t>
            </a:r>
            <a:r>
              <a:rPr lang="en-US" sz="2800" dirty="0" smtClean="0"/>
              <a:t> is the most brilliant student in the class.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7443"/>
            <a:ext cx="1212191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en-US" sz="2800" b="1" u="sng" dirty="0" smtClean="0"/>
              <a:t>Rule 2: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228600" y="550845"/>
            <a:ext cx="6781800" cy="9905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Rule of changing Positive degree having very few, into Superlative degree: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52400" y="1657350"/>
            <a:ext cx="8686800" cy="13849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Main sentence’s subject situated at the last+ verb+ one of the+ Positive degree’s Superlative form+ the part of the sentence between Very few and the verb.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28600" y="3181350"/>
            <a:ext cx="8763000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Positive: </a:t>
            </a:r>
            <a:r>
              <a:rPr lang="en-US" sz="2800" dirty="0" smtClean="0"/>
              <a:t>Very few students in the class is as brilliant as </a:t>
            </a:r>
            <a:r>
              <a:rPr lang="en-US" sz="2800" dirty="0" err="1" smtClean="0"/>
              <a:t>Sohana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152400" y="4208443"/>
            <a:ext cx="8839200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Superlative: </a:t>
            </a:r>
            <a:r>
              <a:rPr lang="en-US" sz="2800" dirty="0" err="1" smtClean="0"/>
              <a:t>Sohana</a:t>
            </a:r>
            <a:r>
              <a:rPr lang="en-US" sz="2800" dirty="0" smtClean="0"/>
              <a:t> is one of the most brilliant students in the class.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4" y="57150"/>
            <a:ext cx="6400796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b="1" u="sng" dirty="0" smtClean="0"/>
              <a:t>Comparative Degree into Positive Degree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147103" y="742950"/>
            <a:ext cx="1224497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Rule 1:</a:t>
            </a:r>
            <a:endParaRPr lang="en-US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1676400" y="666750"/>
            <a:ext cx="6858000" cy="830997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Rule of changing Comparative Degree having than any other/ all other, into Positive Degree: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52400" y="1581150"/>
            <a:ext cx="8686800" cy="13849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No other+ the latter part of any other/ all other in the sentence+ </a:t>
            </a:r>
            <a:r>
              <a:rPr lang="en-US" sz="2800" dirty="0" err="1" smtClean="0"/>
              <a:t>verb+so</a:t>
            </a:r>
            <a:r>
              <a:rPr lang="en-US" sz="2800" dirty="0" smtClean="0"/>
              <a:t>/as+ a positive form of the Comparative degree+ given sentence’s subject.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152400" y="3105150"/>
            <a:ext cx="8458200" cy="954107"/>
          </a:xfrm>
          <a:prstGeom prst="rect">
            <a:avLst/>
          </a:prstGeom>
          <a:solidFill>
            <a:schemeClr val="accent6"/>
          </a:solidFill>
          <a:ln w="3810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Comparative: </a:t>
            </a:r>
            <a:r>
              <a:rPr lang="en-US" sz="2800" dirty="0" smtClean="0"/>
              <a:t>Aruba is sweeter than all other singers in the program.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152400" y="4132243"/>
            <a:ext cx="8763000" cy="954107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Positive: </a:t>
            </a:r>
            <a:r>
              <a:rPr lang="en-US" sz="2800" dirty="0" smtClean="0"/>
              <a:t>No other singers in the program is as sweet as Aruba.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936" y="57150"/>
            <a:ext cx="1358064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7150"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Rule 2: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152400" y="819150"/>
            <a:ext cx="8839200" cy="954107"/>
          </a:xfrm>
          <a:prstGeom prst="rect">
            <a:avLst/>
          </a:prstGeom>
          <a:solidFill>
            <a:srgbClr val="00B0F0"/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Rule of changing Comparative Degree having than, into Positive Degree: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76200" y="2024955"/>
            <a:ext cx="8915400" cy="13849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The latter part of than in the sentence+ verb+ not+ so/as+ Comparative degree’s positive form+ as+ given sentence’s subject.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76200" y="3648730"/>
            <a:ext cx="5638795" cy="523220"/>
          </a:xfrm>
          <a:prstGeom prst="rect">
            <a:avLst/>
          </a:prstGeom>
          <a:solidFill>
            <a:srgbClr val="00B050"/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Comparative: </a:t>
            </a:r>
            <a:r>
              <a:rPr lang="en-US" sz="2800" dirty="0" smtClean="0"/>
              <a:t>Lisa is taller than </a:t>
            </a:r>
            <a:r>
              <a:rPr lang="en-US" sz="2800" dirty="0" err="1" smtClean="0"/>
              <a:t>Raisa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76200" y="4324350"/>
            <a:ext cx="5220660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en-US" sz="2800" b="1" dirty="0" smtClean="0"/>
              <a:t>Positive: </a:t>
            </a:r>
            <a:r>
              <a:rPr lang="en-US" sz="2800" dirty="0" err="1" smtClean="0"/>
              <a:t>Raisa</a:t>
            </a:r>
            <a:r>
              <a:rPr lang="en-US" sz="2800" dirty="0" smtClean="0"/>
              <a:t> is not as tall as Lisa.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350"/>
            <a:ext cx="1212191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800" b="1" u="sng" dirty="0" smtClean="0"/>
              <a:t>Rule 3: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1295400" y="133350"/>
            <a:ext cx="7696200" cy="9541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Rule of changing Comparative Degree having than most other/ than few other, into Positive Degree: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28600" y="1276350"/>
            <a:ext cx="8610600" cy="13849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Very few+ The latter part of most other/few other in the sentence+ verb’s plural form+ so/as+ Comparative degree’s positive form+ as+ given sentence’s subject.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28600" y="2876550"/>
            <a:ext cx="8763000" cy="95410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Comparative: </a:t>
            </a:r>
            <a:r>
              <a:rPr lang="en-US" sz="2800" dirty="0" err="1" smtClean="0"/>
              <a:t>Adil</a:t>
            </a:r>
            <a:r>
              <a:rPr lang="en-US" sz="2800" dirty="0" smtClean="0"/>
              <a:t> is more intelligent than most other students in the academy.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152400" y="4132243"/>
            <a:ext cx="8839200" cy="95410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Positive: </a:t>
            </a:r>
            <a:r>
              <a:rPr lang="en-US" sz="2800" dirty="0" smtClean="0"/>
              <a:t>Very few students in the academy are as intelligent as </a:t>
            </a:r>
            <a:r>
              <a:rPr lang="en-US" sz="2800" dirty="0" err="1" smtClean="0"/>
              <a:t>Adil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95930"/>
            <a:ext cx="1212191" cy="523220"/>
          </a:xfrm>
          <a:prstGeom prst="rect">
            <a:avLst/>
          </a:prstGeom>
          <a:solidFill>
            <a:srgbClr val="00B0F0"/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800" b="1" u="sng" dirty="0" smtClean="0"/>
              <a:t>Rule 4: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1524000" y="285750"/>
            <a:ext cx="7543800" cy="954107"/>
          </a:xfrm>
          <a:prstGeom prst="rect">
            <a:avLst/>
          </a:prstGeom>
          <a:solidFill>
            <a:srgbClr val="00B0F0"/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Rule of changing Comparative Degree having No less/ not less, into Positive Degree: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04800" y="1998643"/>
            <a:ext cx="8610600" cy="954107"/>
          </a:xfrm>
          <a:prstGeom prst="rect">
            <a:avLst/>
          </a:prstGeom>
          <a:solidFill>
            <a:srgbClr val="00B050"/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As’ is placed in the places of “No less/ not less” and “than”, other things remain unchanged in the sentence.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304800" y="3343930"/>
            <a:ext cx="7391400" cy="523220"/>
          </a:xfrm>
          <a:prstGeom prst="rect">
            <a:avLst/>
          </a:prstGeom>
          <a:solidFill>
            <a:srgbClr val="92D050"/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Comparative: </a:t>
            </a:r>
            <a:r>
              <a:rPr lang="en-US" sz="2800" dirty="0" err="1" smtClean="0"/>
              <a:t>Karim</a:t>
            </a:r>
            <a:r>
              <a:rPr lang="en-US" sz="2800" dirty="0" smtClean="0"/>
              <a:t> is no less active than </a:t>
            </a:r>
            <a:r>
              <a:rPr lang="en-US" sz="2800" dirty="0" err="1" smtClean="0"/>
              <a:t>Rahim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304800" y="4258330"/>
            <a:ext cx="5210722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800" b="1" dirty="0" smtClean="0"/>
              <a:t>Positive: </a:t>
            </a:r>
            <a:r>
              <a:rPr lang="en-US" sz="2800" dirty="0" err="1" smtClean="0"/>
              <a:t>Karim</a:t>
            </a:r>
            <a:r>
              <a:rPr lang="en-US" sz="2800" dirty="0" smtClean="0"/>
              <a:t> as active as </a:t>
            </a:r>
            <a:r>
              <a:rPr lang="en-US" sz="2800" dirty="0" err="1" smtClean="0"/>
              <a:t>Rahim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4" y="133350"/>
            <a:ext cx="1212191" cy="523220"/>
          </a:xfrm>
          <a:prstGeom prst="rect">
            <a:avLst/>
          </a:prstGeom>
          <a:solidFill>
            <a:srgbClr val="00B0F0"/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800" b="1" u="sng" dirty="0" smtClean="0"/>
              <a:t>Rule 5: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1447800" y="133350"/>
            <a:ext cx="7239000" cy="954107"/>
          </a:xfrm>
          <a:prstGeom prst="rect">
            <a:avLst/>
          </a:prstGeom>
          <a:solidFill>
            <a:srgbClr val="00B0F0"/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Rule of changing Comparative Degree having No sooner had…. than, into Positive Degree: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04800" y="1200150"/>
            <a:ext cx="8458200" cy="1384995"/>
          </a:xfrm>
          <a:prstGeom prst="rect">
            <a:avLst/>
          </a:prstGeom>
          <a:solidFill>
            <a:srgbClr val="00B050"/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As soon as is placed in the place of No sooner had+ subject+ verb’s past form+ former part of than+ a comma (,) is placed in the place of than+ rest of the sentence.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304800" y="2989243"/>
            <a:ext cx="8686800" cy="954107"/>
          </a:xfrm>
          <a:prstGeom prst="rect">
            <a:avLst/>
          </a:prstGeom>
          <a:solidFill>
            <a:srgbClr val="92D050"/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Comparative: </a:t>
            </a:r>
            <a:r>
              <a:rPr lang="en-US" sz="2800" dirty="0" smtClean="0"/>
              <a:t>No sooner had he listened to it than he started laughing.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76200" y="4258330"/>
            <a:ext cx="8991600" cy="523220"/>
          </a:xfrm>
          <a:prstGeom prst="rect">
            <a:avLst/>
          </a:prstGeom>
          <a:solidFill>
            <a:srgbClr val="0070C0"/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Positive: </a:t>
            </a:r>
            <a:r>
              <a:rPr lang="en-US" sz="2800" dirty="0" smtClean="0"/>
              <a:t>As soon as he listened to it, he started laughing.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4" y="57150"/>
            <a:ext cx="6299994" cy="523220"/>
          </a:xfrm>
          <a:prstGeom prst="rect">
            <a:avLst/>
          </a:prstGeom>
          <a:solidFill>
            <a:srgbClr val="00B0F0"/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800" b="1" u="sng" dirty="0" smtClean="0"/>
              <a:t>Positive Degree into Comparative Degree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152404" y="895350"/>
            <a:ext cx="1212191" cy="523220"/>
          </a:xfrm>
          <a:prstGeom prst="rect">
            <a:avLst/>
          </a:prstGeom>
          <a:solidFill>
            <a:srgbClr val="00B050"/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800" b="1" u="sng" dirty="0" smtClean="0"/>
              <a:t>Rule 1:</a:t>
            </a:r>
            <a:endParaRPr lang="en-US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1524000" y="666750"/>
            <a:ext cx="6400800" cy="954107"/>
          </a:xfrm>
          <a:prstGeom prst="rect">
            <a:avLst/>
          </a:prstGeom>
          <a:solidFill>
            <a:srgbClr val="00B050"/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Rule of changing Positive Degree having no other, into Comparative degree: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152400" y="1733550"/>
            <a:ext cx="8534400" cy="1424464"/>
          </a:xfrm>
          <a:prstGeom prst="rect">
            <a:avLst/>
          </a:prstGeom>
          <a:solidFill>
            <a:srgbClr val="92D050"/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Main sentence’s subject situated at the last+ Positive degree’s Comparative form+ than any other+ latter part of “No other” up to the verb.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152400" y="3333750"/>
            <a:ext cx="8686800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Positive: </a:t>
            </a:r>
            <a:r>
              <a:rPr lang="en-US" sz="2800" dirty="0" smtClean="0"/>
              <a:t>No other student in the class is as brilliant as him.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228600" y="4019550"/>
            <a:ext cx="8610600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Comparative: </a:t>
            </a:r>
            <a:r>
              <a:rPr lang="en-US" sz="2800" dirty="0" smtClean="0"/>
              <a:t>He is more brilliant than most other student in the class.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0160130_1736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1" y="0"/>
            <a:ext cx="3095625" cy="5143500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0" y="0"/>
            <a:ext cx="5943600" cy="181588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</a:rPr>
              <a:t>Ujjal</a:t>
            </a:r>
            <a:r>
              <a:rPr lang="en-US" sz="2800" dirty="0" smtClean="0">
                <a:solidFill>
                  <a:srgbClr val="002060"/>
                </a:solidFill>
              </a:rPr>
              <a:t> Kumar </a:t>
            </a:r>
            <a:r>
              <a:rPr lang="en-US" sz="2800" dirty="0" err="1" smtClean="0">
                <a:solidFill>
                  <a:srgbClr val="002060"/>
                </a:solidFill>
              </a:rPr>
              <a:t>Ghosh</a:t>
            </a:r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Assistant Teacher (English)</a:t>
            </a:r>
          </a:p>
          <a:p>
            <a:r>
              <a:rPr lang="en-US" sz="2800" dirty="0" err="1" smtClean="0">
                <a:solidFill>
                  <a:srgbClr val="002060"/>
                </a:solidFill>
              </a:rPr>
              <a:t>Chuadanga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Krishnanagor</a:t>
            </a:r>
            <a:r>
              <a:rPr lang="en-US" sz="2800" dirty="0" smtClean="0">
                <a:solidFill>
                  <a:srgbClr val="002060"/>
                </a:solidFill>
              </a:rPr>
              <a:t> high school</a:t>
            </a:r>
          </a:p>
          <a:p>
            <a:r>
              <a:rPr lang="en-US" sz="2800" dirty="0" err="1" smtClean="0">
                <a:solidFill>
                  <a:srgbClr val="002060"/>
                </a:solidFill>
              </a:rPr>
              <a:t>Panjia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</a:rPr>
              <a:t>Keshabpur,Jassrre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885950"/>
            <a:ext cx="5943600" cy="3257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95930"/>
            <a:ext cx="1219196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b="1" u="sng" dirty="0" smtClean="0"/>
              <a:t>Rule 2: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1676400" y="133352"/>
            <a:ext cx="7162800" cy="9541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Rule of changing Positive Degree having very few, into Comparative degree: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28600" y="1339155"/>
            <a:ext cx="8610600" cy="1384995"/>
          </a:xfrm>
          <a:prstGeom prst="rect">
            <a:avLst/>
          </a:prstGeom>
          <a:solidFill>
            <a:srgbClr val="00B0F0"/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Main sentence’s subject situated at the last+ verb+ Positive degree’s Comparative form+ than most other+ latter part of “Very few” up to the verb.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304800" y="3028950"/>
            <a:ext cx="8229600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Positive: </a:t>
            </a:r>
            <a:r>
              <a:rPr lang="en-US" sz="2800" dirty="0" smtClean="0"/>
              <a:t>Very few men are as honest as Mr. Abu </a:t>
            </a:r>
            <a:r>
              <a:rPr lang="en-US" sz="2800" dirty="0" err="1" smtClean="0"/>
              <a:t>Taleb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152400" y="3943350"/>
            <a:ext cx="8534400" cy="954107"/>
          </a:xfrm>
          <a:prstGeom prst="rect">
            <a:avLst/>
          </a:prstGeom>
          <a:solidFill>
            <a:srgbClr val="00B0F0"/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Comparative: </a:t>
            </a:r>
            <a:r>
              <a:rPr lang="en-US" sz="2800" dirty="0" smtClean="0"/>
              <a:t>Mr. Abu </a:t>
            </a:r>
            <a:r>
              <a:rPr lang="en-US" sz="2800" dirty="0" err="1" smtClean="0"/>
              <a:t>Taleb</a:t>
            </a:r>
            <a:r>
              <a:rPr lang="en-US" sz="2800" dirty="0" smtClean="0"/>
              <a:t> is more honest than most other men.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4" y="438148"/>
            <a:ext cx="1600196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b="1" u="sng" dirty="0" smtClean="0"/>
              <a:t>Rule 3: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2286000" y="438150"/>
            <a:ext cx="6477000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Rule of changing Positive Degree having As….as, into Comparative degree: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28600" y="2101155"/>
            <a:ext cx="8534400" cy="13849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Main sentence’s subject situated at the last+ verb+ not+ Positive degree’s Comparative form+ than+ Main sentence’s first subject.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304800" y="3801130"/>
            <a:ext cx="5734840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800" b="1" dirty="0" smtClean="0"/>
              <a:t>Positive: </a:t>
            </a:r>
            <a:r>
              <a:rPr lang="en-US" sz="2800" dirty="0" smtClean="0"/>
              <a:t>She is as honest as her sister.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228600" y="4486930"/>
            <a:ext cx="784860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Comparative: </a:t>
            </a:r>
            <a:r>
              <a:rPr lang="en-US" sz="2800" dirty="0" smtClean="0"/>
              <a:t>Her sister is not more honest than her.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4" y="57150"/>
            <a:ext cx="6818598" cy="523220"/>
          </a:xfrm>
          <a:prstGeom prst="rect">
            <a:avLst/>
          </a:prstGeom>
          <a:solidFill>
            <a:srgbClr val="FFFF00"/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800" b="1" u="sng" dirty="0" smtClean="0"/>
              <a:t>Comparative Degree into Superlative Degree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304800" y="829330"/>
            <a:ext cx="1295396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b="1" u="sng" dirty="0" smtClean="0"/>
              <a:t>Rule 1:</a:t>
            </a:r>
            <a:endParaRPr lang="en-US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1752600" y="753130"/>
            <a:ext cx="7162800" cy="9541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Subject+ verb+ the+ Comparative’s Superlative form+ latter part of other in the sentence.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28600" y="1885950"/>
            <a:ext cx="8686800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Comparative: </a:t>
            </a:r>
            <a:r>
              <a:rPr lang="en-US" sz="2800" dirty="0" smtClean="0"/>
              <a:t>He is more brilliant than any other student in the class.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304800" y="3028950"/>
            <a:ext cx="8458200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Superlative: </a:t>
            </a:r>
            <a:r>
              <a:rPr lang="en-US" sz="2800" dirty="0" smtClean="0"/>
              <a:t>He is the most brilliant student in the class.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304800" y="3714750"/>
            <a:ext cx="8305800" cy="523220"/>
          </a:xfrm>
          <a:prstGeom prst="rect">
            <a:avLst/>
          </a:prstGeom>
          <a:solidFill>
            <a:srgbClr val="00B050"/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Comparative: </a:t>
            </a:r>
            <a:r>
              <a:rPr lang="en-US" sz="2800" dirty="0" smtClean="0"/>
              <a:t>He is more brilliant than of all students.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304800" y="4486930"/>
            <a:ext cx="8458200" cy="523220"/>
          </a:xfrm>
          <a:prstGeom prst="rect">
            <a:avLst/>
          </a:prstGeom>
          <a:solidFill>
            <a:srgbClr val="00B0F0"/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Superlative: </a:t>
            </a:r>
            <a:r>
              <a:rPr lang="en-US" sz="2800" dirty="0" smtClean="0"/>
              <a:t>He is the most brilliant of all students.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4" y="295930"/>
            <a:ext cx="1228354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n-US" sz="2800" b="1" u="sng" dirty="0" smtClean="0"/>
              <a:t>Rule 2: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1905000" y="119955"/>
            <a:ext cx="7086600" cy="13849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Rule of changing Comparative degree having than most other/ than few other, into Superlative degree: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28600" y="1720155"/>
            <a:ext cx="8763000" cy="9541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Subject+ verb+ one of the+ Comparative’s Superlative form+ latter part of most other/ few other in the sentence.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28600" y="3181350"/>
            <a:ext cx="8839200" cy="990600"/>
          </a:xfrm>
          <a:prstGeom prst="rect">
            <a:avLst/>
          </a:prstGeom>
          <a:solidFill>
            <a:schemeClr val="accent3"/>
          </a:solidFill>
          <a:ln w="3810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Comparative: </a:t>
            </a:r>
            <a:r>
              <a:rPr lang="en-US" sz="2800" dirty="0" err="1" smtClean="0"/>
              <a:t>Arif</a:t>
            </a:r>
            <a:r>
              <a:rPr lang="en-US" sz="2800" dirty="0" smtClean="0"/>
              <a:t> is stronger than most other boys on the team.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228600" y="4410730"/>
            <a:ext cx="8488680" cy="523220"/>
          </a:xfrm>
          <a:prstGeom prst="rect">
            <a:avLst/>
          </a:prstGeom>
          <a:solidFill>
            <a:schemeClr val="accent5"/>
          </a:solidFill>
          <a:ln w="3810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Superlative: </a:t>
            </a:r>
            <a:r>
              <a:rPr lang="en-US" sz="2800" dirty="0" err="1" smtClean="0"/>
              <a:t>Arif</a:t>
            </a:r>
            <a:r>
              <a:rPr lang="en-US" sz="2800" dirty="0" smtClean="0"/>
              <a:t> one of the strongest boys on the team.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4" y="57150"/>
            <a:ext cx="5866671" cy="461665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 u="sng" dirty="0" smtClean="0"/>
              <a:t>Superlative Degree into Comparative Degree</a:t>
            </a:r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381000" y="895350"/>
            <a:ext cx="1063112" cy="46166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 u="sng" dirty="0" smtClean="0"/>
              <a:t>Rule 1:</a:t>
            </a:r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1676400" y="742950"/>
            <a:ext cx="7467600" cy="830997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Subject+ verb+ Superlative degree’s Comparative form+ than any other+ rest of the sentence.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381000" y="1733550"/>
            <a:ext cx="7391400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Superlative: </a:t>
            </a:r>
            <a:r>
              <a:rPr lang="en-US" sz="2400" dirty="0" smtClean="0"/>
              <a:t>She is the most active member of the group.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0" y="2343150"/>
            <a:ext cx="8915400" cy="46166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Comparative: </a:t>
            </a:r>
            <a:r>
              <a:rPr lang="en-US" sz="2400" dirty="0" smtClean="0"/>
              <a:t>She is more active than any other member of the group.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52400" y="3181350"/>
            <a:ext cx="8991600" cy="461665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If there is “of all” than all other is placed in the place of “All of”.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228600" y="3790950"/>
            <a:ext cx="5891485" cy="46166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Superlative: </a:t>
            </a:r>
            <a:r>
              <a:rPr lang="en-US" sz="2400" dirty="0" smtClean="0"/>
              <a:t>He is the most honest of all men.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52400" y="4552950"/>
            <a:ext cx="6934200" cy="461665"/>
          </a:xfrm>
          <a:prstGeom prst="rect">
            <a:avLst/>
          </a:prstGeom>
          <a:solidFill>
            <a:srgbClr val="92D050"/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Comparative: </a:t>
            </a:r>
            <a:r>
              <a:rPr lang="en-US" sz="2400" dirty="0" smtClean="0"/>
              <a:t>He is more honest than all other man.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81749"/>
            <a:ext cx="1212191" cy="523220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800" b="1" u="sng" dirty="0" smtClean="0"/>
              <a:t>Rule 2: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1676400" y="133350"/>
            <a:ext cx="7162800" cy="954107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Rule of changing Superlative Degree having one of the, into Comparative degree: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457200" y="1581150"/>
            <a:ext cx="8229600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Subject+ verb+ Superlative’s comparative form+ than most other+ rest of the sentence.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381000" y="2800350"/>
            <a:ext cx="8458200" cy="954107"/>
          </a:xfrm>
          <a:prstGeom prst="rect">
            <a:avLst/>
          </a:prstGeom>
          <a:solidFill>
            <a:srgbClr val="00B050"/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Superlative: </a:t>
            </a:r>
            <a:r>
              <a:rPr lang="en-US" sz="2800" dirty="0" err="1" smtClean="0"/>
              <a:t>Sohana</a:t>
            </a:r>
            <a:r>
              <a:rPr lang="en-US" sz="2800" dirty="0" smtClean="0"/>
              <a:t> is one of the most brilliant students in the class.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381000" y="3903643"/>
            <a:ext cx="8382000" cy="954107"/>
          </a:xfrm>
          <a:prstGeom prst="rect">
            <a:avLst/>
          </a:prstGeom>
          <a:solidFill>
            <a:srgbClr val="00B0F0"/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Comparative: </a:t>
            </a:r>
            <a:r>
              <a:rPr lang="en-US" sz="2800" dirty="0" err="1" smtClean="0"/>
              <a:t>Sohana</a:t>
            </a:r>
            <a:r>
              <a:rPr lang="en-US" sz="2800" dirty="0" smtClean="0"/>
              <a:t> is more brilliant than most other students in the class.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76930"/>
            <a:ext cx="5417124" cy="523220"/>
          </a:xfrm>
          <a:prstGeom prst="rect">
            <a:avLst/>
          </a:prstGeom>
          <a:solidFill>
            <a:srgbClr val="00B050"/>
          </a:solidFill>
        </p:spPr>
        <p:txBody>
          <a:bodyPr wrap="none">
            <a:spAutoFit/>
          </a:bodyPr>
          <a:lstStyle/>
          <a:p>
            <a:r>
              <a:rPr lang="en-US" sz="2800" dirty="0" smtClean="0"/>
              <a:t>a) </a:t>
            </a:r>
            <a:r>
              <a:rPr lang="en-US" sz="2800" dirty="0" err="1" smtClean="0"/>
              <a:t>Saira</a:t>
            </a:r>
            <a:r>
              <a:rPr lang="en-US" sz="2800" dirty="0" smtClean="0"/>
              <a:t> is the tallest girl in the class.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52400" y="1286530"/>
            <a:ext cx="4914615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sz="2800" dirty="0" smtClean="0"/>
              <a:t>b) No other girl is as tall as </a:t>
            </a:r>
            <a:r>
              <a:rPr lang="en-US" sz="2800" dirty="0" err="1" smtClean="0"/>
              <a:t>Saira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52400" y="1896130"/>
            <a:ext cx="675435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sz="2800" dirty="0" smtClean="0"/>
              <a:t>c) </a:t>
            </a:r>
            <a:r>
              <a:rPr lang="en-US" sz="2800" dirty="0" err="1" smtClean="0"/>
              <a:t>Adil</a:t>
            </a:r>
            <a:r>
              <a:rPr lang="en-US" sz="2800" dirty="0" smtClean="0"/>
              <a:t> is one of the best players on the team.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5854088" y="678418"/>
            <a:ext cx="16897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Superlative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5787159" y="1364218"/>
            <a:ext cx="15539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Positive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7010400" y="1973818"/>
            <a:ext cx="1752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Superlative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52400" y="2581930"/>
            <a:ext cx="7467600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dirty="0" smtClean="0"/>
              <a:t>d)Very few players in the team are as good as </a:t>
            </a:r>
            <a:r>
              <a:rPr lang="en-US" sz="2800" dirty="0" err="1" smtClean="0"/>
              <a:t>Adil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7747013" y="2659618"/>
            <a:ext cx="13969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Positive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152400" y="3267730"/>
            <a:ext cx="8763000" cy="52322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sz="2800" dirty="0" smtClean="0"/>
              <a:t>e)Aruba is sweeter than all other singers in the program.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152400" y="4182130"/>
            <a:ext cx="8686800" cy="52322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2800" dirty="0" smtClean="0"/>
              <a:t>f)No other singers in the program is as sweet as Aruba.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6879563" y="3726418"/>
            <a:ext cx="23716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Comparative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7311159" y="4717018"/>
            <a:ext cx="15539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Positive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943600" y="67330"/>
            <a:ext cx="1981200" cy="523220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Group work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838200" y="67330"/>
            <a:ext cx="4572000" cy="523220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Identify the following degree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6" grpId="0"/>
      <p:bldP spid="7" grpId="0"/>
      <p:bldP spid="8" grpId="0" animBg="1"/>
      <p:bldP spid="10" grpId="0"/>
      <p:bldP spid="11" grpId="0" animBg="1"/>
      <p:bldP spid="12" grpId="0" animBg="1"/>
      <p:bldP spid="13" grpId="0"/>
      <p:bldP spid="14" grpId="0"/>
      <p:bldP spid="15" grpId="0" animBg="1"/>
      <p:bldP spid="1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33350"/>
            <a:ext cx="3048000" cy="857250"/>
          </a:xfrm>
          <a:solidFill>
            <a:schemeClr val="accent2">
              <a:lumMod val="60000"/>
              <a:lumOff val="4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Home work.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2"/>
            <a:ext cx="8686800" cy="3657599"/>
          </a:xfrm>
          <a:solidFill>
            <a:srgbClr val="92D050"/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A freedom fighter is the greatest son of the soil. (Make it comparative sentence)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Books are the greatest friends. (Make it positive)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He was one of the best cap makers with palm leaves. (Make it Positive)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dirty="0" smtClean="0"/>
              <a:t>He is more honest than all other man.(Make it</a:t>
            </a:r>
            <a:r>
              <a:rPr lang="en-US" b="1" dirty="0" smtClean="0"/>
              <a:t> Superlative)</a:t>
            </a:r>
            <a:r>
              <a:rPr lang="en-US" dirty="0" smtClean="0"/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/>
              <a:t>5. </a:t>
            </a:r>
            <a:r>
              <a:rPr lang="en-US" dirty="0" err="1" smtClean="0"/>
              <a:t>Sohana</a:t>
            </a:r>
            <a:r>
              <a:rPr lang="en-US" dirty="0" smtClean="0"/>
              <a:t> is one of the most brilliant students in the class.(Make it </a:t>
            </a:r>
            <a:r>
              <a:rPr lang="en-US" b="1" dirty="0" smtClean="0"/>
              <a:t> Comparative)</a:t>
            </a:r>
            <a:endParaRPr lang="en-US" dirty="0" smtClean="0"/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rr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285750"/>
            <a:ext cx="6248400" cy="45719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3733800" y="28575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Goodbye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azru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" y="133350"/>
            <a:ext cx="2133600" cy="1981200"/>
          </a:xfrm>
          <a:ln w="57150">
            <a:solidFill>
              <a:srgbClr val="7030A0"/>
            </a:solidFill>
          </a:ln>
        </p:spPr>
      </p:pic>
      <p:pic>
        <p:nvPicPr>
          <p:cNvPr id="5" name="Picture 4" descr="tig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133350"/>
            <a:ext cx="1828800" cy="2057400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pic>
        <p:nvPicPr>
          <p:cNvPr id="6" name="Picture 5" descr="gol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133350"/>
            <a:ext cx="1973580" cy="2057400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pic>
        <p:nvPicPr>
          <p:cNvPr id="7" name="Picture 6" descr="be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00" y="133350"/>
            <a:ext cx="2057400" cy="2057400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sp>
        <p:nvSpPr>
          <p:cNvPr id="8" name="Rounded Rectangle 7"/>
          <p:cNvSpPr/>
          <p:nvPr/>
        </p:nvSpPr>
        <p:spPr>
          <a:xfrm>
            <a:off x="1524000" y="1733550"/>
            <a:ext cx="685800" cy="2286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ndalus" pitchFamily="18" charset="-78"/>
                <a:cs typeface="Andalus" pitchFamily="18" charset="-78"/>
              </a:rPr>
              <a:t>Poet</a:t>
            </a:r>
            <a:endParaRPr lang="en-US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52400" y="209550"/>
            <a:ext cx="990600" cy="304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Nazrul</a:t>
            </a:r>
            <a:endParaRPr lang="en-US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743200" y="133350"/>
            <a:ext cx="990600" cy="304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ndalus" pitchFamily="18" charset="-78"/>
                <a:cs typeface="Andalus" pitchFamily="18" charset="-78"/>
              </a:rPr>
              <a:t>Tiger</a:t>
            </a:r>
            <a:endParaRPr lang="en-US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648200" y="133350"/>
            <a:ext cx="990600" cy="304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ndalus" pitchFamily="18" charset="-78"/>
                <a:cs typeface="Andalus" pitchFamily="18" charset="-78"/>
              </a:rPr>
              <a:t>G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old</a:t>
            </a:r>
            <a:endParaRPr lang="en-US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934200" y="133350"/>
            <a:ext cx="990600" cy="304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ndalus" pitchFamily="18" charset="-78"/>
                <a:cs typeface="Andalus" pitchFamily="18" charset="-78"/>
              </a:rPr>
              <a:t>Bee</a:t>
            </a:r>
            <a:endParaRPr lang="en-US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124200" y="1885950"/>
            <a:ext cx="990600" cy="2286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ndalus" pitchFamily="18" charset="-78"/>
                <a:cs typeface="Andalus" pitchFamily="18" charset="-78"/>
              </a:rPr>
              <a:t>animal</a:t>
            </a:r>
            <a:endParaRPr lang="en-US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486400" y="1885950"/>
            <a:ext cx="914400" cy="304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ndalus" pitchFamily="18" charset="-78"/>
                <a:cs typeface="Andalus" pitchFamily="18" charset="-78"/>
              </a:rPr>
              <a:t>metal</a:t>
            </a:r>
            <a:endParaRPr lang="en-US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934200" y="1885950"/>
            <a:ext cx="914400" cy="2286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ndalus" pitchFamily="18" charset="-78"/>
                <a:cs typeface="Andalus" pitchFamily="18" charset="-78"/>
              </a:rPr>
              <a:t>insect</a:t>
            </a:r>
            <a:endParaRPr lang="en-US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2343150"/>
            <a:ext cx="9144000" cy="28003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lphaLcPeriod"/>
            </a:pP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Nazrul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greater than most other 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poets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 our country.</a:t>
            </a:r>
          </a:p>
          <a:p>
            <a:pPr marL="342900" indent="-342900">
              <a:buAutoNum type="alphaLcPeriod"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Tiger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is the most ferocious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animal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lphaL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Very few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metals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are as/so precious as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Gold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lphaL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No other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insect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is as/so industrious as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 (1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0" y="133350"/>
            <a:ext cx="2362200" cy="2362200"/>
          </a:xfrm>
          <a:ln w="57150">
            <a:solidFill>
              <a:srgbClr val="00B0F0"/>
            </a:solidFill>
          </a:ln>
        </p:spPr>
      </p:pic>
      <p:sp>
        <p:nvSpPr>
          <p:cNvPr id="5" name="Rounded Rectangle 4"/>
          <p:cNvSpPr/>
          <p:nvPr/>
        </p:nvSpPr>
        <p:spPr>
          <a:xfrm>
            <a:off x="3124200" y="1885950"/>
            <a:ext cx="1295400" cy="5334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greater</a:t>
            </a:r>
            <a:endParaRPr lang="en-US" sz="24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6" name="Picture 5" descr="neym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33350"/>
            <a:ext cx="2362200" cy="2423160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sp>
        <p:nvSpPr>
          <p:cNvPr id="7" name="Rounded Rectangle 6"/>
          <p:cNvSpPr/>
          <p:nvPr/>
        </p:nvSpPr>
        <p:spPr>
          <a:xfrm>
            <a:off x="914400" y="2038350"/>
            <a:ext cx="1447800" cy="4572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great</a:t>
            </a:r>
            <a:endParaRPr lang="en-US" sz="32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8" name="Picture 7" descr="download (27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9800" y="133352"/>
            <a:ext cx="2667000" cy="2397211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sp>
        <p:nvSpPr>
          <p:cNvPr id="9" name="Rounded Rectangle 8"/>
          <p:cNvSpPr/>
          <p:nvPr/>
        </p:nvSpPr>
        <p:spPr>
          <a:xfrm>
            <a:off x="6172200" y="2190750"/>
            <a:ext cx="1752600" cy="3810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greatest</a:t>
            </a:r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0" name="Picture 9" descr="pe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29400" y="2724150"/>
            <a:ext cx="2362200" cy="2286000"/>
          </a:xfrm>
          <a:prstGeom prst="rect">
            <a:avLst/>
          </a:prstGeom>
          <a:ln w="57150">
            <a:solidFill>
              <a:srgbClr val="00B0F0"/>
            </a:solidFill>
          </a:ln>
        </p:spPr>
      </p:pic>
      <p:sp>
        <p:nvSpPr>
          <p:cNvPr id="11" name="Rectangle 10"/>
          <p:cNvSpPr/>
          <p:nvPr/>
        </p:nvSpPr>
        <p:spPr>
          <a:xfrm>
            <a:off x="6705600" y="4629150"/>
            <a:ext cx="2133600" cy="3619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greatest of all times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52400" y="2876550"/>
            <a:ext cx="6172200" cy="2057400"/>
          </a:xfrm>
          <a:prstGeom prst="rect">
            <a:avLst/>
          </a:prstGeom>
          <a:solidFill>
            <a:schemeClr val="accent6"/>
          </a:solidFill>
          <a:ln w="57150"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lphaLcPeriod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Very few footballers are so </a:t>
            </a:r>
            <a:r>
              <a:rPr lang="en-US" sz="24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great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as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Neymar</a:t>
            </a: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marL="342900" indent="-342900">
              <a:buAutoNum type="alphaLcPeriod"/>
            </a:pP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Messi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is </a:t>
            </a:r>
            <a:r>
              <a:rPr lang="en-US" sz="24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greater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than most other footballers.</a:t>
            </a:r>
          </a:p>
          <a:p>
            <a:pPr marL="342900" indent="-342900">
              <a:buAutoNum type="alphaLcPeriod"/>
            </a:pP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Maradona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is the </a:t>
            </a:r>
            <a:r>
              <a:rPr lang="en-US" sz="24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greatest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footballer.</a:t>
            </a:r>
          </a:p>
          <a:p>
            <a:pPr marL="342900" indent="-342900">
              <a:buAutoNum type="alphaLcPeriod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Pele is the </a:t>
            </a:r>
            <a:r>
              <a:rPr lang="en-US" sz="24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greatest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of all footballers.</a:t>
            </a:r>
            <a:endParaRPr lang="en-US" sz="24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  <a:solidFill>
            <a:srgbClr val="00B050"/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just">
              <a:buNone/>
            </a:pPr>
            <a:endParaRPr lang="en-US" sz="6000" dirty="0" smtClean="0">
              <a:latin typeface="Andalus" pitchFamily="18" charset="-78"/>
              <a:cs typeface="Andalus" pitchFamily="18" charset="-78"/>
            </a:endParaRPr>
          </a:p>
          <a:p>
            <a:pPr algn="just">
              <a:buNone/>
            </a:pPr>
            <a:r>
              <a:rPr lang="en-US" sz="6000" dirty="0" smtClean="0">
                <a:latin typeface="Andalus" pitchFamily="18" charset="-78"/>
                <a:cs typeface="Andalus" pitchFamily="18" charset="-78"/>
              </a:rPr>
              <a:t>Yes, we are going to start Comparison of Adjective</a:t>
            </a:r>
          </a:p>
          <a:p>
            <a:pPr algn="ctr">
              <a:buNone/>
            </a:pPr>
            <a:r>
              <a:rPr lang="en-US" sz="80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(Degree)</a:t>
            </a:r>
          </a:p>
          <a:p>
            <a:pPr algn="ctr">
              <a:buNone/>
            </a:pPr>
            <a:endParaRPr lang="en-US" sz="8000" b="1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87464"/>
            <a:ext cx="4343400" cy="707886"/>
          </a:xfrm>
          <a:prstGeom prst="rect">
            <a:avLst/>
          </a:prstGeom>
          <a:solidFill>
            <a:srgbClr val="00B0F0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Lesson introduction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76200" y="1224975"/>
            <a:ext cx="4294765" cy="584775"/>
          </a:xfrm>
          <a:prstGeom prst="rect">
            <a:avLst/>
          </a:prstGeom>
          <a:solidFill>
            <a:srgbClr val="00B050"/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Comparison of Adjective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2202418"/>
            <a:ext cx="1600200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Unit-3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181350"/>
            <a:ext cx="3276600" cy="646331"/>
          </a:xfrm>
          <a:prstGeom prst="rect">
            <a:avLst/>
          </a:prstGeom>
          <a:solidFill>
            <a:srgbClr val="92D050"/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Page number-22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4120575"/>
            <a:ext cx="1905000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Class-9,10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7150"/>
            <a:ext cx="33047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BF0000"/>
                </a:solidFill>
              </a:rPr>
              <a:t>Learning Outcome</a:t>
            </a:r>
            <a:endParaRPr lang="en-GB" sz="3200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895350"/>
            <a:ext cx="8077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By the end of the lesson, learners will be able to -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2306181"/>
            <a:ext cx="6553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charset="2"/>
              <a:buChar char="n"/>
            </a:pPr>
            <a:r>
              <a:rPr lang="en-US" sz="2800" b="1" dirty="0" smtClean="0">
                <a:solidFill>
                  <a:srgbClr val="0000FF"/>
                </a:solidFill>
              </a:rPr>
              <a:t>Identify positive , comparative and superlative degree.</a:t>
            </a:r>
            <a:endParaRPr lang="en-US" sz="2800" dirty="0" smtClean="0">
              <a:solidFill>
                <a:srgbClr val="0000FF"/>
              </a:solidFill>
            </a:endParaRPr>
          </a:p>
          <a:p>
            <a:pPr marL="571500" indent="-571500">
              <a:buFont typeface="Wingdings" charset="2"/>
              <a:buChar char="n"/>
            </a:pPr>
            <a:r>
              <a:rPr lang="en-US" sz="2800" b="1" dirty="0" smtClean="0">
                <a:solidFill>
                  <a:srgbClr val="0000FF"/>
                </a:solidFill>
              </a:rPr>
              <a:t>Make positive to superlative .</a:t>
            </a:r>
            <a:endParaRPr lang="en-US" sz="2800" dirty="0" smtClean="0">
              <a:solidFill>
                <a:srgbClr val="0000FF"/>
              </a:solidFill>
            </a:endParaRPr>
          </a:p>
          <a:p>
            <a:pPr marL="571500" indent="-571500">
              <a:buFont typeface="Wingdings" charset="2"/>
              <a:buChar char="n"/>
            </a:pPr>
            <a:r>
              <a:rPr lang="en-US" sz="2800" b="1" dirty="0" smtClean="0">
                <a:solidFill>
                  <a:srgbClr val="0000FF"/>
                </a:solidFill>
              </a:rPr>
              <a:t>make comparative to positive</a:t>
            </a:r>
            <a:endParaRPr lang="en-US" sz="2800" dirty="0" smtClean="0">
              <a:solidFill>
                <a:srgbClr val="0000FF"/>
              </a:solidFill>
            </a:endParaRPr>
          </a:p>
          <a:p>
            <a:pPr marL="571500" indent="-571500">
              <a:buFont typeface="Wingdings" charset="2"/>
              <a:buChar char="n"/>
            </a:pPr>
            <a:r>
              <a:rPr lang="en-US" sz="2800" b="1" dirty="0" smtClean="0">
                <a:solidFill>
                  <a:srgbClr val="0000FF"/>
                </a:solidFill>
              </a:rPr>
              <a:t>make superlative to comparative. 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57150"/>
            <a:ext cx="8839200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Comparison of adjectives</a:t>
            </a:r>
            <a:r>
              <a:rPr lang="en-US" sz="2400" dirty="0" smtClean="0"/>
              <a:t> or </a:t>
            </a:r>
            <a:r>
              <a:rPr lang="en-US" sz="2400" b="1" dirty="0" smtClean="0"/>
              <a:t>Degree</a:t>
            </a:r>
            <a:r>
              <a:rPr lang="en-US" sz="2400" dirty="0" smtClean="0"/>
              <a:t> refers to different forms of the adjective.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76200" y="971550"/>
            <a:ext cx="4495800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71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It is divided into </a:t>
            </a:r>
            <a:r>
              <a:rPr lang="en-US" sz="2800" b="1" dirty="0" smtClean="0"/>
              <a:t>three types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76200" y="1652885"/>
            <a:ext cx="2254079" cy="461665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US" sz="2400" b="1" dirty="0" smtClean="0"/>
              <a:t>Positive Degree: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0" y="2274153"/>
            <a:ext cx="8991600" cy="830997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2400" dirty="0" smtClean="0"/>
              <a:t>The form of an adjective which depicts a noun or pronoun’s quality, flaw or state is called Positive degree.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6019800" y="1652885"/>
            <a:ext cx="2879378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b="1" dirty="0" smtClean="0"/>
              <a:t>Comparative Degree: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152400" y="3264753"/>
            <a:ext cx="8839200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 smtClean="0"/>
              <a:t>The form of adjective which compares two nouns’ or pronouns’ quality, flaw or state is called </a:t>
            </a:r>
            <a:r>
              <a:rPr lang="en-US" sz="2400" b="1" dirty="0" smtClean="0"/>
              <a:t>Comparative degree. 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2895600" y="1652885"/>
            <a:ext cx="2743200" cy="461665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sz="2400" b="1" dirty="0" smtClean="0"/>
              <a:t>Superlative Degree: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152400" y="4171950"/>
            <a:ext cx="8534400" cy="830997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sz="2400" dirty="0" smtClean="0"/>
              <a:t>The form of an adjective which is used to compare among many is called </a:t>
            </a:r>
            <a:r>
              <a:rPr lang="en-US" sz="2400" b="1" dirty="0" smtClean="0"/>
              <a:t>Superlative Degree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05981"/>
            <a:ext cx="8534400" cy="536971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Lets take some idea </a:t>
            </a:r>
            <a:r>
              <a:rPr lang="en-US" sz="3200" b="1" dirty="0" err="1" smtClean="0">
                <a:latin typeface="Andalus" pitchFamily="18" charset="-78"/>
                <a:cs typeface="Andalus" pitchFamily="18" charset="-78"/>
              </a:rPr>
              <a:t>aboutComparison</a:t>
            </a:r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 of Adjective</a:t>
            </a:r>
            <a:endParaRPr lang="en-US" sz="32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7200" y="895350"/>
            <a:ext cx="2286000" cy="6858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ndalus" pitchFamily="18" charset="-78"/>
                <a:cs typeface="Andalus" pitchFamily="18" charset="-78"/>
              </a:rPr>
              <a:t>Positive</a:t>
            </a:r>
            <a:endParaRPr lang="en-US" sz="40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19800" y="895350"/>
            <a:ext cx="2286000" cy="6858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Superlative</a:t>
            </a:r>
            <a:endParaRPr lang="en-US" sz="32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200400" y="895350"/>
            <a:ext cx="2286000" cy="6858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Comparative</a:t>
            </a:r>
            <a:endParaRPr lang="en-US" sz="28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57200" y="1581150"/>
            <a:ext cx="2286000" cy="6858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ndalus" pitchFamily="18" charset="-78"/>
                <a:cs typeface="Andalus" pitchFamily="18" charset="-78"/>
              </a:rPr>
              <a:t>Good</a:t>
            </a:r>
            <a:endParaRPr lang="en-US" sz="40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76600" y="2266950"/>
            <a:ext cx="2286000" cy="6858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ndalus" pitchFamily="18" charset="-78"/>
                <a:cs typeface="Andalus" pitchFamily="18" charset="-78"/>
              </a:rPr>
              <a:t>worse</a:t>
            </a:r>
            <a:endParaRPr lang="en-US" sz="40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276600" y="1581150"/>
            <a:ext cx="2286000" cy="6858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ndalus" pitchFamily="18" charset="-78"/>
                <a:cs typeface="Andalus" pitchFamily="18" charset="-78"/>
              </a:rPr>
              <a:t>better</a:t>
            </a:r>
            <a:endParaRPr lang="en-US" sz="40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276600" y="2952750"/>
            <a:ext cx="2286000" cy="6858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ndalus" pitchFamily="18" charset="-78"/>
                <a:cs typeface="Andalus" pitchFamily="18" charset="-78"/>
              </a:rPr>
              <a:t>greater</a:t>
            </a:r>
            <a:endParaRPr lang="en-US" sz="40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276600" y="3638550"/>
            <a:ext cx="2286000" cy="6858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more popular</a:t>
            </a:r>
            <a:endParaRPr lang="en-US" sz="28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57200" y="2952750"/>
            <a:ext cx="2286000" cy="6858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ndalus" pitchFamily="18" charset="-78"/>
                <a:cs typeface="Andalus" pitchFamily="18" charset="-78"/>
              </a:rPr>
              <a:t>great</a:t>
            </a:r>
            <a:endParaRPr lang="en-US" sz="40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57200" y="2266950"/>
            <a:ext cx="2286000" cy="6858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ndalus" pitchFamily="18" charset="-78"/>
                <a:cs typeface="Andalus" pitchFamily="18" charset="-78"/>
              </a:rPr>
              <a:t>bad</a:t>
            </a:r>
            <a:endParaRPr lang="en-US" sz="40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57200" y="3638550"/>
            <a:ext cx="2286000" cy="6858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ndalus" pitchFamily="18" charset="-78"/>
                <a:cs typeface="Andalus" pitchFamily="18" charset="-78"/>
              </a:rPr>
              <a:t>popular</a:t>
            </a:r>
            <a:endParaRPr lang="en-US" sz="40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096000" y="3638550"/>
            <a:ext cx="2286000" cy="6858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most popular</a:t>
            </a:r>
            <a:endParaRPr lang="en-US" sz="28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096000" y="2952750"/>
            <a:ext cx="2286000" cy="6858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ndalus" pitchFamily="18" charset="-78"/>
                <a:cs typeface="Andalus" pitchFamily="18" charset="-78"/>
              </a:rPr>
              <a:t>greatest</a:t>
            </a:r>
            <a:endParaRPr lang="en-US" sz="40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019800" y="2266950"/>
            <a:ext cx="2286000" cy="6858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ndalus" pitchFamily="18" charset="-78"/>
                <a:cs typeface="Andalus" pitchFamily="18" charset="-78"/>
              </a:rPr>
              <a:t>worst</a:t>
            </a:r>
            <a:endParaRPr lang="en-US" sz="40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019800" y="1581150"/>
            <a:ext cx="2286000" cy="6858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ndalus" pitchFamily="18" charset="-78"/>
                <a:cs typeface="Andalus" pitchFamily="18" charset="-78"/>
              </a:rPr>
              <a:t>best</a:t>
            </a:r>
            <a:endParaRPr lang="en-US" sz="40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57200" y="4324350"/>
            <a:ext cx="2286000" cy="6858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ndalus" pitchFamily="18" charset="-78"/>
                <a:cs typeface="Andalus" pitchFamily="18" charset="-78"/>
              </a:rPr>
              <a:t>lovely</a:t>
            </a:r>
            <a:endParaRPr lang="en-US" sz="40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276600" y="4324350"/>
            <a:ext cx="2286000" cy="6858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ndalus" pitchFamily="18" charset="-78"/>
                <a:cs typeface="Andalus" pitchFamily="18" charset="-78"/>
              </a:rPr>
              <a:t>lovelier</a:t>
            </a:r>
            <a:endParaRPr lang="en-US" sz="40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096000" y="4324350"/>
            <a:ext cx="2286000" cy="6858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ndalus" pitchFamily="18" charset="-78"/>
                <a:cs typeface="Andalus" pitchFamily="18" charset="-78"/>
              </a:rPr>
              <a:t>loveliest</a:t>
            </a:r>
            <a:endParaRPr lang="en-US" sz="4000" b="1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2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7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1647</Words>
  <Application>Microsoft Office PowerPoint</Application>
  <PresentationFormat>On-screen Show (16:9)</PresentationFormat>
  <Paragraphs>178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Lets take some idea aboutComparison of Adjective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Home work.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75</cp:revision>
  <dcterms:created xsi:type="dcterms:W3CDTF">2020-09-25T10:55:47Z</dcterms:created>
  <dcterms:modified xsi:type="dcterms:W3CDTF">2021-05-17T04:07:49Z</dcterms:modified>
</cp:coreProperties>
</file>