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1" r:id="rId2"/>
    <p:sldId id="283" r:id="rId3"/>
    <p:sldId id="257" r:id="rId4"/>
    <p:sldId id="285" r:id="rId5"/>
    <p:sldId id="262" r:id="rId6"/>
    <p:sldId id="287" r:id="rId7"/>
    <p:sldId id="286" r:id="rId8"/>
    <p:sldId id="263" r:id="rId9"/>
    <p:sldId id="288" r:id="rId10"/>
    <p:sldId id="297" r:id="rId11"/>
    <p:sldId id="298" r:id="rId12"/>
    <p:sldId id="291" r:id="rId13"/>
    <p:sldId id="295" r:id="rId14"/>
    <p:sldId id="266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224-1533-47EF-866C-250E71AC4A0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F577C-4DEF-42F2-9E4D-9C9B4530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81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CD361-FCBF-47C3-B6E1-C4F712EDF8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3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ত্রিভুজগুলোর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নাম কী? এর ক্ষেত্রফল নির্ণয়ের জন্ত কী কী প্রয়োজন হয়? ক্ষেত্রফলের সূত্র কী?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FDD24-8126-477F-A9ED-24E7DBAA40A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3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ত্রিভুজগুলোর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নাম কী? এর ক্ষেত্রফল নির্ণয়ের জন্ত কী কী প্রয়োজন হয়? ক্ষেত্রফলের সূত্র কী?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FDD24-8126-477F-A9ED-24E7DBAA40A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9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F458-4CF2-4A84-956A-3C88BF2AA1AF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E6CC-72D1-447B-BC35-AC0D787E011A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87B4-2938-4A55-8D00-8BC255B25640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53FD-00FA-4DE3-9059-CEDD4DC55071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CEFB-10E9-4315-8988-A332E3D0E3FE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286-D863-43FB-A500-724A601F52CE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C202-3DD8-450C-873D-6FD785CB35AC}" type="datetime1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293D-1B70-482F-9E19-FA2655CF0A77}" type="datetime1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F52A-FE7B-400A-8ABB-5C5747937989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25D8-DA3A-4507-9600-2981F1A0BA12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143-E32F-4FC0-9125-9223F05F3E62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F6936-DCCF-4DCF-B531-A72DEE1FFE32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JPG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781300" y="450273"/>
            <a:ext cx="6705600" cy="457200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600200"/>
            <a:ext cx="3429000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5181600"/>
            <a:ext cx="7447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গণিত ক্লাশে সকলকে স্বাগতম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6D6-AD60-45DE-B42F-2D3E2D7573B7}" type="datetime1">
              <a:rPr lang="en-US" smtClean="0"/>
              <a:t>5/17/2021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9600" y="2932161"/>
                <a:ext cx="10153650" cy="318901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মনেকরি,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সমদ্বিবাহু ত্রিভুজের সমান সমান বাহুর দৈর্ঘ্য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AB=AC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=a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 এবং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BC=b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একক।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AD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BC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আঁকি। তাহলে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BD=CD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একক।</a:t>
                </a:r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Math1" panose="05000800060100000101" pitchFamily="2" charset="2"/>
                </a:endParaRPr>
              </a:p>
              <a:p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এখন,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ABD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সমকোনী ত্রিভুজ হতে পাই,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𝐴𝐷</m:t>
                        </m:r>
                      </m:e>
                      <m:sup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𝐵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𝐷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𝐴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Math1" panose="05000800060100000101" pitchFamily="2" charset="2"/>
                </a:endParaRPr>
              </a:p>
              <a:p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         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𝐴𝐷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𝐴𝐵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𝐵𝐷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(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4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Math1" panose="05000800060100000101" pitchFamily="2" charset="2"/>
                </a:endParaRP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    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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AD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n-I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  <a:sym typeface="Math1" panose="05000800060100000101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  <a:sym typeface="Math1" panose="05000800060100000101" pitchFamily="2" charset="2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  <a:sym typeface="Math1" panose="05000800060100000101" pitchFamily="2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Math1" panose="05000800060100000101" pitchFamily="2" charset="2"/>
                </a:endParaRP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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সমদ্বিবাহু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Math1" panose="05000800060100000101" pitchFamily="2" charset="2"/>
                  </a:rPr>
                  <a:t>∆ABC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এর ক্ষেত্রফল</a:t>
                </a:r>
                <a:r>
                  <a:rPr lang="bn-BD" sz="2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.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BC.AD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.b.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bn-IN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  <a:sym typeface="Math1" panose="05000800060100000101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  <a:sym typeface="Math1" panose="05000800060100000101" pitchFamily="2" charset="2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  <a:sym typeface="Math1" panose="05000800060100000101" pitchFamily="2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r>
                      <a:rPr lang="bn-BD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  <a:sym typeface="Math1" panose="05000800060100000101" pitchFamily="2" charset="2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bn-I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বর্গএকক।</a:t>
                </a:r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932161"/>
                <a:ext cx="10153650" cy="3189015"/>
              </a:xfrm>
              <a:prstGeom prst="rect">
                <a:avLst/>
              </a:prstGeom>
              <a:blipFill>
                <a:blip r:embed="rId3"/>
                <a:stretch>
                  <a:fillRect l="-839" t="-1331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ame 27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28600"/>
            <a:ext cx="4487126" cy="58477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ত্রিভুজের ক্ষেত্রফল নির্ণয়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400800" y="609600"/>
            <a:ext cx="3962400" cy="1657412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0" y="582961"/>
            <a:ext cx="0" cy="164674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366660" y="158101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42330" y="1940227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99469" y="2018491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67289" y="1813307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20" name="Minus 19"/>
          <p:cNvSpPr/>
          <p:nvPr/>
        </p:nvSpPr>
        <p:spPr>
          <a:xfrm>
            <a:off x="7214212" y="1367156"/>
            <a:ext cx="433317" cy="4571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9041642" y="1351695"/>
            <a:ext cx="433317" cy="4571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110948" y="883111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9400129" y="1004006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6292443" y="2504011"/>
            <a:ext cx="1797429" cy="61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489183" y="2511603"/>
            <a:ext cx="1971551" cy="33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330823" y="1656019"/>
                <a:ext cx="27262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823" y="1656019"/>
                <a:ext cx="272625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8128607" y="2276887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368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7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25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75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75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75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75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75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25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75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4" grpId="0"/>
      <p:bldP spid="17" grpId="0"/>
      <p:bldP spid="18" grpId="0"/>
      <p:bldP spid="19" grpId="0"/>
      <p:bldP spid="20" grpId="0" animBg="1"/>
      <p:bldP spid="21" grpId="0" animBg="1"/>
      <p:bldP spid="23" grpId="0"/>
      <p:bldP spid="24" grpId="0"/>
      <p:bldP spid="41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038850" y="3140199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40199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F99-A2E0-4B14-AD47-A5C54C7FBB7A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3454400" y="381000"/>
            <a:ext cx="4495800" cy="609600"/>
          </a:xfrm>
          <a:prstGeom prst="triangle">
            <a:avLst/>
          </a:prstGeom>
          <a:solidFill>
            <a:srgbClr val="00206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3337" y="1688828"/>
            <a:ext cx="3602123" cy="1581930"/>
            <a:chOff x="478374" y="3825538"/>
            <a:chExt cx="3671455" cy="1760305"/>
          </a:xfrm>
        </p:grpSpPr>
        <p:cxnSp>
          <p:nvCxnSpPr>
            <p:cNvPr id="15" name="Straight Connector 14"/>
            <p:cNvCxnSpPr/>
            <p:nvPr/>
          </p:nvCxnSpPr>
          <p:spPr>
            <a:xfrm flipH="1">
              <a:off x="492231" y="3825538"/>
              <a:ext cx="1860251" cy="176030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478374" y="5576463"/>
              <a:ext cx="3671455" cy="14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82" y="3825538"/>
              <a:ext cx="1764077" cy="1750924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899472" y="1144443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68805" y="297612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632654" y="2978109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26" name="Minus 25"/>
          <p:cNvSpPr/>
          <p:nvPr/>
        </p:nvSpPr>
        <p:spPr>
          <a:xfrm>
            <a:off x="4966598" y="2393656"/>
            <a:ext cx="433317" cy="4571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inus 26"/>
          <p:cNvSpPr/>
          <p:nvPr/>
        </p:nvSpPr>
        <p:spPr>
          <a:xfrm>
            <a:off x="6646785" y="2438528"/>
            <a:ext cx="433317" cy="4571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65600" y="3495719"/>
            <a:ext cx="1326260" cy="56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389831" y="3478228"/>
            <a:ext cx="1357878" cy="161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27763" y="3316663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 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34334" y="5077659"/>
            <a:ext cx="8730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ত্রিভুজটির ক্ষেত্রফল</a:t>
            </a:r>
            <a:r>
              <a:rPr lang="en-US" sz="2800" b="1" dirty="0"/>
              <a:t> </a:t>
            </a:r>
            <a:r>
              <a:rPr lang="en-US" sz="2800" b="1" dirty="0" smtClean="0"/>
              <a:t>1200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সে.মি. হলে সমান সমান বাহুর দৈর্ঘ্য নির্ণয় কর।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9" grpId="0"/>
      <p:bldP spid="20" grpId="0"/>
      <p:bldP spid="26" grpId="0" animBg="1"/>
      <p:bldP spid="27" grpId="0" animBg="1"/>
      <p:bldP spid="36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F52A-FE7B-400A-8ABB-5C5747937989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971800" y="228600"/>
            <a:ext cx="5486400" cy="5334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মিলিয়ে নেইঃ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7" name="Footer Placeholder 2"/>
          <p:cNvSpPr txBox="1">
            <a:spLocks/>
          </p:cNvSpPr>
          <p:nvPr/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hamidurrahman57@gmail.com</a:t>
            </a:r>
            <a:endParaRPr lang="en-US" dirty="0"/>
          </a:p>
        </p:txBody>
      </p:sp>
      <p:sp>
        <p:nvSpPr>
          <p:cNvPr id="18" name="Slide Number Placeholder 3"/>
          <p:cNvSpPr txBox="1">
            <a:spLocks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94629" y="3347814"/>
                <a:ext cx="5456972" cy="3073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দ্বি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সমান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সে.মি. </a:t>
                </a:r>
                <a:endPara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ভূমির দৈর্ঘ্য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b= </a:t>
                </a:r>
                <a:r>
                  <a:rPr lang="en-US" sz="2000" dirty="0"/>
                  <a:t>60 </a:t>
                </a:r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                                       </a:t>
                </a:r>
                <a:endParaRPr lang="bn-BD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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দ্বি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বাহ‍ু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টির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𝑏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bn-I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সে.মি.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bn-BD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প্রশ্নমতে,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𝑏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bn-I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0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2000" dirty="0" smtClean="0"/>
                  <a:t>1200 </a:t>
                </a:r>
              </a:p>
              <a:p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bn-I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60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m:rPr>
                        <m:nor/>
                      </m:rPr>
                      <a:rPr lang="bn-BD" sz="20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= </m:t>
                    </m:r>
                    <m:r>
                      <m:rPr>
                        <m:nor/>
                      </m:rPr>
                      <a:rPr lang="en-US" sz="2000" dirty="0"/>
                      <m:t>1200 </m:t>
                    </m:r>
                  </m:oMath>
                </a14:m>
                <a:endParaRPr lang="en-US" sz="2000" dirty="0"/>
              </a:p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15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3600</m:t>
                        </m:r>
                      </m:e>
                    </m:rad>
                    <m:r>
                      <m:rPr>
                        <m:nor/>
                      </m:rPr>
                      <a:rPr lang="bn-BD" sz="20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= </m:t>
                    </m:r>
                    <m:r>
                      <m:rPr>
                        <m:nor/>
                      </m:rPr>
                      <a:rPr lang="en-US" sz="2000" dirty="0"/>
                      <m:t>1200 </m:t>
                    </m:r>
                  </m:oMath>
                </a14:m>
                <a:endParaRPr lang="en-US" sz="2000" dirty="0"/>
              </a:p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3600</m:t>
                        </m:r>
                      </m:e>
                    </m:rad>
                    <m:r>
                      <m:rPr>
                        <m:nor/>
                      </m:rPr>
                      <a:rPr lang="bn-BD" sz="20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= </m:t>
                    </m:r>
                    <m:r>
                      <m:rPr>
                        <m:nor/>
                      </m:rPr>
                      <a:rPr lang="en-US" sz="2000" b="0" i="0" dirty="0" smtClean="0"/>
                      <m:t>8</m:t>
                    </m:r>
                    <m:r>
                      <m:rPr>
                        <m:nor/>
                      </m:rPr>
                      <a:rPr lang="en-US" sz="2000" dirty="0"/>
                      <m:t>0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29" y="3347814"/>
                <a:ext cx="5456972" cy="3073085"/>
              </a:xfrm>
              <a:prstGeom prst="rect">
                <a:avLst/>
              </a:prstGeom>
              <a:blipFill>
                <a:blip r:embed="rId3"/>
                <a:stretch>
                  <a:fillRect l="-1117" t="-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7162800" y="3528213"/>
            <a:ext cx="0" cy="26693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631367"/>
              </p:ext>
            </p:extLst>
          </p:nvPr>
        </p:nvGraphicFramePr>
        <p:xfrm>
          <a:off x="6038850" y="2605356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2605356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193337" y="1153985"/>
            <a:ext cx="3602123" cy="1581930"/>
            <a:chOff x="478374" y="3825538"/>
            <a:chExt cx="3671455" cy="1760305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492231" y="3825538"/>
              <a:ext cx="1860251" cy="176030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478374" y="5576463"/>
              <a:ext cx="3671455" cy="14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337082" y="3825538"/>
              <a:ext cx="1764077" cy="1750924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994397" y="72899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68805" y="2441277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632654" y="244326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4" name="Minus 33"/>
          <p:cNvSpPr/>
          <p:nvPr/>
        </p:nvSpPr>
        <p:spPr>
          <a:xfrm>
            <a:off x="4966598" y="1858813"/>
            <a:ext cx="433317" cy="4571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Minus 34"/>
          <p:cNvSpPr/>
          <p:nvPr/>
        </p:nvSpPr>
        <p:spPr>
          <a:xfrm>
            <a:off x="6646785" y="1903685"/>
            <a:ext cx="433317" cy="4571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165600" y="2960876"/>
            <a:ext cx="1326260" cy="56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389831" y="2943385"/>
            <a:ext cx="1357878" cy="161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27763" y="278182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 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05162" y="1362938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52190" y="1394563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459878" y="3660834"/>
                <a:ext cx="3834691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</a:t>
                </a:r>
                <a:r>
                  <a:rPr lang="en-US" dirty="0" smtClean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- 3600 = 6400    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[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 করে ]</a:t>
                </a:r>
              </a:p>
              <a:p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:r>
                  <a:rPr lang="en-US" dirty="0" smtClean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:r>
                  <a:rPr lang="en-US" dirty="0" smtClean="0"/>
                  <a:t>6400</a:t>
                </a:r>
                <a:r>
                  <a:rPr lang="en-US" dirty="0"/>
                  <a:t> </a:t>
                </a:r>
                <a:r>
                  <a:rPr lang="bn-BD" dirty="0" smtClean="0"/>
                  <a:t>+</a:t>
                </a:r>
                <a:r>
                  <a:rPr lang="en-US" dirty="0" smtClean="0"/>
                  <a:t> </a:t>
                </a:r>
                <a:r>
                  <a:rPr lang="en-US" dirty="0"/>
                  <a:t>3600 </a:t>
                </a:r>
                <a:endParaRPr lang="bn-BD" dirty="0" smtClean="0"/>
              </a:p>
              <a:p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dirty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10000  </a:t>
                </a:r>
                <a:endParaRPr lang="bn-BD" dirty="0"/>
              </a:p>
              <a:p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2500  </a:t>
                </a:r>
                <a:endParaRPr lang="bn-BD" dirty="0"/>
              </a:p>
              <a:p>
                <a:pPr marL="285750" indent="-285750">
                  <a:buFont typeface="Math1" panose="05000800060100000101" pitchFamily="2" charset="2"/>
                  <a:buChar char="\"/>
                </a:pP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a= </a:t>
                </a:r>
                <a:r>
                  <a:rPr lang="en-US" dirty="0" smtClean="0"/>
                  <a:t>50</a:t>
                </a:r>
              </a:p>
              <a:p>
                <a:pPr marL="285750" indent="-285750">
                  <a:buFont typeface="Math1" panose="05000800060100000101" pitchFamily="2" charset="2"/>
                  <a:buChar char="\"/>
                </a:pP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ত্রিভুজটির সমান সমান বাহুর দৈর্ঘ্য </a:t>
                </a:r>
                <a:r>
                  <a:rPr lang="en-US" dirty="0" smtClean="0"/>
                  <a:t>50</a:t>
                </a:r>
                <a:r>
                  <a:rPr lang="bn-BD" dirty="0" smtClean="0"/>
                  <a:t> 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সে.মি</a:t>
                </a:r>
                <a:r>
                  <a:rPr lang="bn-BD" dirty="0" smtClean="0"/>
                  <a:t>.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878" y="3660834"/>
                <a:ext cx="3834691" cy="1754326"/>
              </a:xfrm>
              <a:prstGeom prst="rect">
                <a:avLst/>
              </a:prstGeom>
              <a:blipFill>
                <a:blip r:embed="rId6"/>
                <a:stretch>
                  <a:fillRect l="-1431" t="-2439" b="-5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03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75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75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75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75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375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675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725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925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125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275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25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/>
      <p:bldP spid="32" grpId="0"/>
      <p:bldP spid="33" grpId="0"/>
      <p:bldP spid="34" grpId="0" animBg="1"/>
      <p:bldP spid="35" grpId="0" animBg="1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3098-2E46-47B7-AA13-8FF69AA0A859}" type="datetime2">
              <a:rPr lang="en-US" smtClean="0"/>
              <a:t>Monday, May 17, 2021</a:t>
            </a:fld>
            <a:r>
              <a:rPr lang="en-US" dirty="0">
                <a:latin typeface="Arial Unicode MS"/>
                <a:ea typeface="Arial Unicode MS"/>
                <a:cs typeface="Arial Unicode MS"/>
              </a:rPr>
              <a:t> 9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সে.মি.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 10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সে.মি.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hamidurrahman57@gmail.com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3247856" y="267416"/>
            <a:ext cx="5303808" cy="1162291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ame 28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835FA1-0A72-4580-95B7-564F74A8CCA5}"/>
              </a:ext>
            </a:extLst>
          </p:cNvPr>
          <p:cNvSpPr/>
          <p:nvPr/>
        </p:nvSpPr>
        <p:spPr>
          <a:xfrm>
            <a:off x="1434177" y="1874617"/>
            <a:ext cx="6038352" cy="5870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1)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নির্ণয়ের সূত্র কোনটি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0E42EB9-91E2-41CE-8B2F-2878884DF79A}"/>
              </a:ext>
            </a:extLst>
          </p:cNvPr>
          <p:cNvGrpSpPr/>
          <p:nvPr/>
        </p:nvGrpSpPr>
        <p:grpSpPr>
          <a:xfrm>
            <a:off x="1842384" y="2260658"/>
            <a:ext cx="9159159" cy="757575"/>
            <a:chOff x="1961999" y="2423879"/>
            <a:chExt cx="7322040" cy="75757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6B34B80-40F5-4A76-85AC-279F7DDA4837}"/>
                </a:ext>
              </a:extLst>
            </p:cNvPr>
            <p:cNvSpPr/>
            <p:nvPr/>
          </p:nvSpPr>
          <p:spPr>
            <a:xfrm>
              <a:off x="5198529" y="2739192"/>
              <a:ext cx="485424" cy="3273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ii)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EAC484A-C1D7-4F80-8CBE-ADC321991C08}"/>
                </a:ext>
              </a:extLst>
            </p:cNvPr>
            <p:cNvSpPr/>
            <p:nvPr/>
          </p:nvSpPr>
          <p:spPr>
            <a:xfrm>
              <a:off x="6401145" y="2796822"/>
              <a:ext cx="640646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iii)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4D4A622B-8886-4E18-9562-5E8AF6E5214E}"/>
                    </a:ext>
                  </a:extLst>
                </p:cNvPr>
                <p:cNvSpPr/>
                <p:nvPr/>
              </p:nvSpPr>
              <p:spPr>
                <a:xfrm>
                  <a:off x="5385392" y="2655814"/>
                  <a:ext cx="1172573" cy="5256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fPr>
                          <m:num>
                            <m:r>
                              <a:rPr lang="en-US" sz="2000" b="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√</m:t>
                            </m:r>
                            <m:r>
                              <a:rPr lang="en-US" sz="2000" b="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  <a:sym typeface="Math1" panose="05000800060100000101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  <a:sym typeface="Math1" panose="05000800060100000101" pitchFamily="2" charset="2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000" b="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  <a:sym typeface="Math1" panose="05000800060100000101" pitchFamily="2" charset="2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4D4A622B-8886-4E18-9562-5E8AF6E5214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5392" y="2655814"/>
                  <a:ext cx="1172573" cy="525640"/>
                </a:xfrm>
                <a:prstGeom prst="rect">
                  <a:avLst/>
                </a:prstGeom>
                <a:blipFill>
                  <a:blip r:embed="rId3"/>
                  <a:stretch>
                    <a:fillRect t="-4651" b="-1162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2B7AB2E-71E4-4DD4-85A1-B9A119B254F6}"/>
                </a:ext>
              </a:extLst>
            </p:cNvPr>
            <p:cNvSpPr/>
            <p:nvPr/>
          </p:nvSpPr>
          <p:spPr>
            <a:xfrm>
              <a:off x="1961999" y="2782886"/>
              <a:ext cx="389466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</a:rPr>
                <a:t>i</a:t>
              </a:r>
              <a:r>
                <a:rPr lang="en-US" sz="2400" dirty="0">
                  <a:solidFill>
                    <a:schemeClr val="tx1"/>
                  </a:solidFill>
                </a:rPr>
                <a:t>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32931AAB-388F-459B-8DAE-A5C62964D3BE}"/>
                    </a:ext>
                  </a:extLst>
                </p:cNvPr>
                <p:cNvSpPr/>
                <p:nvPr/>
              </p:nvSpPr>
              <p:spPr>
                <a:xfrm>
                  <a:off x="2317635" y="2570851"/>
                  <a:ext cx="2317886" cy="5256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2000" dirty="0" smtClean="0">
                      <a:solidFill>
                        <a:prstClr val="black"/>
                      </a:solidFill>
                      <a:cs typeface="NikoshBAN" panose="02000000000000000000" pitchFamily="2" charset="0"/>
                    </a:rPr>
                    <a:t>      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bn-IN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dPr>
                            <m:e>
                              <m:r>
                                <a:rPr lang="en-US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𝑠</m:t>
                              </m:r>
                              <m:r>
                                <a:rPr lang="en-US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−</m:t>
                              </m:r>
                              <m:r>
                                <a:rPr lang="en-US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𝑎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dPr>
                            <m:e>
                              <m:r>
                                <a:rPr lang="en-US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𝑠</m:t>
                              </m:r>
                              <m:r>
                                <a:rPr lang="en-US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−</m:t>
                              </m:r>
                              <m:r>
                                <a:rPr lang="en-US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𝑏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dPr>
                            <m:e>
                              <m:r>
                                <a:rPr lang="en-US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𝑠</m:t>
                              </m:r>
                              <m:r>
                                <a:rPr lang="en-US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−</m:t>
                              </m:r>
                              <m:r>
                                <a:rPr lang="en-US" sz="20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𝑐</m:t>
                              </m:r>
                            </m:e>
                          </m:d>
                        </m:e>
                      </m:rad>
                    </m:oMath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32931AAB-388F-459B-8DAE-A5C62964D3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7635" y="2570851"/>
                  <a:ext cx="2317886" cy="525640"/>
                </a:xfrm>
                <a:prstGeom prst="rect">
                  <a:avLst/>
                </a:prstGeom>
                <a:blipFill>
                  <a:blip r:embed="rId4"/>
                  <a:stretch>
                    <a:fillRect t="-29070" b="-1860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9667C90F-3934-487F-8792-4225A81C58BA}"/>
                    </a:ext>
                  </a:extLst>
                </p:cNvPr>
                <p:cNvSpPr/>
                <p:nvPr/>
              </p:nvSpPr>
              <p:spPr>
                <a:xfrm>
                  <a:off x="7010330" y="2423879"/>
                  <a:ext cx="2273709" cy="58702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2800" dirty="0" smtClean="0">
                      <a:solidFill>
                        <a:prstClr val="black"/>
                      </a:solidFill>
                      <a:cs typeface="NikoshBAN" panose="02000000000000000000" pitchFamily="2" charset="0"/>
                      <a:sym typeface="Math1" panose="05000800060100000101" pitchFamily="2" charset="2"/>
                    </a:rPr>
                    <a:t>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  <a:sym typeface="Math1" panose="05000800060100000101" pitchFamily="2" charset="2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  <a:sym typeface="Math1" panose="05000800060100000101" pitchFamily="2" charset="2"/>
                            </a:rPr>
                            <m:t>𝑏</m:t>
                          </m:r>
                        </m:num>
                        <m:den>
                          <m:r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  <a:sym typeface="Math1" panose="05000800060100000101" pitchFamily="2" charset="2"/>
                            </a:rPr>
                            <m:t>4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bn-I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  <a:sym typeface="Math1" panose="05000800060100000101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  <a:sym typeface="Math1" panose="05000800060100000101" pitchFamily="2" charset="2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b="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  <a:sym typeface="Math1" panose="05000800060100000101" pitchFamily="2" charset="2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9667C90F-3934-487F-8792-4225A81C58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0330" y="2423879"/>
                  <a:ext cx="2273709" cy="587022"/>
                </a:xfrm>
                <a:prstGeom prst="rect">
                  <a:avLst/>
                </a:prstGeom>
                <a:blipFill>
                  <a:blip r:embed="rId5"/>
                  <a:stretch>
                    <a:fillRect t="-56250" b="-3854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AA3E1A3F-200E-41EC-8199-4F8538D2EAD0}"/>
              </a:ext>
            </a:extLst>
          </p:cNvPr>
          <p:cNvSpPr/>
          <p:nvPr/>
        </p:nvSpPr>
        <p:spPr>
          <a:xfrm>
            <a:off x="1452918" y="3224303"/>
            <a:ext cx="6112539" cy="5870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2)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6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58CEC8-52A2-40C2-BB72-03F34016022F}"/>
              </a:ext>
            </a:extLst>
          </p:cNvPr>
          <p:cNvGrpSpPr/>
          <p:nvPr/>
        </p:nvGrpSpPr>
        <p:grpSpPr>
          <a:xfrm>
            <a:off x="1452918" y="3938250"/>
            <a:ext cx="8300682" cy="529273"/>
            <a:chOff x="1452918" y="5446992"/>
            <a:chExt cx="8186621" cy="6042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7CD1BE93-D94E-44CB-83D2-D914CB4BA037}"/>
                    </a:ext>
                  </a:extLst>
                </p:cNvPr>
                <p:cNvSpPr/>
                <p:nvPr/>
              </p:nvSpPr>
              <p:spPr>
                <a:xfrm>
                  <a:off x="1759520" y="5525568"/>
                  <a:ext cx="1779414" cy="5256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sz="32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বর্গ</a:t>
                  </a:r>
                  <a:r>
                    <a:rPr lang="en-US" sz="2000" dirty="0">
                      <a:solidFill>
                        <a:schemeClr val="tx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সে.মি</a:t>
                  </a:r>
                  <a:endPara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7CD1BE93-D94E-44CB-83D2-D914CB4BA03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9520" y="5525568"/>
                  <a:ext cx="1779414" cy="525640"/>
                </a:xfrm>
                <a:prstGeom prst="rect">
                  <a:avLst/>
                </a:prstGeom>
                <a:blipFill>
                  <a:blip r:embed="rId6"/>
                  <a:stretch>
                    <a:fillRect b="-3026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D5C7641C-2B78-4A99-89BD-4334426172C3}"/>
                    </a:ext>
                  </a:extLst>
                </p:cNvPr>
                <p:cNvSpPr/>
                <p:nvPr/>
              </p:nvSpPr>
              <p:spPr>
                <a:xfrm>
                  <a:off x="7817253" y="5446992"/>
                  <a:ext cx="1822286" cy="58702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4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000" dirty="0">
                      <a:solidFill>
                        <a:schemeClr val="tx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বর্গ সে.মি</a:t>
                  </a:r>
                  <a:r>
                    <a:rPr lang="en-US" sz="2000" dirty="0">
                      <a:solidFill>
                        <a:schemeClr val="tx1"/>
                      </a:solidFill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D5C7641C-2B78-4A99-89BD-4334426172C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7253" y="5446992"/>
                  <a:ext cx="1822286" cy="587022"/>
                </a:xfrm>
                <a:prstGeom prst="rect">
                  <a:avLst/>
                </a:prstGeom>
                <a:blipFill>
                  <a:blip r:embed="rId7"/>
                  <a:stretch>
                    <a:fillRect l="-330" t="-1190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1E45364-7B8C-4BC8-86A4-D8923FC6B40C}"/>
                </a:ext>
              </a:extLst>
            </p:cNvPr>
            <p:cNvSpPr/>
            <p:nvPr/>
          </p:nvSpPr>
          <p:spPr>
            <a:xfrm>
              <a:off x="1452918" y="5606454"/>
              <a:ext cx="389466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</a:rPr>
                <a:t>i</a:t>
              </a:r>
              <a:r>
                <a:rPr lang="en-US" sz="24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9F12537-CD15-497C-9D3A-C8AA8F907190}"/>
                </a:ext>
              </a:extLst>
            </p:cNvPr>
            <p:cNvSpPr/>
            <p:nvPr/>
          </p:nvSpPr>
          <p:spPr>
            <a:xfrm>
              <a:off x="4949873" y="5655453"/>
              <a:ext cx="1779414" cy="3153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 </a:t>
              </a:r>
              <a:r>
                <a:rPr lang="en-US" sz="20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বর্গ</a:t>
              </a:r>
              <a:r>
                <a:rPr lang="en-US" sz="2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সে.মি</a:t>
              </a:r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54FB0B5-7E41-4203-8C0D-514B152D509C}"/>
                </a:ext>
              </a:extLst>
            </p:cNvPr>
            <p:cNvSpPr/>
            <p:nvPr/>
          </p:nvSpPr>
          <p:spPr>
            <a:xfrm>
              <a:off x="4532487" y="5637055"/>
              <a:ext cx="485424" cy="3273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ii)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AC836AB-EAF8-48D7-A67B-22A0B7C27838}"/>
                </a:ext>
              </a:extLst>
            </p:cNvPr>
            <p:cNvSpPr/>
            <p:nvPr/>
          </p:nvSpPr>
          <p:spPr>
            <a:xfrm>
              <a:off x="7204412" y="5620736"/>
              <a:ext cx="640646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iii)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5DB142-5A30-403E-99D6-20C34897CBA8}"/>
                  </a:ext>
                </a:extLst>
              </p:cNvPr>
              <p:cNvSpPr txBox="1"/>
              <p:nvPr/>
            </p:nvSpPr>
            <p:spPr>
              <a:xfrm>
                <a:off x="5890968" y="2343045"/>
                <a:ext cx="553156" cy="5953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5DB142-5A30-403E-99D6-20C34897C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968" y="2343045"/>
                <a:ext cx="553156" cy="5953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D14F810-2307-4598-83F6-549BEE326939}"/>
                  </a:ext>
                </a:extLst>
              </p:cNvPr>
              <p:cNvSpPr txBox="1"/>
              <p:nvPr/>
            </p:nvSpPr>
            <p:spPr>
              <a:xfrm>
                <a:off x="1372011" y="3857106"/>
                <a:ext cx="553156" cy="5953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D14F810-2307-4598-83F6-549BEE326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011" y="3857106"/>
                <a:ext cx="553156" cy="5953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A04C44D5-8252-490B-8096-CDACD01DEB38}"/>
              </a:ext>
            </a:extLst>
          </p:cNvPr>
          <p:cNvSpPr/>
          <p:nvPr/>
        </p:nvSpPr>
        <p:spPr>
          <a:xfrm>
            <a:off x="1373639" y="4778502"/>
            <a:ext cx="9672282" cy="5870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3)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ত্রিভুজেরে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ভূমি </a:t>
            </a:r>
            <a:r>
              <a:rPr lang="en-US" sz="2400" dirty="0" smtClean="0">
                <a:solidFill>
                  <a:schemeClr val="tx1"/>
                </a:solidFill>
              </a:rPr>
              <a:t>6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সে.মি. এবং সমান সমান বাহুর দৈর্ঘ্য </a:t>
            </a:r>
            <a:r>
              <a:rPr lang="en-US" sz="2400" dirty="0" smtClean="0">
                <a:solidFill>
                  <a:schemeClr val="tx1"/>
                </a:solidFill>
              </a:rPr>
              <a:t>5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সে.মি. হলে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3D65B31-83EE-4E73-AD13-75D04AB56CA4}"/>
              </a:ext>
            </a:extLst>
          </p:cNvPr>
          <p:cNvGrpSpPr/>
          <p:nvPr/>
        </p:nvGrpSpPr>
        <p:grpSpPr>
          <a:xfrm>
            <a:off x="1576708" y="5493076"/>
            <a:ext cx="7554879" cy="587022"/>
            <a:chOff x="1688577" y="2601198"/>
            <a:chExt cx="7554879" cy="58702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423F9EC-1C8E-4B5B-933D-103DFC8F0B4C}"/>
                </a:ext>
              </a:extLst>
            </p:cNvPr>
            <p:cNvSpPr/>
            <p:nvPr/>
          </p:nvSpPr>
          <p:spPr>
            <a:xfrm>
              <a:off x="4565222" y="2694244"/>
              <a:ext cx="485424" cy="3273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ii)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276F1CB-26CE-4E0C-9A1E-7FA7FD2A41DF}"/>
                </a:ext>
              </a:extLst>
            </p:cNvPr>
            <p:cNvSpPr/>
            <p:nvPr/>
          </p:nvSpPr>
          <p:spPr>
            <a:xfrm>
              <a:off x="7267239" y="2744985"/>
              <a:ext cx="640646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iii)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EBD8A9F-A696-406B-A245-78F1A35C10FC}"/>
                </a:ext>
              </a:extLst>
            </p:cNvPr>
            <p:cNvSpPr/>
            <p:nvPr/>
          </p:nvSpPr>
          <p:spPr>
            <a:xfrm>
              <a:off x="4830706" y="2631889"/>
              <a:ext cx="1779415" cy="5256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15</a:t>
              </a:r>
              <a:r>
                <a:rPr lang="en-US" sz="2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বর্গ </a:t>
              </a:r>
              <a:r>
                <a:rPr lang="en-US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সে.মি</a:t>
              </a:r>
              <a:r>
                <a:rPr lang="en-US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endPara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FBC4A16-2A74-473E-8EFE-4F4C44BB0417}"/>
                </a:ext>
              </a:extLst>
            </p:cNvPr>
            <p:cNvSpPr/>
            <p:nvPr/>
          </p:nvSpPr>
          <p:spPr>
            <a:xfrm>
              <a:off x="1688577" y="2716822"/>
              <a:ext cx="389466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</a:rPr>
                <a:t>i</a:t>
              </a:r>
              <a:r>
                <a:rPr lang="en-US" sz="24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EE699AD-9006-47B0-9181-5D22F15D847C}"/>
                </a:ext>
              </a:extLst>
            </p:cNvPr>
            <p:cNvSpPr/>
            <p:nvPr/>
          </p:nvSpPr>
          <p:spPr>
            <a:xfrm>
              <a:off x="2090479" y="2615402"/>
              <a:ext cx="1341233" cy="5256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30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বর্গ</a:t>
              </a:r>
              <a:r>
                <a:rPr lang="en-US" sz="2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সে.মি</a:t>
              </a:r>
              <a:r>
                <a:rPr lang="en-US" sz="20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CB25DCE-DA47-42FC-A242-EE60C51545AC}"/>
                </a:ext>
              </a:extLst>
            </p:cNvPr>
            <p:cNvSpPr/>
            <p:nvPr/>
          </p:nvSpPr>
          <p:spPr>
            <a:xfrm>
              <a:off x="7812160" y="2601198"/>
              <a:ext cx="1431296" cy="587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12 </a:t>
              </a:r>
              <a:r>
                <a:rPr lang="en-US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বর্গ</a:t>
              </a:r>
              <a:r>
                <a:rPr lang="en-US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সে.মি</a:t>
              </a:r>
              <a:r>
                <a:rPr lang="en-US" dirty="0">
                  <a:solidFill>
                    <a:schemeClr val="tx1"/>
                  </a:solidFill>
                </a:rPr>
                <a:t>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6F39B4D-71D4-4F1F-9618-7AF23B1A517C}"/>
                  </a:ext>
                </a:extLst>
              </p:cNvPr>
              <p:cNvSpPr txBox="1"/>
              <p:nvPr/>
            </p:nvSpPr>
            <p:spPr>
              <a:xfrm>
                <a:off x="7195951" y="5417956"/>
                <a:ext cx="553156" cy="5953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6F39B4D-71D4-4F1F-9618-7AF23B1A5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951" y="5417956"/>
                <a:ext cx="553156" cy="5953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11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4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4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4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25" grpId="0" animBg="1"/>
      <p:bldP spid="34" grpId="0"/>
      <p:bldP spid="38" grpId="0"/>
      <p:bldP spid="45" grpId="0" animBg="1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86450" y="40195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40195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72A5-A507-4A44-803A-4F77E6403D41}" type="datetime1">
              <a:rPr lang="en-US" smtClean="0"/>
              <a:t>5/17/2021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52" y="349747"/>
            <a:ext cx="7328848" cy="13811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857276" y="493262"/>
            <a:ext cx="23631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4068" y="4139732"/>
            <a:ext cx="9523863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ভুমি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 ত্রিভুজটির ক্ষেত্রফল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মাধ্যমে প্রকাশ কর।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ত্রিভুজটির ভূমির দৈর্ঘ্য নির্ণয় কর।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ত্রিভুজটির ভূমি </a:t>
            </a:r>
            <a:r>
              <a:rPr lang="en-US" sz="2800" dirty="0" smtClean="0"/>
              <a:t>12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সে.মি. হলে এর পরিসীমার সমান পরিসীমাবিশিষ্ট সমবাহু ত্রিভুজের ক্ষেত্রফল নির্ণয়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4619625" y="2156903"/>
            <a:ext cx="3406775" cy="6858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flipH="1">
            <a:off x="6153150" y="1726515"/>
            <a:ext cx="482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8026400" y="2578352"/>
            <a:ext cx="482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4230805" y="2587522"/>
            <a:ext cx="425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  <p:sp>
        <p:nvSpPr>
          <p:cNvPr id="18" name="Minus 17"/>
          <p:cNvSpPr/>
          <p:nvPr/>
        </p:nvSpPr>
        <p:spPr>
          <a:xfrm flipV="1">
            <a:off x="5257800" y="2459543"/>
            <a:ext cx="542639" cy="55057"/>
          </a:xfrm>
          <a:prstGeom prst="mathMinus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 flipV="1">
            <a:off x="6924961" y="2459543"/>
            <a:ext cx="542639" cy="55057"/>
          </a:xfrm>
          <a:prstGeom prst="mathMinus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43027" y="3228518"/>
            <a:ext cx="722024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∆ ABC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সমান সমান বাহুর দৈর্ঘ্য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 এবং ক্ষেত্রফল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48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2" grpId="0" animBg="1"/>
      <p:bldP spid="3" grpId="0"/>
      <p:bldP spid="15" grpId="0"/>
      <p:bldP spid="17" grpId="0"/>
      <p:bldP spid="18" grpId="0" animBg="1"/>
      <p:bldP spid="1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1" t="2260" r="8136" b="22034"/>
          <a:stretch/>
        </p:blipFill>
        <p:spPr>
          <a:xfrm>
            <a:off x="627905" y="276257"/>
            <a:ext cx="11755241" cy="5985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00809" y="3493826"/>
            <a:ext cx="499688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34C9-8B26-426C-BC05-D581D472DE6D}" type="datetime2">
              <a:rPr lang="en-US" smtClean="0"/>
              <a:t>Monday, May 17, 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15</a:t>
            </a:fld>
            <a:endParaRPr lang="en-US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88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5983288" y="1232774"/>
            <a:ext cx="5183187" cy="65405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B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38200" y="383007"/>
            <a:ext cx="10329862" cy="792163"/>
          </a:xfrm>
          <a:solidFill>
            <a:srgbClr val="92D05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sz="half" idx="4294967295"/>
          </p:nvPr>
        </p:nvSpPr>
        <p:spPr>
          <a:xfrm>
            <a:off x="838200" y="1232774"/>
            <a:ext cx="5029200" cy="65405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40402"/>
            <a:ext cx="5029200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হামিদুর রহমান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সিনিয়র শিক্ষক 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গণিত ও বিজ্ঞান)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এম.এসসি,গণিত (প্রথম শ্রেণী)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ঘাটাইল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গণ পাইলট উচ্চ বিদ্যালয়।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ঘাটাইল,টাঙ্গাইল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6003131" y="1931365"/>
            <a:ext cx="5183981" cy="37946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শ্রেণি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ঃ দশম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(অধ্যায় -১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বিশেষ পাঠঃ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পরিমিতি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পাঠের বিষয়ঃ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সমবাহু এবং সমদ্বিবাহু ত্রিভুজক্ষেত্রের 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সংক্রান্ত সূত্র নির্ণয়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সমস্যাবলির সমাধান।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43E4-CBAF-4B03-8937-9FBC8A5DBE04}" type="datetime1">
              <a:rPr lang="en-US" smtClean="0"/>
              <a:t>5/17/2021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099" y="2048000"/>
            <a:ext cx="1643501" cy="1622851"/>
          </a:xfrm>
          <a:prstGeom prst="rect">
            <a:avLst/>
          </a:prstGeom>
        </p:spPr>
      </p:pic>
      <p:sp>
        <p:nvSpPr>
          <p:cNvPr id="11" name="Frame 10"/>
          <p:cNvSpPr/>
          <p:nvPr/>
        </p:nvSpPr>
        <p:spPr>
          <a:xfrm>
            <a:off x="0" y="0"/>
            <a:ext cx="120396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2681" y="311150"/>
            <a:ext cx="3810000" cy="166831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00900" y="3096567"/>
            <a:ext cx="3467100" cy="1531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52681" y="3097395"/>
            <a:ext cx="3810000" cy="148467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316635"/>
            <a:ext cx="3429000" cy="166283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B6B0-D68F-460A-8CEA-483E6C10DDC5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3" name="Frame 12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2593" y="5227155"/>
            <a:ext cx="7162799" cy="70788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গুলোর আকৃতি কেমন? 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593" y="5232041"/>
            <a:ext cx="7162799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ত্রিভুজাকৃতি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4651774"/>
            <a:ext cx="2286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 চিত্র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17398" y="4626104"/>
            <a:ext cx="265970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ক্ষেত্রফল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3886200" y="990600"/>
            <a:ext cx="4114800" cy="3505200"/>
          </a:xfrm>
          <a:prstGeom prst="triangl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886200" y="1004454"/>
            <a:ext cx="4114800" cy="3505200"/>
          </a:xfrm>
          <a:prstGeom prst="triangle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201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17398" y="4635720"/>
            <a:ext cx="265970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1472252" y="1245110"/>
            <a:ext cx="2856931" cy="2438400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6" name="Minus 35"/>
          <p:cNvSpPr/>
          <p:nvPr/>
        </p:nvSpPr>
        <p:spPr>
          <a:xfrm rot="10800000">
            <a:off x="1925942" y="2464310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inus 36"/>
          <p:cNvSpPr/>
          <p:nvPr/>
        </p:nvSpPr>
        <p:spPr>
          <a:xfrm rot="10800000">
            <a:off x="3449942" y="2464310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inus 37"/>
          <p:cNvSpPr/>
          <p:nvPr/>
        </p:nvSpPr>
        <p:spPr>
          <a:xfrm rot="5400000">
            <a:off x="2583877" y="3603008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5791200" y="2168187"/>
            <a:ext cx="4980865" cy="1469829"/>
          </a:xfrm>
          <a:prstGeom prst="triangl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0" name="Minus 39"/>
          <p:cNvSpPr/>
          <p:nvPr/>
        </p:nvSpPr>
        <p:spPr>
          <a:xfrm rot="10800000">
            <a:off x="6858000" y="2793918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Minus 40"/>
          <p:cNvSpPr/>
          <p:nvPr/>
        </p:nvSpPr>
        <p:spPr>
          <a:xfrm rot="10800000">
            <a:off x="9144000" y="2793918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647554" y="4043608"/>
            <a:ext cx="2116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27715" y="3894162"/>
            <a:ext cx="2425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63195" y="4043608"/>
            <a:ext cx="3554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কোন ধরনের ত্রিভুজ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04543" y="3913547"/>
            <a:ext cx="3554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কোন ধরনের ত্রিভুজ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4" grpId="0" animBg="1"/>
      <p:bldP spid="14" grpId="1" animBg="1"/>
      <p:bldP spid="16" grpId="0" animBg="1"/>
      <p:bldP spid="16" grpId="1" animBg="1"/>
      <p:bldP spid="18" grpId="1" animBg="1"/>
      <p:bldP spid="18" grpId="2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4" grpId="1"/>
      <p:bldP spid="45" grpId="0"/>
      <p:bldP spid="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1606731" y="818867"/>
            <a:ext cx="8908869" cy="1286226"/>
          </a:xfrm>
          <a:prstGeom prst="fra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8054" y="1033563"/>
            <a:ext cx="4637314" cy="830997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bn-IN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ED29-0463-466B-A528-F373D168B8F9}" type="datetime2">
              <a:rPr lang="en-US" smtClean="0"/>
              <a:t>Monday, May 17, 2021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4</a:t>
            </a:fld>
            <a:endParaRPr lang="en-US"/>
          </a:p>
        </p:txBody>
      </p:sp>
      <p:sp>
        <p:nvSpPr>
          <p:cNvPr id="2" name="Isosceles Triangle 1"/>
          <p:cNvSpPr/>
          <p:nvPr/>
        </p:nvSpPr>
        <p:spPr>
          <a:xfrm>
            <a:off x="1599804" y="2340570"/>
            <a:ext cx="8908869" cy="3450629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Inflate">
              <a:avLst/>
            </a:prstTxWarp>
          </a:bodyPr>
          <a:lstStyle/>
          <a:p>
            <a:pPr algn="ctr"/>
            <a:r>
              <a:rPr lang="bn-BD" sz="4800" b="1" dirty="0" smtClean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 ও সমদ্বিবাহু ত্রিভুজের ক্ষেত্রফল</a:t>
            </a:r>
            <a:endParaRPr lang="en-US" sz="4800" b="1" dirty="0"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8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007100" y="3308350"/>
          <a:ext cx="177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3" imgW="177480" imgH="241200" progId="Equation.3">
                  <p:embed/>
                </p:oleObj>
              </mc:Choice>
              <mc:Fallback>
                <p:oleObj name="Equation" r:id="rId3" imgW="1774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100" y="3308350"/>
                        <a:ext cx="1778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1270000" y="1991789"/>
            <a:ext cx="9829800" cy="2961211"/>
          </a:xfrm>
          <a:custGeom>
            <a:avLst/>
            <a:gdLst>
              <a:gd name="connsiteX0" fmla="*/ 0 w 8229600"/>
              <a:gd name="connsiteY0" fmla="*/ 0 h 2895600"/>
              <a:gd name="connsiteX1" fmla="*/ 8229600 w 8229600"/>
              <a:gd name="connsiteY1" fmla="*/ 0 h 2895600"/>
              <a:gd name="connsiteX2" fmla="*/ 8229600 w 8229600"/>
              <a:gd name="connsiteY2" fmla="*/ 2895600 h 2895600"/>
              <a:gd name="connsiteX3" fmla="*/ 0 w 8229600"/>
              <a:gd name="connsiteY3" fmla="*/ 2895600 h 2895600"/>
              <a:gd name="connsiteX4" fmla="*/ 0 w 8229600"/>
              <a:gd name="connsiteY4" fmla="*/ 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2895600">
                <a:moveTo>
                  <a:pt x="0" y="0"/>
                </a:moveTo>
                <a:lnTo>
                  <a:pt x="8229600" y="0"/>
                </a:lnTo>
                <a:lnTo>
                  <a:pt x="8229600" y="2895600"/>
                </a:lnTo>
                <a:lnTo>
                  <a:pt x="0" y="2895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</a:t>
            </a:r>
            <a:endParaRPr lang="bn-IN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বাহুভেদে ত্রিভুজের নাম বলতে পারবে।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সমবাহু এবং সমদ্বিবাহু ত্রিভুজক্ষেত্রের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ক্ষেত্রফল নির্ণয়ের সুত্র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 করতে পারবে।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সমবাহু এবং সমদ্বিবাহু ত্রিভুজক্ষেত্রের ক্ষেত্রফল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সংক্রান্ত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সমস্যার সমাধান করতে পারবে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A5B2-0379-4DC8-B11A-ABF04764E325}" type="datetime1">
              <a:rPr lang="en-US" smtClean="0"/>
              <a:t>5/17/2021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3511550" y="586705"/>
            <a:ext cx="5397500" cy="7620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F52A-FE7B-400A-8ABB-5C5747937989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36856" y="6356351"/>
            <a:ext cx="3860800" cy="365125"/>
          </a:xfrm>
        </p:spPr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927100" y="459693"/>
            <a:ext cx="2717800" cy="1828800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398877" y="3385716"/>
            <a:ext cx="3602123" cy="1643484"/>
            <a:chOff x="478374" y="3757043"/>
            <a:chExt cx="3671455" cy="1828800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492229" y="3757043"/>
              <a:ext cx="1371600" cy="1828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478374" y="5576463"/>
              <a:ext cx="3671455" cy="14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56902" y="3757043"/>
              <a:ext cx="2286000" cy="18194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725269" y="2181995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592" y="121920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107105" y="790221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6031" y="2689400"/>
            <a:ext cx="2175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সমকোনী ত্রিভুজ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3582" y="5286215"/>
            <a:ext cx="3799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 (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Math1" panose="05000800060100000101" pitchFamily="2" charset="2"/>
              </a:rPr>
              <a:t>bc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  <a:sym typeface="Math1" panose="05000800060100000101" pitchFamily="2" charset="2"/>
              </a:rPr>
              <a:t>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4757556" y="451849"/>
            <a:ext cx="2819400" cy="1875341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193808" y="2208292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83383" y="1103653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91777" y="1081705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09099" y="2593400"/>
            <a:ext cx="1901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8412446" y="926812"/>
            <a:ext cx="3225800" cy="1353615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961033" y="2280427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8840932" y="1134629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972800" y="1079212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031119" y="2689400"/>
            <a:ext cx="2180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Minus 34"/>
          <p:cNvSpPr/>
          <p:nvPr/>
        </p:nvSpPr>
        <p:spPr>
          <a:xfrm>
            <a:off x="5255132" y="1286858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inus 36"/>
          <p:cNvSpPr/>
          <p:nvPr/>
        </p:nvSpPr>
        <p:spPr>
          <a:xfrm rot="5400000">
            <a:off x="5931559" y="2253129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inus 37"/>
          <p:cNvSpPr/>
          <p:nvPr/>
        </p:nvSpPr>
        <p:spPr>
          <a:xfrm>
            <a:off x="6534706" y="1232266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Minus 38"/>
          <p:cNvSpPr/>
          <p:nvPr/>
        </p:nvSpPr>
        <p:spPr>
          <a:xfrm>
            <a:off x="10603033" y="1566230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inus 39"/>
          <p:cNvSpPr/>
          <p:nvPr/>
        </p:nvSpPr>
        <p:spPr>
          <a:xfrm>
            <a:off x="8853001" y="1603619"/>
            <a:ext cx="524499" cy="10918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913515" y="4964664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84247" y="3768852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6743323" y="3686485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27100" y="1987221"/>
            <a:ext cx="354842" cy="2932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8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  <p:bldP spid="17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5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2550" y="2932161"/>
                <a:ext cx="9410700" cy="30716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মনেকরি,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সমবাহু ত্রিভুজের প্রত্যেক বাহুর দৈর্ঘ্য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AB=BC=AC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=a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একক।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AD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BC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আঁকি। তাহলে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BD=CD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একক।</a:t>
                </a:r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Math1" panose="05000800060100000101" pitchFamily="2" charset="2"/>
                </a:endParaRPr>
              </a:p>
              <a:p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এখন,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ABD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সমকোনী ত্রিভুজ হতে পাই,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𝐴𝐷</m:t>
                        </m:r>
                      </m:e>
                      <m:sup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𝐵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𝐷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𝐴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Math1" panose="05000800060100000101" pitchFamily="2" charset="2"/>
                </a:endParaRPr>
              </a:p>
              <a:p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         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𝐴𝐷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𝐴𝐵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𝐵𝐷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(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3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Math1" panose="05000800060100000101" pitchFamily="2" charset="2"/>
                </a:endParaRP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    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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AD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√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  <a:sym typeface="Math1" panose="05000800060100000101" pitchFamily="2" charset="2"/>
                </a:endParaRP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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Math1" panose="05000800060100000101" pitchFamily="2" charset="2"/>
                  </a:rPr>
                  <a:t>∆ABC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এর ক্ষেত্রফল</a:t>
                </a:r>
                <a:r>
                  <a:rPr lang="bn-BD" sz="2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.</a:t>
                </a:r>
                <a:r>
                  <a:rPr lang="en-US" sz="20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BC.AD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.a.</a:t>
                </a:r>
                <a:r>
                  <a:rPr lang="en-US" sz="2400" dirty="0">
                    <a:solidFill>
                      <a:prstClr val="black"/>
                    </a:solidFill>
                    <a:cs typeface="NikoshBAN" panose="02000000000000000000" pitchFamily="2" charset="0"/>
                    <a:sym typeface="Math1" panose="05000800060100000101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√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3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√</m:t>
                        </m:r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3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  <a:sym typeface="Math1" panose="05000800060100000101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Math1" panose="05000800060100000101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 </a:t>
                </a:r>
                <a:r>
                  <a:rPr lang="bn-BD" sz="2400" dirty="0" smtClean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বর্গএকক।</a:t>
                </a:r>
                <a:endParaRPr lang="en-US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550" y="2932161"/>
                <a:ext cx="9410700" cy="3071610"/>
              </a:xfrm>
              <a:prstGeom prst="rect">
                <a:avLst/>
              </a:prstGeom>
              <a:blipFill>
                <a:blip r:embed="rId3"/>
                <a:stretch>
                  <a:fillRect l="-970" t="-1381" b="-1381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ame 27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28600"/>
            <a:ext cx="4208203" cy="58477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ত্রিভুজের ক্ষেত্রফল নির্ণয়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400800" y="609600"/>
            <a:ext cx="2286000" cy="1646741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4" idx="0"/>
            <a:endCxn id="14" idx="3"/>
          </p:cNvCxnSpPr>
          <p:nvPr/>
        </p:nvCxnSpPr>
        <p:spPr>
          <a:xfrm>
            <a:off x="7543800" y="609600"/>
            <a:ext cx="0" cy="1646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543800" y="2286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1994731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86800" y="194923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24263" y="2280101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20" name="Minus 19"/>
          <p:cNvSpPr/>
          <p:nvPr/>
        </p:nvSpPr>
        <p:spPr>
          <a:xfrm>
            <a:off x="6735059" y="1432970"/>
            <a:ext cx="433317" cy="4571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7949886" y="1481507"/>
            <a:ext cx="433317" cy="4571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inus 21"/>
          <p:cNvSpPr/>
          <p:nvPr/>
        </p:nvSpPr>
        <p:spPr>
          <a:xfrm rot="5400000">
            <a:off x="7514854" y="2150071"/>
            <a:ext cx="433317" cy="121554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35059" y="955469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958301" y="915097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7758195" y="2114121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6330244" y="2517951"/>
            <a:ext cx="40481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000719" y="2541711"/>
            <a:ext cx="436803" cy="106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35059" y="2229702"/>
                <a:ext cx="272625" cy="568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059" y="2229702"/>
                <a:ext cx="272625" cy="5688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277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7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25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25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25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75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425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75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75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4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  <p:bldP spid="26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4D32-391F-4016-93A3-4FE19BD98911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581401" y="436373"/>
            <a:ext cx="48006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C823AAA-4E04-4473-8F78-10F2CB732F03}"/>
                  </a:ext>
                </a:extLst>
              </p:cNvPr>
              <p:cNvSpPr/>
              <p:nvPr/>
            </p:nvSpPr>
            <p:spPr>
              <a:xfrm>
                <a:off x="762001" y="2911829"/>
                <a:ext cx="10439400" cy="89182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সমবাহু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প্রত্যেক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ড়া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লে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বেড়ে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ত্রিভুজটির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 দৈর্ঘ্য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C823AAA-4E04-4473-8F78-10F2CB732F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2911829"/>
                <a:ext cx="10439400" cy="891822"/>
              </a:xfrm>
              <a:prstGeom prst="rect">
                <a:avLst/>
              </a:prstGeom>
              <a:blipFill>
                <a:blip r:embed="rId5"/>
                <a:stretch>
                  <a:fillRect l="-1340" t="-10667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F52A-FE7B-400A-8ABB-5C5747937989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hamidurrahman57@gmail.com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971800" y="228600"/>
            <a:ext cx="5486400" cy="5334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মিলিয়ে নেইঃ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15800" cy="6858000"/>
          </a:xfrm>
          <a:prstGeom prst="frame">
            <a:avLst>
              <a:gd name="adj1" fmla="val 2578"/>
            </a:avLst>
          </a:prstGeom>
          <a:solidFill>
            <a:srgbClr val="4F19E7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09365" y="3076027"/>
                <a:ext cx="3897670" cy="3207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প্রশ্নমতে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 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US" sz="1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bn-BD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bn-BD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 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bn-BD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bn-BD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 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>
                  <a:latin typeface="NikoshBAN" panose="02000000000000000000" pitchFamily="2" charset="0"/>
                </a:endParaRPr>
              </a:p>
              <a:p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 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latin typeface="NikoshBAN" panose="02000000000000000000" pitchFamily="2" charset="0"/>
                </a:endParaRPr>
              </a:p>
              <a:p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 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latin typeface="NikoshBAN" panose="02000000000000000000" pitchFamily="2" charset="0"/>
                </a:endParaRPr>
              </a:p>
              <a:p>
                <a:r>
                  <a:rPr lang="bn-BD" dirty="0" smtClean="0">
                    <a:latin typeface="NikoshBAN" panose="02000000000000000000" pitchFamily="2" charset="0"/>
                    <a:sym typeface="Math1" panose="05000800060100000101" pitchFamily="2" charset="2"/>
                  </a:rPr>
                  <a:t>                </a:t>
                </a:r>
                <a:r>
                  <a:rPr lang="en-US" dirty="0" smtClean="0">
                    <a:latin typeface="NikoshBAN" panose="02000000000000000000" pitchFamily="2" charset="0"/>
                    <a:sym typeface="Math1" panose="05000800060100000101" pitchFamily="2" charset="2"/>
                  </a:rPr>
                  <a:t> a=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 smtClean="0">
                  <a:latin typeface="NikoshBAN" panose="02000000000000000000" pitchFamily="2" charset="0"/>
                </a:endParaRPr>
              </a:p>
              <a:p>
                <a:r>
                  <a:rPr lang="bn-BD" dirty="0" smtClean="0">
                    <a:sym typeface="Math1" panose="05000800060100000101" pitchFamily="2" charset="2"/>
                  </a:rPr>
                  <a:t>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ত্রিভুজটির প্রত্যেক বাহুর দৈর্ঘ্য </a:t>
                </a:r>
                <a:r>
                  <a:rPr lang="en-US" dirty="0" smtClean="0">
                    <a:sym typeface="Math1" panose="05000800060100000101" pitchFamily="2" charset="2"/>
                  </a:rPr>
                  <a:t>5 </a:t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মিটার।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365" y="3076027"/>
                <a:ext cx="3897670" cy="3207225"/>
              </a:xfrm>
              <a:prstGeom prst="rect">
                <a:avLst/>
              </a:prstGeom>
              <a:blipFill>
                <a:blip r:embed="rId2"/>
                <a:stretch>
                  <a:fillRect l="-1408" b="-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83155" y="3200400"/>
                <a:ext cx="4942489" cy="3027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সমবাহু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একবাহুর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                                         </a:t>
                </a:r>
              </a:p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Math1" panose="05000800060100000101" pitchFamily="2" charset="2"/>
                  </a:rPr>
                  <a:t>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সমবাহ‍ু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bn-BD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টার।</a:t>
                </a:r>
                <a:endParaRPr lang="bn-BD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ত্রিভুজটির প্রত্যেক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বাড়লে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endPara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.a.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) </a:t>
                </a:r>
                <a:endParaRPr lang="bn-BD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 +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endParaRPr lang="bn-BD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155" y="3200400"/>
                <a:ext cx="4942489" cy="3027432"/>
              </a:xfrm>
              <a:prstGeom prst="rect">
                <a:avLst/>
              </a:prstGeom>
              <a:blipFill>
                <a:blip r:embed="rId3"/>
                <a:stretch>
                  <a:fillRect l="-1233" t="-805" r="-39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6160454" y="3262719"/>
            <a:ext cx="0" cy="28338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>
            <a:off x="4800600" y="1066800"/>
            <a:ext cx="2438400" cy="147859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5181600" y="1348941"/>
            <a:ext cx="1676400" cy="1030489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41706" y="1922105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7516" y="248085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b="1" dirty="0" smtClean="0">
                <a:solidFill>
                  <a:srgbClr val="0070C0"/>
                </a:solidFill>
              </a:rPr>
              <a:t>+2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62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75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2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75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3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4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25" grpId="0" animBg="1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2096</TotalTime>
  <Words>566</Words>
  <Application>Microsoft Office PowerPoint</Application>
  <PresentationFormat>Widescreen</PresentationFormat>
  <Paragraphs>207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 Unicode MS</vt:lpstr>
      <vt:lpstr>Arial</vt:lpstr>
      <vt:lpstr>Calibri</vt:lpstr>
      <vt:lpstr>Cambria Math</vt:lpstr>
      <vt:lpstr>Math1</vt:lpstr>
      <vt:lpstr>NikoshBAN</vt:lpstr>
      <vt:lpstr>Symbol</vt:lpstr>
      <vt:lpstr>Vrinda</vt:lpstr>
      <vt:lpstr>Wingdings</vt:lpstr>
      <vt:lpstr>Office Theme</vt:lpstr>
      <vt:lpstr>Equation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Unique</dc:creator>
  <cp:lastModifiedBy>HAMID</cp:lastModifiedBy>
  <cp:revision>280</cp:revision>
  <dcterms:created xsi:type="dcterms:W3CDTF">2006-08-16T00:00:00Z</dcterms:created>
  <dcterms:modified xsi:type="dcterms:W3CDTF">2021-05-17T10:32:34Z</dcterms:modified>
</cp:coreProperties>
</file>