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85" r:id="rId3"/>
    <p:sldId id="263" r:id="rId4"/>
    <p:sldId id="256" r:id="rId5"/>
    <p:sldId id="257" r:id="rId6"/>
    <p:sldId id="268" r:id="rId7"/>
    <p:sldId id="267" r:id="rId8"/>
    <p:sldId id="258" r:id="rId9"/>
    <p:sldId id="259" r:id="rId10"/>
    <p:sldId id="260" r:id="rId11"/>
    <p:sldId id="261" r:id="rId12"/>
    <p:sldId id="269"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321914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93B5D-EECC-4A6D-A30B-F07E3BF9F7A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236242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251111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050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172314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263165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498522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13327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394340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330081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324859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93B5D-EECC-4A6D-A30B-F07E3BF9F7A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207239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93B5D-EECC-4A6D-A30B-F07E3BF9F7AF}"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414787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9538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5143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1A93B5D-EECC-4A6D-A30B-F07E3BF9F7AF}" type="datetimeFigureOut">
              <a:rPr lang="en-US" smtClean="0"/>
              <a:t>5/18/2021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12903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93B5D-EECC-4A6D-A30B-F07E3BF9F7A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9252-D27B-43B6-832B-2827453EA41E}" type="slidenum">
              <a:rPr lang="en-US" smtClean="0"/>
              <a:t>‹#›</a:t>
            </a:fld>
            <a:endParaRPr lang="en-US"/>
          </a:p>
        </p:txBody>
      </p:sp>
    </p:spTree>
    <p:extLst>
      <p:ext uri="{BB962C8B-B14F-4D97-AF65-F5344CB8AC3E}">
        <p14:creationId xmlns:p14="http://schemas.microsoft.com/office/powerpoint/2010/main" val="402490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A93B5D-EECC-4A6D-A30B-F07E3BF9F7AF}" type="datetimeFigureOut">
              <a:rPr lang="en-US" smtClean="0"/>
              <a:t>5/18/2021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5A9252-D27B-43B6-832B-2827453EA41E}" type="slidenum">
              <a:rPr lang="en-US" smtClean="0"/>
              <a:t>‹#›</a:t>
            </a:fld>
            <a:endParaRPr lang="en-US"/>
          </a:p>
        </p:txBody>
      </p:sp>
    </p:spTree>
    <p:extLst>
      <p:ext uri="{BB962C8B-B14F-4D97-AF65-F5344CB8AC3E}">
        <p14:creationId xmlns:p14="http://schemas.microsoft.com/office/powerpoint/2010/main" val="1358771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8E7E8-7888-42B8-A872-CEDD622F7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309658"/>
            <a:ext cx="11555896" cy="6317921"/>
          </a:xfrm>
          <a:prstGeom prst="rect">
            <a:avLst/>
          </a:prstGeom>
        </p:spPr>
      </p:pic>
      <p:sp>
        <p:nvSpPr>
          <p:cNvPr id="4" name="Rectangle 3">
            <a:extLst>
              <a:ext uri="{FF2B5EF4-FFF2-40B4-BE49-F238E27FC236}">
                <a16:creationId xmlns:a16="http://schemas.microsoft.com/office/drawing/2014/main" id="{BF0BDA56-92F5-45DB-8ACA-F10DF0C878CC}"/>
              </a:ext>
            </a:extLst>
          </p:cNvPr>
          <p:cNvSpPr/>
          <p:nvPr/>
        </p:nvSpPr>
        <p:spPr>
          <a:xfrm>
            <a:off x="1930402" y="4108174"/>
            <a:ext cx="7399128" cy="2646878"/>
          </a:xfrm>
          <a:prstGeom prst="rect">
            <a:avLst/>
          </a:prstGeom>
        </p:spPr>
        <p:txBody>
          <a:bodyPr wrap="square">
            <a:spAutoFit/>
          </a:bodyPr>
          <a:lstStyle/>
          <a:p>
            <a:pPr algn="ctr"/>
            <a:r>
              <a:rPr lang="en-US" sz="16600" dirty="0" err="1">
                <a:solidFill>
                  <a:srgbClr val="FF0000"/>
                </a:solidFill>
              </a:rPr>
              <a:t>স্বা</a:t>
            </a:r>
            <a:r>
              <a:rPr lang="en-US" sz="16600" dirty="0" err="1"/>
              <a:t>গ</a:t>
            </a:r>
            <a:r>
              <a:rPr lang="en-US" sz="16600" dirty="0" err="1">
                <a:solidFill>
                  <a:srgbClr val="FFFF00"/>
                </a:solidFill>
              </a:rPr>
              <a:t>ত</a:t>
            </a:r>
            <a:r>
              <a:rPr lang="en-US" sz="16600" dirty="0" err="1">
                <a:solidFill>
                  <a:srgbClr val="002060"/>
                </a:solidFill>
              </a:rPr>
              <a:t>ম</a:t>
            </a:r>
            <a:endParaRPr lang="en-US" sz="16600" dirty="0"/>
          </a:p>
        </p:txBody>
      </p:sp>
    </p:spTree>
    <p:extLst>
      <p:ext uri="{BB962C8B-B14F-4D97-AF65-F5344CB8AC3E}">
        <p14:creationId xmlns:p14="http://schemas.microsoft.com/office/powerpoint/2010/main" val="30401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61" y="858061"/>
            <a:ext cx="3546348" cy="40992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41" y="858061"/>
            <a:ext cx="3789998" cy="40111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151" y="858061"/>
            <a:ext cx="4098988" cy="4011168"/>
          </a:xfrm>
          <a:prstGeom prst="rect">
            <a:avLst/>
          </a:prstGeom>
        </p:spPr>
      </p:pic>
      <p:sp>
        <p:nvSpPr>
          <p:cNvPr id="5" name="TextBox 4"/>
          <p:cNvSpPr txBox="1"/>
          <p:nvPr/>
        </p:nvSpPr>
        <p:spPr>
          <a:xfrm>
            <a:off x="153861" y="5078194"/>
            <a:ext cx="3571748" cy="1569660"/>
          </a:xfrm>
          <a:prstGeom prst="rect">
            <a:avLst/>
          </a:prstGeom>
          <a:solidFill>
            <a:schemeClr val="bg2">
              <a:lumMod val="60000"/>
              <a:lumOff val="40000"/>
            </a:schemeClr>
          </a:solidFill>
        </p:spPr>
        <p:txBody>
          <a:bodyPr wrap="square" rtlCol="0">
            <a:spAutoFit/>
          </a:bodyPr>
          <a:lstStyle/>
          <a:p>
            <a:pPr algn="just"/>
            <a:r>
              <a:rPr lang="bn-IN" sz="2400" b="1" dirty="0">
                <a:solidFill>
                  <a:schemeClr val="bg1"/>
                </a:solidFill>
                <a:latin typeface="Nikosh" panose="02000000000000000000" pitchFamily="2" charset="0"/>
                <a:cs typeface="Nikosh" panose="02000000000000000000" pitchFamily="2" charset="0"/>
              </a:rPr>
              <a:t>বিজ্ঞানী জেমস ক্লার্ক চৌম্বকীয় বলের ধারণা প্রকাশ করেন, যা বিনা তারে বার্তা প্রেরণের একটি সম্ভাবনাকে তুলে ধরেন।</a:t>
            </a:r>
            <a:endParaRPr lang="en-US" sz="2400" b="1" dirty="0">
              <a:solidFill>
                <a:schemeClr val="bg1"/>
              </a:solidFill>
              <a:latin typeface="Nikosh" panose="02000000000000000000" pitchFamily="2" charset="0"/>
              <a:cs typeface="Nikosh" panose="02000000000000000000" pitchFamily="2" charset="0"/>
            </a:endParaRPr>
          </a:p>
        </p:txBody>
      </p:sp>
      <p:sp>
        <p:nvSpPr>
          <p:cNvPr id="6" name="TextBox 5"/>
          <p:cNvSpPr txBox="1"/>
          <p:nvPr/>
        </p:nvSpPr>
        <p:spPr>
          <a:xfrm>
            <a:off x="3939541" y="4985861"/>
            <a:ext cx="3789998" cy="1754326"/>
          </a:xfrm>
          <a:prstGeom prst="rect">
            <a:avLst/>
          </a:prstGeom>
          <a:solidFill>
            <a:schemeClr val="bg2">
              <a:lumMod val="60000"/>
              <a:lumOff val="40000"/>
            </a:schemeClr>
          </a:solidFill>
        </p:spPr>
        <p:txBody>
          <a:bodyPr wrap="square" rtlCol="0">
            <a:spAutoFit/>
          </a:bodyPr>
          <a:lstStyle/>
          <a:p>
            <a:pPr algn="just"/>
            <a:r>
              <a:rPr lang="bn-IN" b="1" dirty="0">
                <a:solidFill>
                  <a:schemeClr val="bg1"/>
                </a:solidFill>
                <a:latin typeface="Nikosh" panose="02000000000000000000" pitchFamily="2" charset="0"/>
                <a:cs typeface="Nikosh" panose="02000000000000000000" pitchFamily="2" charset="0"/>
              </a:rPr>
              <a:t>বিনা তারে এক স্থান থেকে অন্য স্থানে বার্তা প্রেরণে প্রথম সফল হন বাঙালি বিজ্ঞানী জগদীশচন্দ্র বসু। ১৮৯৫ সালে জগদীশচন্দ্র বসু অতিক্ষুদ্র তরঙ্গ ব্যভার করে এক স্থান হতে অন্য স্থানে তথ্য প্রেরণে সক্ষম হন। কিন্তু তাঁর এই আবিষ্কার প্রকাশিত না হওয়ায় সার্বজনীন স্বীকৃতি পায়নি।</a:t>
            </a:r>
            <a:endParaRPr lang="en-US" b="1" dirty="0">
              <a:solidFill>
                <a:schemeClr val="bg1"/>
              </a:solidFill>
              <a:latin typeface="Nikosh" panose="02000000000000000000" pitchFamily="2" charset="0"/>
              <a:cs typeface="Nikosh" panose="02000000000000000000" pitchFamily="2" charset="0"/>
            </a:endParaRPr>
          </a:p>
        </p:txBody>
      </p:sp>
      <p:sp>
        <p:nvSpPr>
          <p:cNvPr id="7" name="TextBox 6"/>
          <p:cNvSpPr txBox="1"/>
          <p:nvPr/>
        </p:nvSpPr>
        <p:spPr>
          <a:xfrm>
            <a:off x="7953819" y="5047416"/>
            <a:ext cx="4084320" cy="1631216"/>
          </a:xfrm>
          <a:prstGeom prst="rect">
            <a:avLst/>
          </a:prstGeom>
          <a:solidFill>
            <a:schemeClr val="bg2">
              <a:lumMod val="60000"/>
              <a:lumOff val="40000"/>
            </a:schemeClr>
          </a:solidFill>
        </p:spPr>
        <p:txBody>
          <a:bodyPr wrap="square" rtlCol="0">
            <a:spAutoFit/>
          </a:bodyPr>
          <a:lstStyle/>
          <a:p>
            <a:pPr algn="just"/>
            <a:r>
              <a:rPr lang="bn-IN" sz="2000" b="1" dirty="0">
                <a:solidFill>
                  <a:schemeClr val="bg1"/>
                </a:solidFill>
                <a:latin typeface="Nikosh" panose="02000000000000000000" pitchFamily="2" charset="0"/>
                <a:cs typeface="Nikosh" panose="02000000000000000000" pitchFamily="2" charset="0"/>
              </a:rPr>
              <a:t>বেতার তরঙ্গ ব্যবহার করে একই কাজ প্রথম প্রকাশিত হওয়ায় সার্বজনীন স্বীকৃতি পান ইতালির বিজ্ঞানী গুগলিয়েলমো মার্কনি। এ জন্য তাকে বেতার যন্ত্রের আবিষ্কারক হিসাবে স্বীকৃতি দেওয়া হয়।</a:t>
            </a:r>
            <a:endParaRPr lang="en-US" sz="2000" b="1" dirty="0">
              <a:solidFill>
                <a:schemeClr val="bg1"/>
              </a:solidFill>
              <a:latin typeface="Nikosh" panose="02000000000000000000" pitchFamily="2" charset="0"/>
              <a:cs typeface="Nikosh" panose="02000000000000000000" pitchFamily="2" charset="0"/>
            </a:endParaRPr>
          </a:p>
        </p:txBody>
      </p:sp>
      <p:sp>
        <p:nvSpPr>
          <p:cNvPr id="8" name="Rectangle: Rounded Corners 7">
            <a:extLst>
              <a:ext uri="{FF2B5EF4-FFF2-40B4-BE49-F238E27FC236}">
                <a16:creationId xmlns:a16="http://schemas.microsoft.com/office/drawing/2014/main" id="{ACA1C1C2-2962-4A60-90F1-6C085BFCCA5F}"/>
              </a:ext>
            </a:extLst>
          </p:cNvPr>
          <p:cNvSpPr/>
          <p:nvPr/>
        </p:nvSpPr>
        <p:spPr>
          <a:xfrm>
            <a:off x="4183191" y="117813"/>
            <a:ext cx="3546348" cy="49413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অবদান</a:t>
            </a:r>
            <a:r>
              <a:rPr lang="en-US" sz="3600" b="1" dirty="0">
                <a:solidFill>
                  <a:schemeClr val="bg1"/>
                </a:solidFill>
              </a:rPr>
              <a:t> </a:t>
            </a:r>
            <a:r>
              <a:rPr lang="en-US" sz="3600" b="1" dirty="0" err="1">
                <a:solidFill>
                  <a:schemeClr val="bg1"/>
                </a:solidFill>
              </a:rPr>
              <a:t>সমুহ</a:t>
            </a:r>
            <a:endParaRPr lang="en-US" sz="3600" b="1" dirty="0">
              <a:solidFill>
                <a:schemeClr val="bg1"/>
              </a:solidFill>
            </a:endParaRPr>
          </a:p>
        </p:txBody>
      </p:sp>
    </p:spTree>
    <p:extLst>
      <p:ext uri="{BB962C8B-B14F-4D97-AF65-F5344CB8AC3E}">
        <p14:creationId xmlns:p14="http://schemas.microsoft.com/office/powerpoint/2010/main" val="3926428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1043380"/>
            <a:ext cx="4986338" cy="33396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5" y="1043380"/>
            <a:ext cx="5391150" cy="3339644"/>
          </a:xfrm>
          <a:prstGeom prst="rect">
            <a:avLst/>
          </a:prstGeom>
        </p:spPr>
      </p:pic>
      <p:sp>
        <p:nvSpPr>
          <p:cNvPr id="7" name="TextBox 6"/>
          <p:cNvSpPr txBox="1"/>
          <p:nvPr/>
        </p:nvSpPr>
        <p:spPr>
          <a:xfrm>
            <a:off x="634555" y="4599861"/>
            <a:ext cx="4574477" cy="1938992"/>
          </a:xfrm>
          <a:prstGeom prst="rect">
            <a:avLst/>
          </a:prstGeom>
          <a:solidFill>
            <a:schemeClr val="bg2">
              <a:lumMod val="60000"/>
              <a:lumOff val="40000"/>
            </a:schemeClr>
          </a:solidFill>
        </p:spPr>
        <p:txBody>
          <a:bodyPr wrap="square" rtlCol="0">
            <a:spAutoFit/>
          </a:bodyPr>
          <a:lstStyle/>
          <a:p>
            <a:pPr algn="just"/>
            <a:r>
              <a:rPr lang="bn-IN" sz="2000" b="1" dirty="0">
                <a:solidFill>
                  <a:schemeClr val="bg1"/>
                </a:solidFill>
                <a:latin typeface="Nikosh" panose="02000000000000000000" pitchFamily="2" charset="0"/>
                <a:cs typeface="Nikosh" panose="02000000000000000000" pitchFamily="2" charset="0"/>
              </a:rPr>
              <a:t>বিশ শতকের ষাট-সত্তরের দশকে ( </a:t>
            </a:r>
            <a:r>
              <a:rPr lang="en-US" sz="2000" b="1" dirty="0">
                <a:solidFill>
                  <a:schemeClr val="bg1"/>
                </a:solidFill>
                <a:latin typeface="Nikosh" panose="02000000000000000000" pitchFamily="2" charset="0"/>
                <a:cs typeface="Nikosh" panose="02000000000000000000" pitchFamily="2" charset="0"/>
              </a:rPr>
              <a:t>IP</a:t>
            </a:r>
            <a:r>
              <a:rPr lang="bn-IN" sz="2000" b="1" dirty="0">
                <a:solidFill>
                  <a:schemeClr val="bg1"/>
                </a:solidFill>
                <a:latin typeface="Nikosh" panose="02000000000000000000" pitchFamily="2" charset="0"/>
                <a:cs typeface="Nikosh" panose="02000000000000000000" pitchFamily="2" charset="0"/>
              </a:rPr>
              <a:t>) </a:t>
            </a:r>
            <a:r>
              <a:rPr lang="en-US" sz="2000" b="1" dirty="0">
                <a:solidFill>
                  <a:schemeClr val="bg1"/>
                </a:solidFill>
                <a:latin typeface="Nikosh" panose="02000000000000000000" pitchFamily="2" charset="0"/>
                <a:cs typeface="Nikosh" panose="02000000000000000000" pitchFamily="2" charset="0"/>
              </a:rPr>
              <a:t>Internet Protocol</a:t>
            </a:r>
            <a:r>
              <a:rPr lang="bn-IN" sz="2000" b="1" dirty="0">
                <a:solidFill>
                  <a:schemeClr val="bg1"/>
                </a:solidFill>
                <a:latin typeface="Nikosh" panose="02000000000000000000" pitchFamily="2" charset="0"/>
                <a:cs typeface="Nikosh" panose="02000000000000000000" pitchFamily="2" charset="0"/>
              </a:rPr>
              <a:t> ব্যবহার করে আরপানেটের (</a:t>
            </a:r>
            <a:r>
              <a:rPr lang="en-US" sz="2000" b="1" dirty="0">
                <a:solidFill>
                  <a:schemeClr val="bg1"/>
                </a:solidFill>
                <a:latin typeface="Nikosh" panose="02000000000000000000" pitchFamily="2" charset="0"/>
                <a:cs typeface="Nikosh" panose="02000000000000000000" pitchFamily="2" charset="0"/>
              </a:rPr>
              <a:t>Arpanet) </a:t>
            </a:r>
            <a:r>
              <a:rPr lang="bn-IN" sz="2000" b="1" dirty="0">
                <a:solidFill>
                  <a:schemeClr val="bg1"/>
                </a:solidFill>
                <a:latin typeface="Nikosh" panose="02000000000000000000" pitchFamily="2" charset="0"/>
                <a:cs typeface="Nikosh" panose="02000000000000000000" pitchFamily="2" charset="0"/>
              </a:rPr>
              <a:t>আবিষ্কৃত হয়। ১৯৭১ সালে আরপানেটে ইলেকট্রনিক মাধ্যমে পত্রালাপের সূচনা করেন। আমেরিকার প্রোগ্রামার রেমন্ড স্যামুয়েল টমলিনসন । তিনিই প্রথম ই- মেইল সিস্টেম চালু করেন </a:t>
            </a:r>
            <a:endParaRPr lang="en-US" sz="2000" b="1" dirty="0">
              <a:solidFill>
                <a:schemeClr val="bg1"/>
              </a:solidFill>
              <a:latin typeface="Nikosh" panose="02000000000000000000" pitchFamily="2" charset="0"/>
              <a:cs typeface="Nikosh" panose="02000000000000000000" pitchFamily="2" charset="0"/>
            </a:endParaRPr>
          </a:p>
        </p:txBody>
      </p:sp>
      <p:sp>
        <p:nvSpPr>
          <p:cNvPr id="9" name="TextBox 8"/>
          <p:cNvSpPr txBox="1"/>
          <p:nvPr/>
        </p:nvSpPr>
        <p:spPr>
          <a:xfrm>
            <a:off x="6522244" y="4599861"/>
            <a:ext cx="5091112" cy="1938992"/>
          </a:xfrm>
          <a:prstGeom prst="rect">
            <a:avLst/>
          </a:prstGeom>
          <a:solidFill>
            <a:schemeClr val="bg2">
              <a:lumMod val="60000"/>
              <a:lumOff val="40000"/>
            </a:schemeClr>
          </a:solidFill>
        </p:spPr>
        <p:txBody>
          <a:bodyPr wrap="square" rtlCol="0">
            <a:spAutoFit/>
          </a:bodyPr>
          <a:lstStyle/>
          <a:p>
            <a:pPr algn="just"/>
            <a:r>
              <a:rPr lang="bn-IN" sz="2400" b="1" dirty="0">
                <a:solidFill>
                  <a:schemeClr val="bg1"/>
                </a:solidFill>
                <a:latin typeface="Nikosh" panose="02000000000000000000" pitchFamily="2" charset="0"/>
                <a:cs typeface="Nikosh" panose="02000000000000000000" pitchFamily="2" charset="0"/>
              </a:rPr>
              <a:t>মাইক্রোপ্রসেসরের আবির্ভাবের পর পারসোনাল কম্পিউটার ( </a:t>
            </a:r>
            <a:r>
              <a:rPr lang="en-US" sz="2400" b="1" dirty="0">
                <a:solidFill>
                  <a:schemeClr val="bg1"/>
                </a:solidFill>
                <a:latin typeface="Nikosh" panose="02000000000000000000" pitchFamily="2" charset="0"/>
                <a:cs typeface="Nikosh" panose="02000000000000000000" pitchFamily="2" charset="0"/>
              </a:rPr>
              <a:t>PC ) </a:t>
            </a:r>
            <a:r>
              <a:rPr lang="bn-IN" sz="2400" b="1" dirty="0">
                <a:solidFill>
                  <a:schemeClr val="bg1"/>
                </a:solidFill>
                <a:latin typeface="Nikosh" panose="02000000000000000000" pitchFamily="2" charset="0"/>
                <a:cs typeface="Nikosh" panose="02000000000000000000" pitchFamily="2" charset="0"/>
              </a:rPr>
              <a:t>তৈরি শুরু হয়। স্টিভ জভস ও রোনাল্ড ওয়েনে ১৯৭৬ সালে ১ লা এপ্রিল অ্যাপল কম্পিউটার নামে একটি প্রতিষ্ঠান চালু করেন। অ্যাপল প্রতিষ্ঠানটি বর্তমানে বিশ্বের অন্যতম বৃহৎ প্রতিষ্ঠান।</a:t>
            </a:r>
            <a:endParaRPr lang="en-US" sz="2400" b="1" dirty="0">
              <a:solidFill>
                <a:schemeClr val="bg1"/>
              </a:solidFill>
              <a:latin typeface="Nikosh" panose="02000000000000000000" pitchFamily="2" charset="0"/>
              <a:cs typeface="Nikosh" panose="02000000000000000000" pitchFamily="2" charset="0"/>
            </a:endParaRPr>
          </a:p>
        </p:txBody>
      </p:sp>
      <p:sp>
        <p:nvSpPr>
          <p:cNvPr id="14" name="Rectangle: Rounded Corners 13">
            <a:extLst>
              <a:ext uri="{FF2B5EF4-FFF2-40B4-BE49-F238E27FC236}">
                <a16:creationId xmlns:a16="http://schemas.microsoft.com/office/drawing/2014/main" id="{A0F66024-EC9C-4F0D-BFF2-C9807CBE514E}"/>
              </a:ext>
            </a:extLst>
          </p:cNvPr>
          <p:cNvSpPr/>
          <p:nvPr/>
        </p:nvSpPr>
        <p:spPr>
          <a:xfrm>
            <a:off x="4168904" y="319147"/>
            <a:ext cx="3546348" cy="49413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অবদান</a:t>
            </a:r>
            <a:r>
              <a:rPr lang="en-US" sz="3600" b="1" dirty="0">
                <a:solidFill>
                  <a:schemeClr val="bg1"/>
                </a:solidFill>
              </a:rPr>
              <a:t> </a:t>
            </a:r>
            <a:r>
              <a:rPr lang="en-US" sz="3600" b="1" dirty="0" err="1">
                <a:solidFill>
                  <a:schemeClr val="bg1"/>
                </a:solidFill>
              </a:rPr>
              <a:t>সমুহ</a:t>
            </a:r>
            <a:endParaRPr lang="en-US" sz="3600" b="1" dirty="0">
              <a:solidFill>
                <a:schemeClr val="bg1"/>
              </a:solidFill>
            </a:endParaRPr>
          </a:p>
        </p:txBody>
      </p:sp>
    </p:spTree>
    <p:extLst>
      <p:ext uri="{BB962C8B-B14F-4D97-AF65-F5344CB8AC3E}">
        <p14:creationId xmlns:p14="http://schemas.microsoft.com/office/powerpoint/2010/main" val="294693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9BE17B-1E7D-45E9-9311-62BF0F263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06" y="957262"/>
            <a:ext cx="5222431" cy="3833436"/>
          </a:xfrm>
          <a:prstGeom prst="rect">
            <a:avLst/>
          </a:prstGeom>
        </p:spPr>
      </p:pic>
      <p:pic>
        <p:nvPicPr>
          <p:cNvPr id="3" name="Picture 2">
            <a:extLst>
              <a:ext uri="{FF2B5EF4-FFF2-40B4-BE49-F238E27FC236}">
                <a16:creationId xmlns:a16="http://schemas.microsoft.com/office/drawing/2014/main" id="{8E585337-3AF5-4C9C-9146-6127DAC7D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087" y="996756"/>
            <a:ext cx="5327205" cy="3793942"/>
          </a:xfrm>
          <a:prstGeom prst="rect">
            <a:avLst/>
          </a:prstGeom>
        </p:spPr>
      </p:pic>
      <p:sp>
        <p:nvSpPr>
          <p:cNvPr id="4" name="TextBox 3">
            <a:extLst>
              <a:ext uri="{FF2B5EF4-FFF2-40B4-BE49-F238E27FC236}">
                <a16:creationId xmlns:a16="http://schemas.microsoft.com/office/drawing/2014/main" id="{6E8944C0-C909-462E-9C86-0150F99CDFE0}"/>
              </a:ext>
            </a:extLst>
          </p:cNvPr>
          <p:cNvSpPr txBox="1"/>
          <p:nvPr/>
        </p:nvSpPr>
        <p:spPr>
          <a:xfrm>
            <a:off x="449707" y="4960799"/>
            <a:ext cx="5222430" cy="1754326"/>
          </a:xfrm>
          <a:prstGeom prst="rect">
            <a:avLst/>
          </a:prstGeom>
          <a:solidFill>
            <a:schemeClr val="bg2">
              <a:lumMod val="60000"/>
              <a:lumOff val="40000"/>
            </a:schemeClr>
          </a:solidFill>
        </p:spPr>
        <p:txBody>
          <a:bodyPr wrap="square" rtlCol="0">
            <a:spAutoFit/>
          </a:bodyPr>
          <a:lstStyle/>
          <a:p>
            <a:pPr algn="just"/>
            <a:r>
              <a:rPr lang="bn-IN" b="1" dirty="0">
                <a:solidFill>
                  <a:schemeClr val="bg1"/>
                </a:solidFill>
                <a:latin typeface="Nikosh" panose="02000000000000000000" pitchFamily="2" charset="0"/>
                <a:cs typeface="Nikosh" panose="02000000000000000000" pitchFamily="2" charset="0"/>
              </a:rPr>
              <a:t>১৯৮১ সালে আইবিএম কোম্পানি তাদের বানানোপার্সোনাল কম্পিউটারের অপারেটিং সিস্টেম তৈরির জন্য উইলিয়াম হেনরি ‘বিল’ গেটস ও তাঁর বন্ধুদের প্রতিষ্ঠান মাইক্রোসফটকে দায়িত্ব দেয়। তৈরি হয় এমএস ডস এবং উইন্ডোজ অপারেটিং সিস্টেম। পৃথিবীর অধিকাংশ কম্পিউটার পরিচালিত হয় বিল গেটস প্রতিষ্ঠিত মাইক্রোসফট ( </a:t>
            </a:r>
            <a:r>
              <a:rPr lang="en-US" b="1" dirty="0">
                <a:solidFill>
                  <a:schemeClr val="bg1"/>
                </a:solidFill>
                <a:latin typeface="Nikosh" panose="02000000000000000000" pitchFamily="2" charset="0"/>
                <a:cs typeface="Nikosh" panose="02000000000000000000" pitchFamily="2" charset="0"/>
              </a:rPr>
              <a:t>MS)</a:t>
            </a:r>
            <a:r>
              <a:rPr lang="bn-IN" b="1" dirty="0">
                <a:solidFill>
                  <a:schemeClr val="bg1"/>
                </a:solidFill>
                <a:latin typeface="Nikosh" panose="02000000000000000000" pitchFamily="2" charset="0"/>
                <a:cs typeface="Nikosh" panose="02000000000000000000" pitchFamily="2" charset="0"/>
              </a:rPr>
              <a:t> কোম্পানির অপারেটিং সিস্টেম সফটওয়্যার দিয়ে।</a:t>
            </a:r>
            <a:endParaRPr lang="en-US" b="1" dirty="0">
              <a:solidFill>
                <a:schemeClr val="bg1"/>
              </a:solidFill>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FCE66F59-5F6E-459E-A718-AEFBA24D0126}"/>
              </a:ext>
            </a:extLst>
          </p:cNvPr>
          <p:cNvSpPr txBox="1"/>
          <p:nvPr/>
        </p:nvSpPr>
        <p:spPr>
          <a:xfrm>
            <a:off x="6415088" y="4960799"/>
            <a:ext cx="5327205" cy="1631216"/>
          </a:xfrm>
          <a:prstGeom prst="rect">
            <a:avLst/>
          </a:prstGeom>
          <a:solidFill>
            <a:schemeClr val="bg2">
              <a:lumMod val="60000"/>
              <a:lumOff val="40000"/>
            </a:schemeClr>
          </a:solidFill>
        </p:spPr>
        <p:txBody>
          <a:bodyPr wrap="square" rtlCol="0">
            <a:spAutoFit/>
          </a:bodyPr>
          <a:lstStyle/>
          <a:p>
            <a:pPr algn="just"/>
            <a:r>
              <a:rPr lang="bn-IN" sz="2000" b="1" dirty="0">
                <a:solidFill>
                  <a:schemeClr val="bg1"/>
                </a:solidFill>
                <a:latin typeface="Nikosh" panose="02000000000000000000" pitchFamily="2" charset="0"/>
                <a:cs typeface="Nikosh" panose="02000000000000000000" pitchFamily="2" charset="0"/>
              </a:rPr>
              <a:t>বর্তমান পৃথিবীর সবচেয়ে জনপ্রিয় সামাজিক যোগাযোগ মাধ্যমের নাম ফেসবুক ( </a:t>
            </a:r>
            <a:r>
              <a:rPr lang="en-US" sz="2000" b="1" dirty="0">
                <a:solidFill>
                  <a:schemeClr val="bg1"/>
                </a:solidFill>
                <a:latin typeface="Nikosh" panose="02000000000000000000" pitchFamily="2" charset="0"/>
                <a:cs typeface="Nikosh" panose="02000000000000000000" pitchFamily="2" charset="0"/>
              </a:rPr>
              <a:t>Facebook ) </a:t>
            </a:r>
            <a:r>
              <a:rPr lang="bn-IN" sz="2000" b="1" dirty="0">
                <a:solidFill>
                  <a:schemeClr val="bg1"/>
                </a:solidFill>
                <a:latin typeface="Nikosh" panose="02000000000000000000" pitchFamily="2" charset="0"/>
                <a:cs typeface="Nikosh" panose="02000000000000000000" pitchFamily="2" charset="0"/>
              </a:rPr>
              <a:t>হার্ভার্ড বিশ্ববিদ্যালয়ের শিক্ষার্থী মার্ক জুকারবার্গ ও তাঁর চার বন্ধুর হাতে সূচিত হয় ফেসবুকের। বাংলাদেশের অনেকেই সামাজিক যোগাযোগ মাধ্যম হিসেবে ফেসবুক ব্যবহার করেন।</a:t>
            </a:r>
            <a:r>
              <a:rPr lang="en-US" sz="2000" b="1" dirty="0">
                <a:solidFill>
                  <a:schemeClr val="bg1"/>
                </a:solidFill>
                <a:latin typeface="Nikosh" panose="02000000000000000000" pitchFamily="2" charset="0"/>
                <a:cs typeface="Nikosh" panose="02000000000000000000" pitchFamily="2" charset="0"/>
              </a:rPr>
              <a:t> </a:t>
            </a:r>
          </a:p>
        </p:txBody>
      </p:sp>
      <p:sp>
        <p:nvSpPr>
          <p:cNvPr id="6" name="Rectangle: Rounded Corners 5">
            <a:extLst>
              <a:ext uri="{FF2B5EF4-FFF2-40B4-BE49-F238E27FC236}">
                <a16:creationId xmlns:a16="http://schemas.microsoft.com/office/drawing/2014/main" id="{5F1A2772-225B-4303-88CD-D0BBBAFBE60B}"/>
              </a:ext>
            </a:extLst>
          </p:cNvPr>
          <p:cNvSpPr/>
          <p:nvPr/>
        </p:nvSpPr>
        <p:spPr>
          <a:xfrm>
            <a:off x="4183191" y="332519"/>
            <a:ext cx="3546348" cy="49413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অবদান</a:t>
            </a:r>
            <a:r>
              <a:rPr lang="en-US" sz="3600" b="1" dirty="0">
                <a:solidFill>
                  <a:schemeClr val="bg1"/>
                </a:solidFill>
              </a:rPr>
              <a:t> </a:t>
            </a:r>
            <a:r>
              <a:rPr lang="en-US" sz="3600" b="1" dirty="0" err="1">
                <a:solidFill>
                  <a:schemeClr val="bg1"/>
                </a:solidFill>
              </a:rPr>
              <a:t>সমুহ</a:t>
            </a:r>
            <a:endParaRPr lang="en-US" sz="3600" b="1" dirty="0">
              <a:solidFill>
                <a:schemeClr val="bg1"/>
              </a:solidFill>
            </a:endParaRPr>
          </a:p>
        </p:txBody>
      </p:sp>
    </p:spTree>
    <p:extLst>
      <p:ext uri="{BB962C8B-B14F-4D97-AF65-F5344CB8AC3E}">
        <p14:creationId xmlns:p14="http://schemas.microsoft.com/office/powerpoint/2010/main" val="68183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71118D-AF23-4862-AB3F-F27D4F586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956" y="2266706"/>
            <a:ext cx="4616931" cy="4382993"/>
          </a:xfrm>
          <a:prstGeom prst="rect">
            <a:avLst/>
          </a:prstGeom>
        </p:spPr>
      </p:pic>
      <p:sp>
        <p:nvSpPr>
          <p:cNvPr id="4" name="Title 1">
            <a:extLst>
              <a:ext uri="{FF2B5EF4-FFF2-40B4-BE49-F238E27FC236}">
                <a16:creationId xmlns:a16="http://schemas.microsoft.com/office/drawing/2014/main" id="{D8A3CA11-DCE0-4BB8-991F-D7480F66F952}"/>
              </a:ext>
            </a:extLst>
          </p:cNvPr>
          <p:cNvSpPr txBox="1">
            <a:spLocks/>
          </p:cNvSpPr>
          <p:nvPr/>
        </p:nvSpPr>
        <p:spPr>
          <a:xfrm>
            <a:off x="1381025" y="324157"/>
            <a:ext cx="8454887" cy="1692965"/>
          </a:xfrm>
          <a:prstGeom prst="rect">
            <a:avLst/>
          </a:prstGeom>
          <a:solidFill>
            <a:srgbClr val="00206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1500" dirty="0" err="1">
                <a:latin typeface="Nikosh" panose="02000000000000000000" pitchFamily="2" charset="0"/>
                <a:cs typeface="Nikosh" panose="02000000000000000000" pitchFamily="2" charset="0"/>
              </a:rPr>
              <a:t>সবাইকে</a:t>
            </a:r>
            <a:r>
              <a:rPr lang="en-US" sz="11500" dirty="0">
                <a:latin typeface="Nikosh" panose="02000000000000000000" pitchFamily="2" charset="0"/>
                <a:cs typeface="Nikosh" panose="02000000000000000000" pitchFamily="2" charset="0"/>
              </a:rPr>
              <a:t> </a:t>
            </a:r>
            <a:r>
              <a:rPr lang="en-US" sz="11500" dirty="0" err="1">
                <a:latin typeface="Nikosh" panose="02000000000000000000" pitchFamily="2" charset="0"/>
                <a:cs typeface="Nikosh" panose="02000000000000000000" pitchFamily="2" charset="0"/>
              </a:rPr>
              <a:t>ধন্যবাদ</a:t>
            </a:r>
            <a:endParaRPr lang="en-US" sz="115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9691992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6038" y="293896"/>
            <a:ext cx="3664892" cy="923330"/>
          </a:xfrm>
          <a:prstGeom prst="rect">
            <a:avLst/>
          </a:prstGeom>
          <a:solidFill>
            <a:srgbClr val="002060"/>
          </a:solidFill>
        </p:spPr>
        <p:txBody>
          <a:bodyPr wrap="square" rtlCol="0">
            <a:spAutoFit/>
          </a:bodyPr>
          <a:lstStyle/>
          <a:p>
            <a:pPr algn="ctr"/>
            <a:r>
              <a:rPr lang="bn-BD"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anose="02000000000000000000" pitchFamily="2" charset="0"/>
                <a:cs typeface="NikoshBAN" panose="02000000000000000000" pitchFamily="2" charset="0"/>
              </a:rPr>
              <a:t>পরিচিতিঃ</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anose="02000000000000000000" pitchFamily="2" charset="0"/>
              <a:cs typeface="NikoshBAN" panose="02000000000000000000" pitchFamily="2" charset="0"/>
            </a:endParaRPr>
          </a:p>
        </p:txBody>
      </p:sp>
      <p:sp>
        <p:nvSpPr>
          <p:cNvPr id="19" name="TextBox 18"/>
          <p:cNvSpPr txBox="1"/>
          <p:nvPr/>
        </p:nvSpPr>
        <p:spPr>
          <a:xfrm>
            <a:off x="6692348" y="3817768"/>
            <a:ext cx="4890051" cy="2000548"/>
          </a:xfrm>
          <a:prstGeom prst="rect">
            <a:avLst/>
          </a:prstGeom>
          <a:solidFill>
            <a:srgbClr val="002060"/>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bn-BD" sz="2000" b="1" dirty="0">
                <a:ln w="50800"/>
                <a:latin typeface="NikoshBAN" panose="02000000000000000000" pitchFamily="2" charset="0"/>
                <a:cs typeface="NikoshBAN" panose="02000000000000000000" pitchFamily="2" charset="0"/>
              </a:rPr>
              <a:t>বিষয়ঃ </a:t>
            </a:r>
            <a:r>
              <a:rPr lang="en-US" sz="2000" b="1" dirty="0" err="1">
                <a:ln w="50800"/>
                <a:latin typeface="NikoshBAN" panose="02000000000000000000" pitchFamily="2" charset="0"/>
                <a:cs typeface="NikoshBAN" panose="02000000000000000000" pitchFamily="2" charset="0"/>
              </a:rPr>
              <a:t>তথ্য</a:t>
            </a:r>
            <a:r>
              <a:rPr lang="en-US" sz="2000" b="1" dirty="0">
                <a:ln w="50800"/>
                <a:latin typeface="NikoshBAN" panose="02000000000000000000" pitchFamily="2" charset="0"/>
                <a:cs typeface="NikoshBAN" panose="02000000000000000000" pitchFamily="2" charset="0"/>
              </a:rPr>
              <a:t> ও </a:t>
            </a:r>
            <a:r>
              <a:rPr lang="en-US" sz="2000" b="1" dirty="0" err="1">
                <a:ln w="50800"/>
                <a:latin typeface="NikoshBAN" panose="02000000000000000000" pitchFamily="2" charset="0"/>
                <a:cs typeface="NikoshBAN" panose="02000000000000000000" pitchFamily="2" charset="0"/>
              </a:rPr>
              <a:t>যোগাযোগ</a:t>
            </a:r>
            <a:r>
              <a:rPr lang="en-US" sz="2000" b="1" dirty="0">
                <a:ln w="50800"/>
                <a:latin typeface="NikoshBAN" panose="02000000000000000000" pitchFamily="2" charset="0"/>
                <a:cs typeface="NikoshBAN" panose="02000000000000000000" pitchFamily="2" charset="0"/>
              </a:rPr>
              <a:t> </a:t>
            </a:r>
            <a:r>
              <a:rPr lang="en-US" sz="2000" b="1" dirty="0" err="1">
                <a:ln w="50800"/>
                <a:latin typeface="NikoshBAN" panose="02000000000000000000" pitchFamily="2" charset="0"/>
                <a:cs typeface="NikoshBAN" panose="02000000000000000000" pitchFamily="2" charset="0"/>
              </a:rPr>
              <a:t>প্রযুক্তি</a:t>
            </a:r>
            <a:r>
              <a:rPr lang="bn-BD" sz="2000" b="1" dirty="0">
                <a:ln w="50800"/>
                <a:latin typeface="NikoshBAN" panose="02000000000000000000" pitchFamily="2" charset="0"/>
                <a:cs typeface="NikoshBAN" panose="02000000000000000000" pitchFamily="2" charset="0"/>
              </a:rPr>
              <a:t> </a:t>
            </a:r>
            <a:endParaRPr lang="bn-BD" sz="2400" b="1" dirty="0">
              <a:ln w="50800"/>
              <a:latin typeface="NikoshBAN" panose="02000000000000000000" pitchFamily="2" charset="0"/>
              <a:cs typeface="NikoshBAN" panose="02000000000000000000" pitchFamily="2" charset="0"/>
            </a:endParaRPr>
          </a:p>
          <a:p>
            <a:pPr algn="ctr"/>
            <a:r>
              <a:rPr lang="bn-BD" sz="2400" b="1" dirty="0">
                <a:ln w="50800"/>
                <a:latin typeface="NikoshBAN" panose="02000000000000000000" pitchFamily="2" charset="0"/>
                <a:cs typeface="NikoshBAN" panose="02000000000000000000" pitchFamily="2" charset="0"/>
              </a:rPr>
              <a:t>শ্রেণীঃ নবম ও দশম </a:t>
            </a:r>
          </a:p>
          <a:p>
            <a:pPr algn="ctr"/>
            <a:r>
              <a:rPr lang="bn-BD" sz="2400" b="1" dirty="0">
                <a:ln w="50800"/>
                <a:latin typeface="NikoshBAN" panose="02000000000000000000" pitchFamily="2" charset="0"/>
                <a:cs typeface="NikoshBAN" panose="02000000000000000000" pitchFamily="2" charset="0"/>
              </a:rPr>
              <a:t>অধ্যায়ঃ </a:t>
            </a:r>
            <a:r>
              <a:rPr lang="en-US" sz="2400" b="1" dirty="0" err="1">
                <a:ln w="50800"/>
                <a:latin typeface="NikoshBAN" panose="02000000000000000000" pitchFamily="2" charset="0"/>
                <a:cs typeface="NikoshBAN" panose="02000000000000000000" pitchFamily="2" charset="0"/>
              </a:rPr>
              <a:t>প্রথমঃ</a:t>
            </a:r>
            <a:endParaRPr lang="en-US" sz="2400" b="1" dirty="0">
              <a:ln w="50800"/>
              <a:latin typeface="NikoshBAN" panose="02000000000000000000" pitchFamily="2" charset="0"/>
              <a:cs typeface="NikoshBAN" panose="02000000000000000000" pitchFamily="2" charset="0"/>
            </a:endParaRPr>
          </a:p>
          <a:p>
            <a:pPr algn="ctr"/>
            <a:r>
              <a:rPr lang="bn-IN" sz="3200" b="1" dirty="0">
                <a:solidFill>
                  <a:srgbClr val="92D050"/>
                </a:solidFill>
                <a:latin typeface="Nikosh" panose="02000000000000000000" pitchFamily="2" charset="0"/>
                <a:cs typeface="Nikosh" panose="02000000000000000000" pitchFamily="2" charset="0"/>
              </a:rPr>
              <a:t>তথ্য ও যোগাযোগ প্রযুক্তি</a:t>
            </a:r>
            <a:r>
              <a:rPr lang="en-SG" sz="3200" b="1" dirty="0">
                <a:solidFill>
                  <a:srgbClr val="92D050"/>
                </a:solidFill>
                <a:latin typeface="Nikosh" panose="02000000000000000000" pitchFamily="2" charset="0"/>
                <a:cs typeface="Nikosh" panose="02000000000000000000" pitchFamily="2" charset="0"/>
              </a:rPr>
              <a:t>র </a:t>
            </a:r>
            <a:r>
              <a:rPr lang="en-SG" sz="3200" b="1" dirty="0" err="1">
                <a:solidFill>
                  <a:srgbClr val="92D050"/>
                </a:solidFill>
                <a:latin typeface="Nikosh" panose="02000000000000000000" pitchFamily="2" charset="0"/>
                <a:cs typeface="Nikosh" panose="02000000000000000000" pitchFamily="2" charset="0"/>
              </a:rPr>
              <a:t>ক্রমবিকাশ</a:t>
            </a:r>
            <a:r>
              <a:rPr lang="en-SG" sz="3200" b="1" dirty="0">
                <a:latin typeface="Nikosh" panose="02000000000000000000" pitchFamily="2" charset="0"/>
                <a:cs typeface="Nikosh" panose="02000000000000000000" pitchFamily="2" charset="0"/>
              </a:rPr>
              <a:t> </a:t>
            </a:r>
            <a:r>
              <a:rPr lang="bn-BD" sz="2400" b="1" dirty="0">
                <a:ln w="50800"/>
                <a:latin typeface="NikoshBAN" panose="02000000000000000000" pitchFamily="2" charset="0"/>
                <a:cs typeface="NikoshBAN" panose="02000000000000000000" pitchFamily="2" charset="0"/>
              </a:rPr>
              <a:t>তারিখঃ </a:t>
            </a:r>
            <a:r>
              <a:rPr lang="en-US" sz="2400" b="1" dirty="0">
                <a:ln w="50800"/>
                <a:latin typeface="NikoshBAN" panose="02000000000000000000" pitchFamily="2" charset="0"/>
                <a:cs typeface="NikoshBAN" panose="02000000000000000000" pitchFamily="2" charset="0"/>
              </a:rPr>
              <a:t>১৭</a:t>
            </a:r>
            <a:r>
              <a:rPr lang="bn-BD" sz="2400" b="1" dirty="0">
                <a:ln w="50800"/>
                <a:latin typeface="NikoshBAN" panose="02000000000000000000" pitchFamily="2" charset="0"/>
                <a:cs typeface="NikoshBAN" panose="02000000000000000000" pitchFamily="2" charset="0"/>
              </a:rPr>
              <a:t>/০</a:t>
            </a:r>
            <a:r>
              <a:rPr lang="en-US" sz="2400" b="1" dirty="0">
                <a:ln w="50800"/>
                <a:latin typeface="NikoshBAN" panose="02000000000000000000" pitchFamily="2" charset="0"/>
                <a:cs typeface="NikoshBAN" panose="02000000000000000000" pitchFamily="2" charset="0"/>
              </a:rPr>
              <a:t>৫</a:t>
            </a:r>
            <a:r>
              <a:rPr lang="bn-BD" sz="2400" b="1" dirty="0">
                <a:ln w="50800"/>
                <a:latin typeface="NikoshBAN" panose="02000000000000000000" pitchFamily="2" charset="0"/>
                <a:cs typeface="NikoshBAN" panose="02000000000000000000" pitchFamily="2" charset="0"/>
              </a:rPr>
              <a:t>/২০</a:t>
            </a:r>
            <a:r>
              <a:rPr lang="en-US" sz="2400" b="1" dirty="0">
                <a:ln w="50800"/>
                <a:latin typeface="NikoshBAN" panose="02000000000000000000" pitchFamily="2" charset="0"/>
                <a:cs typeface="NikoshBAN" panose="02000000000000000000" pitchFamily="2" charset="0"/>
              </a:rPr>
              <a:t>২</a:t>
            </a:r>
            <a:r>
              <a:rPr lang="as-IN" sz="2400" b="1" dirty="0">
                <a:ln w="50800"/>
                <a:latin typeface="NikoshBAN" panose="02000000000000000000" pitchFamily="2" charset="0"/>
                <a:cs typeface="NikoshBAN" panose="02000000000000000000" pitchFamily="2" charset="0"/>
              </a:rPr>
              <a:t>১</a:t>
            </a:r>
            <a:r>
              <a:rPr lang="bn-BD" sz="2400" b="1" dirty="0">
                <a:ln w="50800"/>
                <a:latin typeface="NikoshBAN" panose="02000000000000000000" pitchFamily="2" charset="0"/>
                <a:cs typeface="NikoshBAN" panose="02000000000000000000" pitchFamily="2" charset="0"/>
              </a:rPr>
              <a:t> ইং</a:t>
            </a:r>
            <a:endParaRPr lang="en-US" sz="2400" b="1" dirty="0">
              <a:ln w="5080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9357" y="195738"/>
            <a:ext cx="3052265" cy="3437215"/>
          </a:xfrm>
          <a:prstGeom prst="roundRect">
            <a:avLst>
              <a:gd name="adj" fmla="val 22300"/>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99674">
            <a:off x="3590053" y="3376000"/>
            <a:ext cx="4965877" cy="1368255"/>
          </a:xfrm>
          <a:prstGeom prst="rect">
            <a:avLst/>
          </a:prstGeom>
        </p:spPr>
      </p:pic>
      <p:grpSp>
        <p:nvGrpSpPr>
          <p:cNvPr id="21" name="Group 20"/>
          <p:cNvGrpSpPr/>
          <p:nvPr/>
        </p:nvGrpSpPr>
        <p:grpSpPr>
          <a:xfrm>
            <a:off x="-281047" y="-140972"/>
            <a:ext cx="12579063" cy="6998972"/>
            <a:chOff x="-152400" y="0"/>
            <a:chExt cx="9296400" cy="683721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11488"/>
              <a:ext cx="9296400" cy="1194110"/>
            </a:xfrm>
            <a:prstGeom prst="rect">
              <a:avLst/>
            </a:prstGeom>
          </p:spPr>
        </p:pic>
        <p:sp>
          <p:nvSpPr>
            <p:cNvPr id="26" name="Frame 25"/>
            <p:cNvSpPr/>
            <p:nvPr/>
          </p:nvSpPr>
          <p:spPr>
            <a:xfrm>
              <a:off x="0" y="0"/>
              <a:ext cx="9144000" cy="6837217"/>
            </a:xfrm>
            <a:prstGeom prst="frame">
              <a:avLst>
                <a:gd name="adj1" fmla="val 950"/>
              </a:avLst>
            </a:prstGeom>
            <a:gradFill>
              <a:gsLst>
                <a:gs pos="0">
                  <a:srgbClr val="C00000"/>
                </a:gs>
                <a:gs pos="50000">
                  <a:schemeClr val="accent1">
                    <a:tint val="44500"/>
                    <a:satMod val="160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76200" y="76201"/>
              <a:ext cx="8991600" cy="6705599"/>
            </a:xfrm>
            <a:prstGeom prst="frame">
              <a:avLst>
                <a:gd name="adj1" fmla="val 950"/>
              </a:avLst>
            </a:prstGeom>
            <a:gradFill>
              <a:gsLst>
                <a:gs pos="0">
                  <a:schemeClr val="accent3">
                    <a:lumMod val="75000"/>
                  </a:schemeClr>
                </a:gs>
                <a:gs pos="50000">
                  <a:schemeClr val="accent1">
                    <a:tint val="44500"/>
                    <a:satMod val="160000"/>
                  </a:schemeClr>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p:cNvSpPr/>
            <p:nvPr/>
          </p:nvSpPr>
          <p:spPr>
            <a:xfrm>
              <a:off x="152400" y="152400"/>
              <a:ext cx="8839200" cy="6553199"/>
            </a:xfrm>
            <a:prstGeom prst="frame">
              <a:avLst>
                <a:gd name="adj1" fmla="val 9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a:extLst>
              <a:ext uri="{FF2B5EF4-FFF2-40B4-BE49-F238E27FC236}">
                <a16:creationId xmlns:a16="http://schemas.microsoft.com/office/drawing/2014/main" id="{C59DABCB-04DC-4FF2-9F79-BF1D2703C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233" y="362581"/>
            <a:ext cx="3098393" cy="3270372"/>
          </a:xfrm>
          <a:prstGeom prst="rect">
            <a:avLst/>
          </a:prstGeom>
        </p:spPr>
      </p:pic>
      <p:sp>
        <p:nvSpPr>
          <p:cNvPr id="6" name="Rectangle 5">
            <a:extLst>
              <a:ext uri="{FF2B5EF4-FFF2-40B4-BE49-F238E27FC236}">
                <a16:creationId xmlns:a16="http://schemas.microsoft.com/office/drawing/2014/main" id="{7A1C9E5C-9F80-450E-9FD7-0C11796C53B3}"/>
              </a:ext>
            </a:extLst>
          </p:cNvPr>
          <p:cNvSpPr/>
          <p:nvPr/>
        </p:nvSpPr>
        <p:spPr>
          <a:xfrm>
            <a:off x="408795" y="3811945"/>
            <a:ext cx="4733048" cy="2123658"/>
          </a:xfrm>
          <a:prstGeom prst="rect">
            <a:avLst/>
          </a:prstGeom>
          <a:solidFill>
            <a:schemeClr val="bg2"/>
          </a:solidFill>
        </p:spPr>
        <p:txBody>
          <a:bodyPr wrap="square">
            <a:spAutoFit/>
          </a:bodyPr>
          <a:lstStyle/>
          <a:p>
            <a:pPr algn="ctr">
              <a:defRPr/>
            </a:pPr>
            <a:r>
              <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োস্তাফিজার</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রহমান</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defRPr/>
            </a:pP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defRPr/>
            </a:pP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্দিকীয়া</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defRPr/>
            </a:pP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শাজা</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defRPr/>
            </a:pP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০১৭১৬২৮১৫৬০</a:t>
            </a:r>
            <a:endParaRPr lang="en-US" sz="1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defRPr/>
            </a:pPr>
            <a:r>
              <a:rPr lang="en-US" sz="2400" dirty="0">
                <a:effectLst>
                  <a:outerShdw blurRad="38100" dist="38100" dir="2700000" algn="tl">
                    <a:srgbClr val="000000">
                      <a:alpha val="43137"/>
                    </a:srgbClr>
                  </a:outerShdw>
                </a:effectLst>
                <a:latin typeface="Times New Roman" pitchFamily="18" charset="0"/>
                <a:cs typeface="Times New Roman" pitchFamily="18" charset="0"/>
              </a:rPr>
              <a:t>Email: mostafizar1976@gmail.com</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9347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670" y="2686878"/>
            <a:ext cx="7200900" cy="1101217"/>
          </a:xfrm>
          <a:solidFill>
            <a:srgbClr val="0070C0"/>
          </a:solidFill>
        </p:spPr>
        <p:txBody>
          <a:bodyPr/>
          <a:lstStyle/>
          <a:p>
            <a:pPr algn="ctr"/>
            <a:r>
              <a:rPr lang="bn-IN" sz="6600" dirty="0">
                <a:latin typeface="Nikosh" panose="02000000000000000000" pitchFamily="2" charset="0"/>
                <a:cs typeface="Nikosh" panose="02000000000000000000" pitchFamily="2" charset="0"/>
              </a:rPr>
              <a:t>তথ্য ও যোগাযোগ প্রযুক্তি </a:t>
            </a:r>
            <a:endParaRPr lang="en-US" sz="6600" dirty="0">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609394" y="4171122"/>
            <a:ext cx="10687050" cy="1564866"/>
          </a:xfrm>
          <a:solidFill>
            <a:srgbClr val="00B050"/>
          </a:solidFill>
        </p:spPr>
        <p:txBody>
          <a:bodyPr>
            <a:normAutofit lnSpcReduction="10000"/>
          </a:bodyPr>
          <a:lstStyle/>
          <a:p>
            <a:r>
              <a:rPr lang="en-SG" sz="4800" dirty="0">
                <a:latin typeface="Nikosh" panose="02000000000000000000" pitchFamily="2" charset="0"/>
                <a:cs typeface="Nikosh" panose="02000000000000000000" pitchFamily="2" charset="0"/>
              </a:rPr>
              <a:t> </a:t>
            </a:r>
            <a:r>
              <a:rPr lang="bn-IN" sz="4800" dirty="0">
                <a:latin typeface="Nikosh" panose="02000000000000000000" pitchFamily="2" charset="0"/>
                <a:cs typeface="Nikosh" panose="02000000000000000000" pitchFamily="2" charset="0"/>
              </a:rPr>
              <a:t>১ম অধ্যায়</a:t>
            </a:r>
          </a:p>
          <a:p>
            <a:r>
              <a:rPr lang="en-SG" sz="4800" dirty="0">
                <a:latin typeface="Nikosh" panose="02000000000000000000" pitchFamily="2" charset="0"/>
                <a:cs typeface="Nikosh" panose="02000000000000000000" pitchFamily="2" charset="0"/>
              </a:rPr>
              <a:t> </a:t>
            </a:r>
            <a:r>
              <a:rPr lang="bn-IN" sz="4800" dirty="0">
                <a:latin typeface="Nikosh" panose="02000000000000000000" pitchFamily="2" charset="0"/>
                <a:cs typeface="Nikosh" panose="02000000000000000000" pitchFamily="2" charset="0"/>
              </a:rPr>
              <a:t>তথ্য ও যোগাযোগ প্রযুক্তি</a:t>
            </a:r>
            <a:r>
              <a:rPr lang="en-SG" sz="4800" dirty="0">
                <a:latin typeface="Nikosh" panose="02000000000000000000" pitchFamily="2" charset="0"/>
                <a:cs typeface="Nikosh" panose="02000000000000000000" pitchFamily="2" charset="0"/>
              </a:rPr>
              <a:t>র </a:t>
            </a:r>
            <a:r>
              <a:rPr lang="en-SG" sz="4800" dirty="0" err="1">
                <a:latin typeface="Nikosh" panose="02000000000000000000" pitchFamily="2" charset="0"/>
                <a:cs typeface="Nikosh" panose="02000000000000000000" pitchFamily="2" charset="0"/>
              </a:rPr>
              <a:t>ক্রমবিকাশ</a:t>
            </a:r>
            <a:r>
              <a:rPr lang="en-SG" sz="4800" dirty="0">
                <a:latin typeface="Nikosh" panose="02000000000000000000" pitchFamily="2" charset="0"/>
                <a:cs typeface="Nikosh" panose="02000000000000000000" pitchFamily="2" charset="0"/>
              </a:rPr>
              <a:t> </a:t>
            </a:r>
            <a:r>
              <a:rPr lang="en-SG" sz="4800" dirty="0" err="1">
                <a:latin typeface="Nikosh" panose="02000000000000000000" pitchFamily="2" charset="0"/>
                <a:cs typeface="Nikosh" panose="02000000000000000000" pitchFamily="2" charset="0"/>
              </a:rPr>
              <a:t>আলোচনা</a:t>
            </a:r>
            <a:r>
              <a:rPr lang="en-SG" sz="4800" dirty="0">
                <a:latin typeface="Nikosh" panose="02000000000000000000" pitchFamily="2" charset="0"/>
                <a:cs typeface="Nikosh" panose="02000000000000000000" pitchFamily="2" charset="0"/>
              </a:rPr>
              <a:t> </a:t>
            </a:r>
            <a:r>
              <a:rPr lang="en-SG" sz="4800" dirty="0" err="1">
                <a:latin typeface="Nikosh" panose="02000000000000000000" pitchFamily="2" charset="0"/>
                <a:cs typeface="Nikosh" panose="02000000000000000000" pitchFamily="2" charset="0"/>
              </a:rPr>
              <a:t>কর</a:t>
            </a:r>
            <a:r>
              <a:rPr lang="en-SG" sz="4800" dirty="0">
                <a:latin typeface="Nikosh" panose="02000000000000000000" pitchFamily="2" charset="0"/>
                <a:cs typeface="Nikosh" panose="02000000000000000000" pitchFamily="2" charset="0"/>
              </a:rPr>
              <a:t>।</a:t>
            </a:r>
            <a:endParaRPr lang="bn-IN" sz="4800" dirty="0">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1E60A4D3-71C7-4E9B-8E66-1FF78D56E5B9}"/>
              </a:ext>
            </a:extLst>
          </p:cNvPr>
          <p:cNvSpPr txBox="1">
            <a:spLocks/>
          </p:cNvSpPr>
          <p:nvPr/>
        </p:nvSpPr>
        <p:spPr>
          <a:xfrm>
            <a:off x="4015513" y="467139"/>
            <a:ext cx="3874811" cy="1101217"/>
          </a:xfrm>
          <a:prstGeom prst="rect">
            <a:avLst/>
          </a:prstGeom>
          <a:solidFill>
            <a:srgbClr val="00206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dirty="0">
                <a:latin typeface="Nikosh" panose="02000000000000000000" pitchFamily="2" charset="0"/>
                <a:cs typeface="Nikosh" panose="02000000000000000000" pitchFamily="2" charset="0"/>
              </a:rPr>
              <a:t>প</a:t>
            </a:r>
            <a:r>
              <a:rPr lang="as-IN" sz="6600" dirty="0">
                <a:latin typeface="Nikosh" panose="02000000000000000000" pitchFamily="2" charset="0"/>
                <a:cs typeface="Nikosh" panose="02000000000000000000" pitchFamily="2" charset="0"/>
              </a:rPr>
              <a:t>া</a:t>
            </a:r>
            <a:r>
              <a:rPr lang="en-US" sz="6600" dirty="0">
                <a:latin typeface="Nikosh" panose="02000000000000000000" pitchFamily="2" charset="0"/>
                <a:cs typeface="Nikosh" panose="02000000000000000000" pitchFamily="2" charset="0"/>
              </a:rPr>
              <a:t>ঠ</a:t>
            </a:r>
            <a:r>
              <a:rPr lang="as-IN" sz="6600" dirty="0">
                <a:latin typeface="Nikosh" panose="02000000000000000000" pitchFamily="2" charset="0"/>
                <a:cs typeface="Nikosh" panose="02000000000000000000" pitchFamily="2" charset="0"/>
              </a:rPr>
              <a:t>ে</a:t>
            </a:r>
            <a:r>
              <a:rPr lang="en-US" sz="6600" dirty="0">
                <a:latin typeface="Nikosh" panose="02000000000000000000" pitchFamily="2" charset="0"/>
                <a:cs typeface="Nikosh" panose="02000000000000000000" pitchFamily="2" charset="0"/>
              </a:rPr>
              <a:t>র </a:t>
            </a:r>
            <a:r>
              <a:rPr lang="as-IN" sz="6600" dirty="0">
                <a:latin typeface="Nikosh" panose="02000000000000000000" pitchFamily="2" charset="0"/>
                <a:cs typeface="Nikosh" panose="02000000000000000000" pitchFamily="2" charset="0"/>
              </a:rPr>
              <a:t>ব</a:t>
            </a:r>
            <a:r>
              <a:rPr lang="en-US" sz="6600" dirty="0">
                <a:latin typeface="Nikosh" panose="02000000000000000000" pitchFamily="2" charset="0"/>
                <a:cs typeface="Nikosh" panose="02000000000000000000" pitchFamily="2" charset="0"/>
              </a:rPr>
              <a:t>ি</a:t>
            </a:r>
            <a:r>
              <a:rPr lang="as-IN" sz="6600" dirty="0">
                <a:latin typeface="Nikosh" panose="02000000000000000000" pitchFamily="2" charset="0"/>
                <a:cs typeface="Nikosh" panose="02000000000000000000" pitchFamily="2" charset="0"/>
              </a:rPr>
              <a:t>ষ</a:t>
            </a:r>
            <a:r>
              <a:rPr lang="en-US" sz="6600" dirty="0">
                <a:latin typeface="Nikosh" panose="02000000000000000000" pitchFamily="2" charset="0"/>
                <a:cs typeface="Nikosh" panose="02000000000000000000" pitchFamily="2" charset="0"/>
              </a:rPr>
              <a:t>য়</a:t>
            </a:r>
          </a:p>
        </p:txBody>
      </p:sp>
    </p:spTree>
    <p:extLst>
      <p:ext uri="{BB962C8B-B14F-4D97-AF65-F5344CB8AC3E}">
        <p14:creationId xmlns:p14="http://schemas.microsoft.com/office/powerpoint/2010/main" val="2793412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80">
                                          <p:stCondLst>
                                            <p:cond delay="0"/>
                                          </p:stCondLst>
                                        </p:cTn>
                                        <p:tgtEl>
                                          <p:spTgt spid="3">
                                            <p:bg/>
                                          </p:spTgt>
                                        </p:tgtEl>
                                      </p:cBhvr>
                                    </p:animEffect>
                                    <p:anim calcmode="lin" valueType="num">
                                      <p:cBhvr>
                                        <p:cTn id="15"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bg/>
                                          </p:spTgt>
                                        </p:tgtEl>
                                      </p:cBhvr>
                                      <p:to x="100000" y="60000"/>
                                    </p:animScale>
                                    <p:animScale>
                                      <p:cBhvr>
                                        <p:cTn id="21" dur="166" decel="50000">
                                          <p:stCondLst>
                                            <p:cond delay="676"/>
                                          </p:stCondLst>
                                        </p:cTn>
                                        <p:tgtEl>
                                          <p:spTgt spid="3">
                                            <p:bg/>
                                          </p:spTgt>
                                        </p:tgtEl>
                                      </p:cBhvr>
                                      <p:to x="100000" y="100000"/>
                                    </p:animScale>
                                    <p:animScale>
                                      <p:cBhvr>
                                        <p:cTn id="22" dur="26">
                                          <p:stCondLst>
                                            <p:cond delay="1312"/>
                                          </p:stCondLst>
                                        </p:cTn>
                                        <p:tgtEl>
                                          <p:spTgt spid="3">
                                            <p:bg/>
                                          </p:spTgt>
                                        </p:tgtEl>
                                      </p:cBhvr>
                                      <p:to x="100000" y="80000"/>
                                    </p:animScale>
                                    <p:animScale>
                                      <p:cBhvr>
                                        <p:cTn id="23" dur="166" decel="50000">
                                          <p:stCondLst>
                                            <p:cond delay="1338"/>
                                          </p:stCondLst>
                                        </p:cTn>
                                        <p:tgtEl>
                                          <p:spTgt spid="3">
                                            <p:bg/>
                                          </p:spTgt>
                                        </p:tgtEl>
                                      </p:cBhvr>
                                      <p:to x="100000" y="100000"/>
                                    </p:animScale>
                                    <p:animScale>
                                      <p:cBhvr>
                                        <p:cTn id="24" dur="26">
                                          <p:stCondLst>
                                            <p:cond delay="1642"/>
                                          </p:stCondLst>
                                        </p:cTn>
                                        <p:tgtEl>
                                          <p:spTgt spid="3">
                                            <p:bg/>
                                          </p:spTgt>
                                        </p:tgtEl>
                                      </p:cBhvr>
                                      <p:to x="100000" y="90000"/>
                                    </p:animScale>
                                    <p:animScale>
                                      <p:cBhvr>
                                        <p:cTn id="25" dur="166" decel="50000">
                                          <p:stCondLst>
                                            <p:cond delay="1668"/>
                                          </p:stCondLst>
                                        </p:cTn>
                                        <p:tgtEl>
                                          <p:spTgt spid="3">
                                            <p:bg/>
                                          </p:spTgt>
                                        </p:tgtEl>
                                      </p:cBhvr>
                                      <p:to x="100000" y="100000"/>
                                    </p:animScale>
                                    <p:animScale>
                                      <p:cBhvr>
                                        <p:cTn id="26" dur="26">
                                          <p:stCondLst>
                                            <p:cond delay="1808"/>
                                          </p:stCondLst>
                                        </p:cTn>
                                        <p:tgtEl>
                                          <p:spTgt spid="3">
                                            <p:bg/>
                                          </p:spTgt>
                                        </p:tgtEl>
                                      </p:cBhvr>
                                      <p:to x="100000" y="95000"/>
                                    </p:animScale>
                                    <p:animScale>
                                      <p:cBhvr>
                                        <p:cTn id="27" dur="166" decel="50000">
                                          <p:stCondLst>
                                            <p:cond delay="1834"/>
                                          </p:stCondLst>
                                        </p:cTn>
                                        <p:tgtEl>
                                          <p:spTgt spid="3">
                                            <p:bg/>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80">
                                          <p:stCondLst>
                                            <p:cond delay="0"/>
                                          </p:stCondLst>
                                        </p:cTn>
                                        <p:tgtEl>
                                          <p:spTgt spid="3">
                                            <p:txEl>
                                              <p:pRg st="0" end="0"/>
                                            </p:txEl>
                                          </p:spTgt>
                                        </p:tgtEl>
                                      </p:cBhvr>
                                    </p:animEffect>
                                    <p:anim calcmode="lin" valueType="num">
                                      <p:cBhvr>
                                        <p:cTn id="3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0" end="0"/>
                                            </p:txEl>
                                          </p:spTgt>
                                        </p:tgtEl>
                                      </p:cBhvr>
                                      <p:to x="100000" y="60000"/>
                                    </p:animScale>
                                    <p:animScale>
                                      <p:cBhvr>
                                        <p:cTn id="39" dur="166" decel="50000">
                                          <p:stCondLst>
                                            <p:cond delay="676"/>
                                          </p:stCondLst>
                                        </p:cTn>
                                        <p:tgtEl>
                                          <p:spTgt spid="3">
                                            <p:txEl>
                                              <p:pRg st="0" end="0"/>
                                            </p:txEl>
                                          </p:spTgt>
                                        </p:tgtEl>
                                      </p:cBhvr>
                                      <p:to x="100000" y="100000"/>
                                    </p:animScale>
                                    <p:animScale>
                                      <p:cBhvr>
                                        <p:cTn id="40" dur="26">
                                          <p:stCondLst>
                                            <p:cond delay="1312"/>
                                          </p:stCondLst>
                                        </p:cTn>
                                        <p:tgtEl>
                                          <p:spTgt spid="3">
                                            <p:txEl>
                                              <p:pRg st="0" end="0"/>
                                            </p:txEl>
                                          </p:spTgt>
                                        </p:tgtEl>
                                      </p:cBhvr>
                                      <p:to x="100000" y="80000"/>
                                    </p:animScale>
                                    <p:animScale>
                                      <p:cBhvr>
                                        <p:cTn id="41" dur="166" decel="50000">
                                          <p:stCondLst>
                                            <p:cond delay="1338"/>
                                          </p:stCondLst>
                                        </p:cTn>
                                        <p:tgtEl>
                                          <p:spTgt spid="3">
                                            <p:txEl>
                                              <p:pRg st="0" end="0"/>
                                            </p:txEl>
                                          </p:spTgt>
                                        </p:tgtEl>
                                      </p:cBhvr>
                                      <p:to x="100000" y="100000"/>
                                    </p:animScale>
                                    <p:animScale>
                                      <p:cBhvr>
                                        <p:cTn id="42" dur="26">
                                          <p:stCondLst>
                                            <p:cond delay="1642"/>
                                          </p:stCondLst>
                                        </p:cTn>
                                        <p:tgtEl>
                                          <p:spTgt spid="3">
                                            <p:txEl>
                                              <p:pRg st="0" end="0"/>
                                            </p:txEl>
                                          </p:spTgt>
                                        </p:tgtEl>
                                      </p:cBhvr>
                                      <p:to x="100000" y="90000"/>
                                    </p:animScale>
                                    <p:animScale>
                                      <p:cBhvr>
                                        <p:cTn id="43" dur="166" decel="50000">
                                          <p:stCondLst>
                                            <p:cond delay="1668"/>
                                          </p:stCondLst>
                                        </p:cTn>
                                        <p:tgtEl>
                                          <p:spTgt spid="3">
                                            <p:txEl>
                                              <p:pRg st="0" end="0"/>
                                            </p:txEl>
                                          </p:spTgt>
                                        </p:tgtEl>
                                      </p:cBhvr>
                                      <p:to x="100000" y="100000"/>
                                    </p:animScale>
                                    <p:animScale>
                                      <p:cBhvr>
                                        <p:cTn id="44" dur="26">
                                          <p:stCondLst>
                                            <p:cond delay="1808"/>
                                          </p:stCondLst>
                                        </p:cTn>
                                        <p:tgtEl>
                                          <p:spTgt spid="3">
                                            <p:txEl>
                                              <p:pRg st="0" end="0"/>
                                            </p:txEl>
                                          </p:spTgt>
                                        </p:tgtEl>
                                      </p:cBhvr>
                                      <p:to x="100000" y="95000"/>
                                    </p:animScale>
                                    <p:animScale>
                                      <p:cBhvr>
                                        <p:cTn id="45" dur="166" decel="50000">
                                          <p:stCondLst>
                                            <p:cond delay="1834"/>
                                          </p:stCondLst>
                                        </p:cTn>
                                        <p:tgtEl>
                                          <p:spTgt spid="3">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wipe(down)">
                                      <p:cBhvr>
                                        <p:cTn id="50" dur="580">
                                          <p:stCondLst>
                                            <p:cond delay="0"/>
                                          </p:stCondLst>
                                        </p:cTn>
                                        <p:tgtEl>
                                          <p:spTgt spid="3">
                                            <p:txEl>
                                              <p:pRg st="1" end="1"/>
                                            </p:txEl>
                                          </p:spTgt>
                                        </p:tgtEl>
                                      </p:cBhvr>
                                    </p:animEffect>
                                    <p:anim calcmode="lin" valueType="num">
                                      <p:cBhvr>
                                        <p:cTn id="5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1" end="1"/>
                                            </p:txEl>
                                          </p:spTgt>
                                        </p:tgtEl>
                                      </p:cBhvr>
                                      <p:to x="100000" y="60000"/>
                                    </p:animScale>
                                    <p:animScale>
                                      <p:cBhvr>
                                        <p:cTn id="57" dur="166" decel="50000">
                                          <p:stCondLst>
                                            <p:cond delay="676"/>
                                          </p:stCondLst>
                                        </p:cTn>
                                        <p:tgtEl>
                                          <p:spTgt spid="3">
                                            <p:txEl>
                                              <p:pRg st="1" end="1"/>
                                            </p:txEl>
                                          </p:spTgt>
                                        </p:tgtEl>
                                      </p:cBhvr>
                                      <p:to x="100000" y="100000"/>
                                    </p:animScale>
                                    <p:animScale>
                                      <p:cBhvr>
                                        <p:cTn id="58" dur="26">
                                          <p:stCondLst>
                                            <p:cond delay="1312"/>
                                          </p:stCondLst>
                                        </p:cTn>
                                        <p:tgtEl>
                                          <p:spTgt spid="3">
                                            <p:txEl>
                                              <p:pRg st="1" end="1"/>
                                            </p:txEl>
                                          </p:spTgt>
                                        </p:tgtEl>
                                      </p:cBhvr>
                                      <p:to x="100000" y="80000"/>
                                    </p:animScale>
                                    <p:animScale>
                                      <p:cBhvr>
                                        <p:cTn id="59" dur="166" decel="50000">
                                          <p:stCondLst>
                                            <p:cond delay="1338"/>
                                          </p:stCondLst>
                                        </p:cTn>
                                        <p:tgtEl>
                                          <p:spTgt spid="3">
                                            <p:txEl>
                                              <p:pRg st="1" end="1"/>
                                            </p:txEl>
                                          </p:spTgt>
                                        </p:tgtEl>
                                      </p:cBhvr>
                                      <p:to x="100000" y="100000"/>
                                    </p:animScale>
                                    <p:animScale>
                                      <p:cBhvr>
                                        <p:cTn id="60" dur="26">
                                          <p:stCondLst>
                                            <p:cond delay="1642"/>
                                          </p:stCondLst>
                                        </p:cTn>
                                        <p:tgtEl>
                                          <p:spTgt spid="3">
                                            <p:txEl>
                                              <p:pRg st="1" end="1"/>
                                            </p:txEl>
                                          </p:spTgt>
                                        </p:tgtEl>
                                      </p:cBhvr>
                                      <p:to x="100000" y="90000"/>
                                    </p:animScale>
                                    <p:animScale>
                                      <p:cBhvr>
                                        <p:cTn id="61" dur="166" decel="50000">
                                          <p:stCondLst>
                                            <p:cond delay="1668"/>
                                          </p:stCondLst>
                                        </p:cTn>
                                        <p:tgtEl>
                                          <p:spTgt spid="3">
                                            <p:txEl>
                                              <p:pRg st="1" end="1"/>
                                            </p:txEl>
                                          </p:spTgt>
                                        </p:tgtEl>
                                      </p:cBhvr>
                                      <p:to x="100000" y="100000"/>
                                    </p:animScale>
                                    <p:animScale>
                                      <p:cBhvr>
                                        <p:cTn id="62" dur="26">
                                          <p:stCondLst>
                                            <p:cond delay="1808"/>
                                          </p:stCondLst>
                                        </p:cTn>
                                        <p:tgtEl>
                                          <p:spTgt spid="3">
                                            <p:txEl>
                                              <p:pRg st="1" end="1"/>
                                            </p:txEl>
                                          </p:spTgt>
                                        </p:tgtEl>
                                      </p:cBhvr>
                                      <p:to x="100000" y="95000"/>
                                    </p:animScale>
                                    <p:animScale>
                                      <p:cBhvr>
                                        <p:cTn id="6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287" y="412820"/>
            <a:ext cx="11401426" cy="584775"/>
          </a:xfrm>
          <a:prstGeom prst="rect">
            <a:avLst/>
          </a:prstGeom>
          <a:solidFill>
            <a:srgbClr val="00B050"/>
          </a:solidFill>
        </p:spPr>
        <p:txBody>
          <a:bodyPr wrap="square" rtlCol="0">
            <a:spAutoFit/>
          </a:bodyPr>
          <a:lstStyle/>
          <a:p>
            <a:r>
              <a:rPr lang="bn-IN" sz="3200" b="1" u="sng" dirty="0">
                <a:latin typeface="Nikosh" panose="02000000000000000000" pitchFamily="2" charset="0"/>
                <a:cs typeface="Nikosh" panose="02000000000000000000" pitchFamily="2" charset="0"/>
              </a:rPr>
              <a:t>একুশ শতকের তথ্য ও যোগাযোগ প্রযুক্তি এবং তা বিকাশে উল্লেখযোগ্য ব্যক্তিত্বদের অবদান</a:t>
            </a:r>
            <a:r>
              <a:rPr lang="bn-IN" sz="3200" u="sng" dirty="0">
                <a:latin typeface="Nikosh" panose="02000000000000000000" pitchFamily="2" charset="0"/>
                <a:cs typeface="Nikosh" panose="02000000000000000000" pitchFamily="2" charset="0"/>
              </a:rPr>
              <a:t>।</a:t>
            </a:r>
            <a:endParaRPr lang="en-US" sz="3200" u="sng" dirty="0">
              <a:latin typeface="Nikosh" panose="02000000000000000000" pitchFamily="2" charset="0"/>
              <a:cs typeface="Nikosh" panose="02000000000000000000" pitchFamily="2" charset="0"/>
            </a:endParaRPr>
          </a:p>
        </p:txBody>
      </p:sp>
      <p:sp>
        <p:nvSpPr>
          <p:cNvPr id="7" name="TextBox 6"/>
          <p:cNvSpPr txBox="1"/>
          <p:nvPr/>
        </p:nvSpPr>
        <p:spPr>
          <a:xfrm>
            <a:off x="145256" y="1428422"/>
            <a:ext cx="11901488" cy="5016758"/>
          </a:xfrm>
          <a:prstGeom prst="rect">
            <a:avLst/>
          </a:prstGeom>
          <a:solidFill>
            <a:schemeClr val="bg2">
              <a:lumMod val="60000"/>
              <a:lumOff val="40000"/>
            </a:schemeClr>
          </a:solidFill>
        </p:spPr>
        <p:txBody>
          <a:bodyPr wrap="square" rtlCol="0">
            <a:spAutoFit/>
          </a:bodyPr>
          <a:lstStyle/>
          <a:p>
            <a:pPr algn="just"/>
            <a:r>
              <a:rPr lang="bn-IN" sz="3200" dirty="0">
                <a:solidFill>
                  <a:schemeClr val="bg1">
                    <a:lumMod val="95000"/>
                    <a:lumOff val="5000"/>
                  </a:schemeClr>
                </a:solidFill>
                <a:latin typeface="Nikosh" panose="02000000000000000000" pitchFamily="2" charset="0"/>
                <a:cs typeface="Nikosh" panose="02000000000000000000" pitchFamily="2" charset="0"/>
              </a:rPr>
              <a:t>আমরা জানি জ্ঞানই শক্তি। পৃথিবীতে বর্তমান সময়ে জ্ঞানকেই সম্পদ হিসেবে ধরা হয়। তাই একুশ শতকের সম্পদ হচ্ছে জ্ঞান। বর্তমান পৃথিবীতে নিজেকে একজন দক্ষ সুনাগরিক হিসেবে গড়ে তুলতে হলে তথ্য ও যোগাযোগ (</a:t>
            </a:r>
            <a:r>
              <a:rPr lang="en-US" sz="3200" dirty="0">
                <a:solidFill>
                  <a:schemeClr val="bg1">
                    <a:lumMod val="95000"/>
                    <a:lumOff val="5000"/>
                  </a:schemeClr>
                </a:solidFill>
                <a:latin typeface="Nikosh" panose="02000000000000000000" pitchFamily="2" charset="0"/>
                <a:cs typeface="Nikosh" panose="02000000000000000000" pitchFamily="2" charset="0"/>
              </a:rPr>
              <a:t>I C T) </a:t>
            </a:r>
            <a:r>
              <a:rPr lang="bn-IN" sz="3200" dirty="0">
                <a:solidFill>
                  <a:schemeClr val="bg1">
                    <a:lumMod val="95000"/>
                    <a:lumOff val="5000"/>
                  </a:schemeClr>
                </a:solidFill>
                <a:latin typeface="Nikosh" panose="02000000000000000000" pitchFamily="2" charset="0"/>
                <a:cs typeface="Nikosh" panose="02000000000000000000" pitchFamily="2" charset="0"/>
              </a:rPr>
              <a:t>প্রযুক্তিতে দক্ষতা অর্জন করতে হবে। শুধু জ্ঞান থাকলেই হবেনা , জ্ঞানকে দক্ষতার সাথে বিভিন্ন উন্নয়নমূলক কাজে প্রয়োগ করে নতুন নতুন পরিবর্তন নিয়ে আসতে হবে। একুশ শতকের পৃথিবীটা জ্ঞানভিত্তিক অর্থনীতির উপর নির্ভর করছে। তথ্য ও যোগাযোগ বিকাশে আরও দুটি বিষয় ত্বরান্বিত করছে। </a:t>
            </a:r>
            <a:r>
              <a:rPr lang="en-US" sz="3200" dirty="0">
                <a:solidFill>
                  <a:schemeClr val="bg1">
                    <a:lumMod val="95000"/>
                    <a:lumOff val="5000"/>
                  </a:schemeClr>
                </a:solidFill>
                <a:latin typeface="Nikosh" panose="02000000000000000000" pitchFamily="2" charset="0"/>
                <a:cs typeface="Nikosh" panose="02000000000000000000" pitchFamily="2" charset="0"/>
              </a:rPr>
              <a:t> </a:t>
            </a:r>
            <a:r>
              <a:rPr lang="bn-IN" sz="3200" dirty="0">
                <a:solidFill>
                  <a:schemeClr val="bg1">
                    <a:lumMod val="95000"/>
                    <a:lumOff val="5000"/>
                  </a:schemeClr>
                </a:solidFill>
                <a:latin typeface="Nikosh" panose="02000000000000000000" pitchFamily="2" charset="0"/>
                <a:cs typeface="Nikosh" panose="02000000000000000000" pitchFamily="2" charset="0"/>
              </a:rPr>
              <a:t>১। </a:t>
            </a:r>
            <a:r>
              <a:rPr lang="en-US" sz="3200" dirty="0">
                <a:solidFill>
                  <a:schemeClr val="bg1">
                    <a:lumMod val="95000"/>
                    <a:lumOff val="5000"/>
                  </a:schemeClr>
                </a:solidFill>
                <a:latin typeface="Nikosh" panose="02000000000000000000" pitchFamily="2" charset="0"/>
                <a:cs typeface="Nikosh" panose="02000000000000000000" pitchFamily="2" charset="0"/>
              </a:rPr>
              <a:t>Globalization  </a:t>
            </a:r>
          </a:p>
          <a:p>
            <a:pPr algn="just"/>
            <a:r>
              <a:rPr lang="bn-IN" sz="3200" dirty="0">
                <a:solidFill>
                  <a:schemeClr val="bg1">
                    <a:lumMod val="95000"/>
                    <a:lumOff val="5000"/>
                  </a:schemeClr>
                </a:solidFill>
                <a:latin typeface="Nikosh" panose="02000000000000000000" pitchFamily="2" charset="0"/>
                <a:cs typeface="Nikosh" panose="02000000000000000000" pitchFamily="2" charset="0"/>
              </a:rPr>
              <a:t>২। </a:t>
            </a:r>
            <a:r>
              <a:rPr lang="en-US" sz="3200" dirty="0">
                <a:solidFill>
                  <a:schemeClr val="bg1">
                    <a:lumMod val="95000"/>
                    <a:lumOff val="5000"/>
                  </a:schemeClr>
                </a:solidFill>
                <a:latin typeface="Nikosh" panose="02000000000000000000" pitchFamily="2" charset="0"/>
                <a:cs typeface="Nikosh" panose="02000000000000000000" pitchFamily="2" charset="0"/>
              </a:rPr>
              <a:t>Internationalization</a:t>
            </a:r>
            <a:r>
              <a:rPr lang="bn-IN" sz="3200" dirty="0">
                <a:solidFill>
                  <a:schemeClr val="bg1">
                    <a:lumMod val="95000"/>
                    <a:lumOff val="5000"/>
                  </a:schemeClr>
                </a:solidFill>
                <a:latin typeface="Nikosh" panose="02000000000000000000" pitchFamily="2" charset="0"/>
                <a:cs typeface="Nikosh" panose="02000000000000000000" pitchFamily="2" charset="0"/>
              </a:rPr>
              <a:t> এই নতুন বিপ্লবে অংশ নিতে হলে বিশেষ এক ধরনের প্রস্তুতি নিতে হবে। সেগুলো হলো পারস্পারিক সহযোগিতা, যোগাযোগ দক্ষতা, সুনাগরিকত্ব, সমস্যা সমাধানে পারদর্শী, বিশ্লেষণী চিন্তন দক্ষতা, সৃজনশীলতা এবং তথ্য ও যোগাযোগ প্রযুক্তিতে পারদর্শীতা। </a:t>
            </a:r>
            <a:endParaRPr lang="en-US" sz="3200" dirty="0">
              <a:solidFill>
                <a:schemeClr val="bg1">
                  <a:lumMod val="95000"/>
                  <a:lumOff val="5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233863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94" y="226427"/>
            <a:ext cx="11702412" cy="1508105"/>
          </a:xfrm>
          <a:prstGeom prst="rect">
            <a:avLst/>
          </a:prstGeom>
          <a:solidFill>
            <a:schemeClr val="bg1"/>
          </a:solidFill>
        </p:spPr>
        <p:txBody>
          <a:bodyPr wrap="square" rtlCol="0">
            <a:spAutoFit/>
          </a:bodyPr>
          <a:lstStyle/>
          <a:p>
            <a:pPr algn="ctr"/>
            <a:r>
              <a:rPr lang="bn-IN" sz="4400" b="1" dirty="0">
                <a:latin typeface="Nikosh" panose="02000000000000000000" pitchFamily="2" charset="0"/>
                <a:cs typeface="Nikosh" panose="02000000000000000000" pitchFamily="2" charset="0"/>
              </a:rPr>
              <a:t>তথ্য ও যোগাযোগ প্রযুক্তি বিকাশে রয়েছে অনেক বিজ্ঞানী, ভিশনারি, প্রকৌশলী এবং নির্মাতাদের অবদান</a:t>
            </a:r>
            <a:r>
              <a:rPr lang="bn-IN" sz="4800" dirty="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175" y="2371725"/>
            <a:ext cx="3633557" cy="33147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238" y="2387231"/>
            <a:ext cx="4043877" cy="3299254"/>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73" y="2387231"/>
            <a:ext cx="3567795" cy="4283133"/>
          </a:xfrm>
          <a:prstGeom prst="rect">
            <a:avLst/>
          </a:prstGeom>
        </p:spPr>
      </p:pic>
      <p:sp>
        <p:nvSpPr>
          <p:cNvPr id="30" name="TextBox 29"/>
          <p:cNvSpPr txBox="1"/>
          <p:nvPr/>
        </p:nvSpPr>
        <p:spPr>
          <a:xfrm>
            <a:off x="3999928" y="5923687"/>
            <a:ext cx="4043876" cy="707886"/>
          </a:xfrm>
          <a:prstGeom prst="rect">
            <a:avLst/>
          </a:prstGeom>
          <a:solidFill>
            <a:schemeClr val="bg2">
              <a:lumMod val="60000"/>
              <a:lumOff val="40000"/>
            </a:schemeClr>
          </a:solidFill>
        </p:spPr>
        <p:txBody>
          <a:bodyPr wrap="square" rtlCol="0">
            <a:spAutoFit/>
          </a:bodyPr>
          <a:lstStyle/>
          <a:p>
            <a:r>
              <a:rPr lang="bn-IN" sz="2000" dirty="0">
                <a:solidFill>
                  <a:schemeClr val="bg1"/>
                </a:solidFill>
              </a:rPr>
              <a:t>অ্যাডা লাভ্লেস  (</a:t>
            </a:r>
            <a:r>
              <a:rPr lang="en-US" sz="2000" dirty="0">
                <a:solidFill>
                  <a:schemeClr val="bg1"/>
                </a:solidFill>
              </a:rPr>
              <a:t>Ada Lovelace)</a:t>
            </a:r>
          </a:p>
          <a:p>
            <a:r>
              <a:rPr lang="en-US" sz="2000" dirty="0">
                <a:solidFill>
                  <a:schemeClr val="bg1"/>
                </a:solidFill>
              </a:rPr>
              <a:t>(</a:t>
            </a:r>
            <a:r>
              <a:rPr lang="bn-IN" sz="2000" dirty="0">
                <a:solidFill>
                  <a:schemeClr val="bg1"/>
                </a:solidFill>
              </a:rPr>
              <a:t> ১৮১৫ – ১৮৫২ )</a:t>
            </a:r>
            <a:endParaRPr lang="en-US" sz="2000" dirty="0">
              <a:solidFill>
                <a:schemeClr val="bg1"/>
              </a:solidFill>
            </a:endParaRPr>
          </a:p>
        </p:txBody>
      </p:sp>
      <p:sp>
        <p:nvSpPr>
          <p:cNvPr id="31" name="TextBox 30"/>
          <p:cNvSpPr txBox="1"/>
          <p:nvPr/>
        </p:nvSpPr>
        <p:spPr>
          <a:xfrm>
            <a:off x="8379412" y="5808228"/>
            <a:ext cx="3391081" cy="1015663"/>
          </a:xfrm>
          <a:prstGeom prst="rect">
            <a:avLst/>
          </a:prstGeom>
          <a:solidFill>
            <a:schemeClr val="bg2">
              <a:lumMod val="60000"/>
              <a:lumOff val="40000"/>
            </a:schemeClr>
          </a:solidFill>
        </p:spPr>
        <p:txBody>
          <a:bodyPr wrap="square" rtlCol="0">
            <a:spAutoFit/>
          </a:bodyPr>
          <a:lstStyle/>
          <a:p>
            <a:r>
              <a:rPr lang="bn-IN" sz="2000" dirty="0">
                <a:solidFill>
                  <a:schemeClr val="bg1"/>
                </a:solidFill>
              </a:rPr>
              <a:t>জেমস ক্লার্ক ম্যাক্সওয়েল </a:t>
            </a:r>
          </a:p>
          <a:p>
            <a:r>
              <a:rPr lang="bn-IN" sz="2000" dirty="0">
                <a:solidFill>
                  <a:schemeClr val="bg1"/>
                </a:solidFill>
              </a:rPr>
              <a:t>(</a:t>
            </a:r>
            <a:r>
              <a:rPr lang="en-US" sz="2000" dirty="0">
                <a:solidFill>
                  <a:schemeClr val="bg1"/>
                </a:solidFill>
              </a:rPr>
              <a:t>James Clerk Maxwell) (</a:t>
            </a:r>
            <a:r>
              <a:rPr lang="bn-IN" sz="2000" dirty="0">
                <a:solidFill>
                  <a:schemeClr val="bg1"/>
                </a:solidFill>
              </a:rPr>
              <a:t>১৮৩১ – ১৮৭৯ )</a:t>
            </a:r>
            <a:endParaRPr lang="en-US" sz="2000" dirty="0">
              <a:solidFill>
                <a:schemeClr val="bg1"/>
              </a:solidFill>
            </a:endParaRPr>
          </a:p>
        </p:txBody>
      </p:sp>
    </p:spTree>
    <p:extLst>
      <p:ext uri="{BB962C8B-B14F-4D97-AF65-F5344CB8AC3E}">
        <p14:creationId xmlns:p14="http://schemas.microsoft.com/office/powerpoint/2010/main" val="227646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1000" fill="hold"/>
                                        <p:tgtEl>
                                          <p:spTgt spid="31"/>
                                        </p:tgtEl>
                                        <p:attrNameLst>
                                          <p:attrName>ppt_w</p:attrName>
                                        </p:attrNameLst>
                                      </p:cBhvr>
                                      <p:tavLst>
                                        <p:tav tm="0">
                                          <p:val>
                                            <p:fltVal val="0"/>
                                          </p:val>
                                        </p:tav>
                                        <p:tav tm="100000">
                                          <p:val>
                                            <p:strVal val="#ppt_w"/>
                                          </p:val>
                                        </p:tav>
                                      </p:tavLst>
                                    </p:anim>
                                    <p:anim calcmode="lin" valueType="num">
                                      <p:cBhvr>
                                        <p:cTn id="44" dur="1000" fill="hold"/>
                                        <p:tgtEl>
                                          <p:spTgt spid="31"/>
                                        </p:tgtEl>
                                        <p:attrNameLst>
                                          <p:attrName>ppt_h</p:attrName>
                                        </p:attrNameLst>
                                      </p:cBhvr>
                                      <p:tavLst>
                                        <p:tav tm="0">
                                          <p:val>
                                            <p:fltVal val="0"/>
                                          </p:val>
                                        </p:tav>
                                        <p:tav tm="100000">
                                          <p:val>
                                            <p:strVal val="#ppt_h"/>
                                          </p:val>
                                        </p:tav>
                                      </p:tavLst>
                                    </p:anim>
                                    <p:anim calcmode="lin" valueType="num">
                                      <p:cBhvr>
                                        <p:cTn id="45" dur="1000" fill="hold"/>
                                        <p:tgtEl>
                                          <p:spTgt spid="31"/>
                                        </p:tgtEl>
                                        <p:attrNameLst>
                                          <p:attrName>style.rotation</p:attrName>
                                        </p:attrNameLst>
                                      </p:cBhvr>
                                      <p:tavLst>
                                        <p:tav tm="0">
                                          <p:val>
                                            <p:fltVal val="90"/>
                                          </p:val>
                                        </p:tav>
                                        <p:tav tm="100000">
                                          <p:val>
                                            <p:fltVal val="0"/>
                                          </p:val>
                                        </p:tav>
                                      </p:tavLst>
                                    </p:anim>
                                    <p:animEffect transition="in" filter="fade">
                                      <p:cBhvr>
                                        <p:cTn id="4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99AE0-7D27-4F5B-859A-24DD07D3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80" y="2308858"/>
            <a:ext cx="3905117" cy="3364651"/>
          </a:xfrm>
          <a:prstGeom prst="rect">
            <a:avLst/>
          </a:prstGeom>
        </p:spPr>
      </p:pic>
      <p:sp>
        <p:nvSpPr>
          <p:cNvPr id="3" name="TextBox 2">
            <a:extLst>
              <a:ext uri="{FF2B5EF4-FFF2-40B4-BE49-F238E27FC236}">
                <a16:creationId xmlns:a16="http://schemas.microsoft.com/office/drawing/2014/main" id="{77125B5E-5425-4FDB-BB87-28C45613F1D2}"/>
              </a:ext>
            </a:extLst>
          </p:cNvPr>
          <p:cNvSpPr txBox="1"/>
          <p:nvPr/>
        </p:nvSpPr>
        <p:spPr>
          <a:xfrm>
            <a:off x="725930" y="5800576"/>
            <a:ext cx="2598721" cy="830997"/>
          </a:xfrm>
          <a:prstGeom prst="rect">
            <a:avLst/>
          </a:prstGeom>
          <a:solidFill>
            <a:schemeClr val="bg2">
              <a:lumMod val="60000"/>
              <a:lumOff val="40000"/>
            </a:schemeClr>
          </a:solidFill>
        </p:spPr>
        <p:txBody>
          <a:bodyPr wrap="square" rtlCol="0">
            <a:spAutoFit/>
          </a:bodyPr>
          <a:lstStyle/>
          <a:p>
            <a:r>
              <a:rPr lang="bn-IN" sz="1600" dirty="0">
                <a:solidFill>
                  <a:schemeClr val="bg1"/>
                </a:solidFill>
              </a:rPr>
              <a:t>জগদীশ চন্দ্র বসু (</a:t>
            </a:r>
            <a:r>
              <a:rPr lang="en-US" sz="1600" dirty="0" err="1">
                <a:solidFill>
                  <a:schemeClr val="bg1"/>
                </a:solidFill>
              </a:rPr>
              <a:t>Jagadish</a:t>
            </a:r>
            <a:r>
              <a:rPr lang="en-US" sz="1600" dirty="0">
                <a:solidFill>
                  <a:schemeClr val="bg1"/>
                </a:solidFill>
              </a:rPr>
              <a:t> Chandra Bose)  ( </a:t>
            </a:r>
            <a:r>
              <a:rPr lang="bn-IN" sz="1600" dirty="0">
                <a:solidFill>
                  <a:schemeClr val="bg1"/>
                </a:solidFill>
              </a:rPr>
              <a:t>১৮৫৮ – ১৯৩৭ )</a:t>
            </a:r>
            <a:endParaRPr lang="en-US" sz="1600" dirty="0">
              <a:solidFill>
                <a:schemeClr val="bg1"/>
              </a:solidFill>
            </a:endParaRPr>
          </a:p>
        </p:txBody>
      </p:sp>
      <p:pic>
        <p:nvPicPr>
          <p:cNvPr id="4" name="Picture 3">
            <a:extLst>
              <a:ext uri="{FF2B5EF4-FFF2-40B4-BE49-F238E27FC236}">
                <a16:creationId xmlns:a16="http://schemas.microsoft.com/office/drawing/2014/main" id="{D50F618F-23EE-4174-BA42-C2464943A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89" y="2308858"/>
            <a:ext cx="3435616" cy="3356455"/>
          </a:xfrm>
          <a:prstGeom prst="rect">
            <a:avLst/>
          </a:prstGeom>
        </p:spPr>
      </p:pic>
      <p:sp>
        <p:nvSpPr>
          <p:cNvPr id="5" name="TextBox 4">
            <a:extLst>
              <a:ext uri="{FF2B5EF4-FFF2-40B4-BE49-F238E27FC236}">
                <a16:creationId xmlns:a16="http://schemas.microsoft.com/office/drawing/2014/main" id="{E85CDA2F-D96E-46E7-96B6-764F1D03D35F}"/>
              </a:ext>
            </a:extLst>
          </p:cNvPr>
          <p:cNvSpPr txBox="1"/>
          <p:nvPr/>
        </p:nvSpPr>
        <p:spPr>
          <a:xfrm>
            <a:off x="5382639" y="5841417"/>
            <a:ext cx="2164780" cy="830997"/>
          </a:xfrm>
          <a:prstGeom prst="rect">
            <a:avLst/>
          </a:prstGeom>
          <a:solidFill>
            <a:schemeClr val="bg2">
              <a:lumMod val="60000"/>
              <a:lumOff val="40000"/>
            </a:schemeClr>
          </a:solidFill>
        </p:spPr>
        <p:txBody>
          <a:bodyPr wrap="square" rtlCol="0">
            <a:spAutoFit/>
          </a:bodyPr>
          <a:lstStyle/>
          <a:p>
            <a:r>
              <a:rPr lang="bn-IN" sz="1600" dirty="0">
                <a:solidFill>
                  <a:schemeClr val="bg1"/>
                </a:solidFill>
              </a:rPr>
              <a:t>গুগলিয়েলমো মার্কনি</a:t>
            </a:r>
            <a:endParaRPr lang="en-US" sz="1600" dirty="0">
              <a:solidFill>
                <a:schemeClr val="bg1"/>
              </a:solidFill>
            </a:endParaRPr>
          </a:p>
          <a:p>
            <a:r>
              <a:rPr lang="en-US" sz="1600" dirty="0">
                <a:solidFill>
                  <a:schemeClr val="bg1"/>
                </a:solidFill>
              </a:rPr>
              <a:t>(Guglielmo Marconi </a:t>
            </a:r>
          </a:p>
          <a:p>
            <a:r>
              <a:rPr lang="bn-IN" sz="1600" dirty="0">
                <a:solidFill>
                  <a:schemeClr val="bg1"/>
                </a:solidFill>
              </a:rPr>
              <a:t>(১৮৭৪ – ১৯৩৭ )</a:t>
            </a:r>
            <a:endParaRPr lang="en-US" sz="1600" dirty="0">
              <a:solidFill>
                <a:schemeClr val="bg1"/>
              </a:solidFill>
            </a:endParaRPr>
          </a:p>
        </p:txBody>
      </p:sp>
      <p:pic>
        <p:nvPicPr>
          <p:cNvPr id="6" name="Picture 5">
            <a:extLst>
              <a:ext uri="{FF2B5EF4-FFF2-40B4-BE49-F238E27FC236}">
                <a16:creationId xmlns:a16="http://schemas.microsoft.com/office/drawing/2014/main" id="{3B9E759C-ABD9-45F9-8BBF-C7AC48104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695" y="2308858"/>
            <a:ext cx="3435615" cy="3405606"/>
          </a:xfrm>
          <a:prstGeom prst="rect">
            <a:avLst/>
          </a:prstGeom>
        </p:spPr>
      </p:pic>
      <p:sp>
        <p:nvSpPr>
          <p:cNvPr id="7" name="TextBox 6">
            <a:extLst>
              <a:ext uri="{FF2B5EF4-FFF2-40B4-BE49-F238E27FC236}">
                <a16:creationId xmlns:a16="http://schemas.microsoft.com/office/drawing/2014/main" id="{1B18F87F-728E-43F9-BF4A-8F8279A175A6}"/>
              </a:ext>
            </a:extLst>
          </p:cNvPr>
          <p:cNvSpPr txBox="1"/>
          <p:nvPr/>
        </p:nvSpPr>
        <p:spPr>
          <a:xfrm>
            <a:off x="8723889" y="5841417"/>
            <a:ext cx="2943225" cy="1015663"/>
          </a:xfrm>
          <a:prstGeom prst="rect">
            <a:avLst/>
          </a:prstGeom>
          <a:solidFill>
            <a:schemeClr val="bg2">
              <a:lumMod val="60000"/>
              <a:lumOff val="40000"/>
            </a:schemeClr>
          </a:solidFill>
        </p:spPr>
        <p:txBody>
          <a:bodyPr wrap="square" rtlCol="0">
            <a:spAutoFit/>
          </a:bodyPr>
          <a:lstStyle/>
          <a:p>
            <a:r>
              <a:rPr lang="bn-IN" sz="2000" dirty="0">
                <a:solidFill>
                  <a:schemeClr val="bg1"/>
                </a:solidFill>
              </a:rPr>
              <a:t>রেমন্ড স্যামুয়েল টমলিনসন (</a:t>
            </a:r>
            <a:r>
              <a:rPr lang="en-US" sz="2000" dirty="0" err="1">
                <a:solidFill>
                  <a:schemeClr val="bg1"/>
                </a:solidFill>
              </a:rPr>
              <a:t>Ramond</a:t>
            </a:r>
            <a:r>
              <a:rPr lang="en-US" sz="2000" dirty="0">
                <a:solidFill>
                  <a:schemeClr val="bg1"/>
                </a:solidFill>
              </a:rPr>
              <a:t> Samuel Tomlinson)</a:t>
            </a:r>
          </a:p>
        </p:txBody>
      </p:sp>
      <p:sp>
        <p:nvSpPr>
          <p:cNvPr id="8" name="TextBox 7">
            <a:extLst>
              <a:ext uri="{FF2B5EF4-FFF2-40B4-BE49-F238E27FC236}">
                <a16:creationId xmlns:a16="http://schemas.microsoft.com/office/drawing/2014/main" id="{7FC11A08-99C7-4F15-BB4D-F5C70874859F}"/>
              </a:ext>
            </a:extLst>
          </p:cNvPr>
          <p:cNvSpPr txBox="1"/>
          <p:nvPr/>
        </p:nvSpPr>
        <p:spPr>
          <a:xfrm>
            <a:off x="244794" y="226427"/>
            <a:ext cx="11702412" cy="1508105"/>
          </a:xfrm>
          <a:prstGeom prst="rect">
            <a:avLst/>
          </a:prstGeom>
          <a:solidFill>
            <a:schemeClr val="bg1"/>
          </a:solidFill>
        </p:spPr>
        <p:txBody>
          <a:bodyPr wrap="square" rtlCol="0">
            <a:spAutoFit/>
          </a:bodyPr>
          <a:lstStyle/>
          <a:p>
            <a:pPr algn="ctr"/>
            <a:r>
              <a:rPr lang="bn-IN" sz="4400" b="1" dirty="0">
                <a:latin typeface="Nikosh" panose="02000000000000000000" pitchFamily="2" charset="0"/>
                <a:cs typeface="Nikosh" panose="02000000000000000000" pitchFamily="2" charset="0"/>
              </a:rPr>
              <a:t>তথ্য ও যোগাযোগ প্রযুক্তি বিকাশে রয়েছে অনেক বিজ্ঞানী, ভিশনারি, প্রকৌশলী এবং নির্মাতাদের অবদান</a:t>
            </a:r>
            <a:r>
              <a:rPr lang="bn-IN" sz="4800" dirty="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3515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CA42D-0C3A-4BA2-97D0-1176CD71E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4" y="2014915"/>
            <a:ext cx="3469956" cy="3332584"/>
          </a:xfrm>
          <a:prstGeom prst="rect">
            <a:avLst/>
          </a:prstGeom>
        </p:spPr>
      </p:pic>
      <p:pic>
        <p:nvPicPr>
          <p:cNvPr id="5" name="Picture 4">
            <a:extLst>
              <a:ext uri="{FF2B5EF4-FFF2-40B4-BE49-F238E27FC236}">
                <a16:creationId xmlns:a16="http://schemas.microsoft.com/office/drawing/2014/main" id="{7654B057-25AC-47D5-9DF4-5A0538907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321" y="2018889"/>
            <a:ext cx="3635953" cy="3327890"/>
          </a:xfrm>
          <a:prstGeom prst="rect">
            <a:avLst/>
          </a:prstGeom>
        </p:spPr>
      </p:pic>
      <p:sp>
        <p:nvSpPr>
          <p:cNvPr id="8" name="TextBox 7">
            <a:extLst>
              <a:ext uri="{FF2B5EF4-FFF2-40B4-BE49-F238E27FC236}">
                <a16:creationId xmlns:a16="http://schemas.microsoft.com/office/drawing/2014/main" id="{5123C194-0924-4529-9DDF-1D7424A29568}"/>
              </a:ext>
            </a:extLst>
          </p:cNvPr>
          <p:cNvSpPr txBox="1"/>
          <p:nvPr/>
        </p:nvSpPr>
        <p:spPr>
          <a:xfrm>
            <a:off x="737807" y="5505184"/>
            <a:ext cx="2483929" cy="1015663"/>
          </a:xfrm>
          <a:prstGeom prst="rect">
            <a:avLst/>
          </a:prstGeom>
          <a:solidFill>
            <a:schemeClr val="bg2">
              <a:lumMod val="60000"/>
              <a:lumOff val="40000"/>
            </a:schemeClr>
          </a:solidFill>
        </p:spPr>
        <p:txBody>
          <a:bodyPr wrap="square" rtlCol="0">
            <a:spAutoFit/>
          </a:bodyPr>
          <a:lstStyle/>
          <a:p>
            <a:r>
              <a:rPr lang="bn-IN" sz="2000" dirty="0">
                <a:solidFill>
                  <a:schemeClr val="bg1"/>
                </a:solidFill>
              </a:rPr>
              <a:t> স্টিভ জবস</a:t>
            </a:r>
          </a:p>
          <a:p>
            <a:r>
              <a:rPr lang="bn-IN" sz="2000" dirty="0">
                <a:solidFill>
                  <a:schemeClr val="bg1"/>
                </a:solidFill>
              </a:rPr>
              <a:t>( </a:t>
            </a:r>
            <a:r>
              <a:rPr lang="en-US" sz="2000" dirty="0">
                <a:solidFill>
                  <a:schemeClr val="bg1"/>
                </a:solidFill>
              </a:rPr>
              <a:t>Steve Jobs)</a:t>
            </a:r>
          </a:p>
          <a:p>
            <a:r>
              <a:rPr lang="en-US" sz="2000" dirty="0">
                <a:solidFill>
                  <a:schemeClr val="bg1"/>
                </a:solidFill>
              </a:rPr>
              <a:t>( </a:t>
            </a:r>
            <a:r>
              <a:rPr lang="bn-IN" sz="2000" dirty="0">
                <a:solidFill>
                  <a:schemeClr val="bg1"/>
                </a:solidFill>
              </a:rPr>
              <a:t>১৯৫৫ – ২০১১ )                                                                                                                                                                                                                                                                                                                                                                                                                                                                                                                                                                                                                                                                                                                                                                                                                                                                                                                                                                                                                                                                                                                                                                                                                                                                                                                                                                                                                                                                                                                                                                                                                                                                                                                                                                                                                                           </a:t>
            </a:r>
            <a:endParaRPr lang="en-US" sz="2000" dirty="0">
              <a:solidFill>
                <a:schemeClr val="bg1"/>
              </a:solidFill>
            </a:endParaRPr>
          </a:p>
        </p:txBody>
      </p:sp>
      <p:sp>
        <p:nvSpPr>
          <p:cNvPr id="9" name="TextBox 8">
            <a:extLst>
              <a:ext uri="{FF2B5EF4-FFF2-40B4-BE49-F238E27FC236}">
                <a16:creationId xmlns:a16="http://schemas.microsoft.com/office/drawing/2014/main" id="{890C5F2D-7D49-45CD-A5B3-94EB4DC70194}"/>
              </a:ext>
            </a:extLst>
          </p:cNvPr>
          <p:cNvSpPr txBox="1"/>
          <p:nvPr/>
        </p:nvSpPr>
        <p:spPr>
          <a:xfrm>
            <a:off x="4813901" y="5512230"/>
            <a:ext cx="2684559" cy="830997"/>
          </a:xfrm>
          <a:prstGeom prst="rect">
            <a:avLst/>
          </a:prstGeom>
          <a:solidFill>
            <a:schemeClr val="bg2">
              <a:lumMod val="60000"/>
              <a:lumOff val="40000"/>
            </a:schemeClr>
          </a:solidFill>
        </p:spPr>
        <p:txBody>
          <a:bodyPr wrap="square" rtlCol="0">
            <a:spAutoFit/>
          </a:bodyPr>
          <a:lstStyle/>
          <a:p>
            <a:r>
              <a:rPr lang="bn-IN" sz="1600" dirty="0">
                <a:solidFill>
                  <a:schemeClr val="bg1"/>
                </a:solidFill>
              </a:rPr>
              <a:t>উইলিয়াম হেনরি বিল গেটস</a:t>
            </a:r>
          </a:p>
          <a:p>
            <a:r>
              <a:rPr lang="bn-IN" sz="1600" dirty="0">
                <a:solidFill>
                  <a:schemeClr val="bg1"/>
                </a:solidFill>
              </a:rPr>
              <a:t>(</a:t>
            </a:r>
            <a:r>
              <a:rPr lang="en-US" sz="1600" dirty="0">
                <a:solidFill>
                  <a:schemeClr val="bg1"/>
                </a:solidFill>
              </a:rPr>
              <a:t>William Henry Bill Gates)</a:t>
            </a:r>
          </a:p>
          <a:p>
            <a:r>
              <a:rPr lang="en-US" sz="1600" dirty="0">
                <a:solidFill>
                  <a:schemeClr val="bg1"/>
                </a:solidFill>
              </a:rPr>
              <a:t>( </a:t>
            </a:r>
            <a:r>
              <a:rPr lang="bn-IN" sz="1600" dirty="0">
                <a:solidFill>
                  <a:schemeClr val="bg1"/>
                </a:solidFill>
              </a:rPr>
              <a:t>জন্ম অক্টোবর  ২৮, ১৯৫৫ </a:t>
            </a:r>
            <a:endParaRPr lang="en-US" sz="1600" dirty="0">
              <a:solidFill>
                <a:schemeClr val="bg1"/>
              </a:solidFill>
            </a:endParaRPr>
          </a:p>
        </p:txBody>
      </p:sp>
      <p:sp>
        <p:nvSpPr>
          <p:cNvPr id="10" name="TextBox 9">
            <a:extLst>
              <a:ext uri="{FF2B5EF4-FFF2-40B4-BE49-F238E27FC236}">
                <a16:creationId xmlns:a16="http://schemas.microsoft.com/office/drawing/2014/main" id="{7A206C7A-DF61-4053-8804-036CBD76DF0F}"/>
              </a:ext>
            </a:extLst>
          </p:cNvPr>
          <p:cNvSpPr txBox="1"/>
          <p:nvPr/>
        </p:nvSpPr>
        <p:spPr>
          <a:xfrm>
            <a:off x="8698392" y="5512230"/>
            <a:ext cx="2960208" cy="1015663"/>
          </a:xfrm>
          <a:prstGeom prst="rect">
            <a:avLst/>
          </a:prstGeom>
          <a:solidFill>
            <a:schemeClr val="bg2">
              <a:lumMod val="60000"/>
              <a:lumOff val="40000"/>
            </a:schemeClr>
          </a:solidFill>
        </p:spPr>
        <p:txBody>
          <a:bodyPr wrap="square" rtlCol="0">
            <a:spAutoFit/>
          </a:bodyPr>
          <a:lstStyle/>
          <a:p>
            <a:r>
              <a:rPr lang="bn-IN" sz="2000" dirty="0">
                <a:solidFill>
                  <a:schemeClr val="bg1"/>
                </a:solidFill>
              </a:rPr>
              <a:t>মার্ক জাকারবার্গ</a:t>
            </a:r>
          </a:p>
          <a:p>
            <a:r>
              <a:rPr lang="bn-IN" sz="2000" dirty="0">
                <a:solidFill>
                  <a:schemeClr val="bg1"/>
                </a:solidFill>
              </a:rPr>
              <a:t>(</a:t>
            </a:r>
            <a:r>
              <a:rPr lang="en-US" sz="2000" dirty="0">
                <a:solidFill>
                  <a:schemeClr val="bg1"/>
                </a:solidFill>
              </a:rPr>
              <a:t>Mark </a:t>
            </a:r>
            <a:r>
              <a:rPr lang="en-US" sz="2000" dirty="0" err="1">
                <a:solidFill>
                  <a:schemeClr val="bg1"/>
                </a:solidFill>
              </a:rPr>
              <a:t>Zukerberk</a:t>
            </a:r>
            <a:r>
              <a:rPr lang="en-US" sz="2000" dirty="0">
                <a:solidFill>
                  <a:schemeClr val="bg1"/>
                </a:solidFill>
              </a:rPr>
              <a:t> </a:t>
            </a:r>
          </a:p>
          <a:p>
            <a:r>
              <a:rPr lang="en-US" sz="2000" dirty="0">
                <a:solidFill>
                  <a:schemeClr val="bg1"/>
                </a:solidFill>
              </a:rPr>
              <a:t>(</a:t>
            </a:r>
            <a:r>
              <a:rPr lang="bn-IN" sz="2000" dirty="0">
                <a:solidFill>
                  <a:schemeClr val="bg1"/>
                </a:solidFill>
              </a:rPr>
              <a:t>জন্ম মে  ১৪,  ১৯৮৪ )</a:t>
            </a:r>
            <a:endParaRPr lang="en-US" sz="2000" dirty="0">
              <a:solidFill>
                <a:schemeClr val="bg1"/>
              </a:solidFill>
            </a:endParaRPr>
          </a:p>
        </p:txBody>
      </p:sp>
      <p:pic>
        <p:nvPicPr>
          <p:cNvPr id="11" name="Picture 10">
            <a:extLst>
              <a:ext uri="{FF2B5EF4-FFF2-40B4-BE49-F238E27FC236}">
                <a16:creationId xmlns:a16="http://schemas.microsoft.com/office/drawing/2014/main" id="{A952FC60-C786-40D3-B6A7-166B903CF2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252" y="2014914"/>
            <a:ext cx="3505512" cy="3327889"/>
          </a:xfrm>
          <a:prstGeom prst="rect">
            <a:avLst/>
          </a:prstGeom>
        </p:spPr>
      </p:pic>
      <p:sp>
        <p:nvSpPr>
          <p:cNvPr id="12" name="TextBox 11">
            <a:extLst>
              <a:ext uri="{FF2B5EF4-FFF2-40B4-BE49-F238E27FC236}">
                <a16:creationId xmlns:a16="http://schemas.microsoft.com/office/drawing/2014/main" id="{7F92E443-A293-446F-A7DB-23907AC04D26}"/>
              </a:ext>
            </a:extLst>
          </p:cNvPr>
          <p:cNvSpPr txBox="1"/>
          <p:nvPr/>
        </p:nvSpPr>
        <p:spPr>
          <a:xfrm>
            <a:off x="244794" y="226427"/>
            <a:ext cx="11702412" cy="1508105"/>
          </a:xfrm>
          <a:prstGeom prst="rect">
            <a:avLst/>
          </a:prstGeom>
          <a:solidFill>
            <a:schemeClr val="bg1"/>
          </a:solidFill>
        </p:spPr>
        <p:txBody>
          <a:bodyPr wrap="square" rtlCol="0">
            <a:spAutoFit/>
          </a:bodyPr>
          <a:lstStyle/>
          <a:p>
            <a:pPr algn="ctr"/>
            <a:r>
              <a:rPr lang="bn-IN" sz="4400" b="1" dirty="0">
                <a:latin typeface="Nikosh" panose="02000000000000000000" pitchFamily="2" charset="0"/>
                <a:cs typeface="Nikosh" panose="02000000000000000000" pitchFamily="2" charset="0"/>
              </a:rPr>
              <a:t>তথ্য ও যোগাযোগ প্রযুক্তি বিকাশে রয়েছে অনেক বিজ্ঞানী, ভিশনারি, প্রকৌশলী এবং নির্মাতাদের অবদান</a:t>
            </a:r>
            <a:r>
              <a:rPr lang="bn-IN" sz="4800" dirty="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78624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52" y="248292"/>
            <a:ext cx="5337048" cy="40067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8292"/>
            <a:ext cx="5718048" cy="4006715"/>
          </a:xfrm>
          <a:prstGeom prst="rect">
            <a:avLst/>
          </a:prstGeom>
        </p:spPr>
      </p:pic>
      <p:sp>
        <p:nvSpPr>
          <p:cNvPr id="4" name="TextBox 3"/>
          <p:cNvSpPr txBox="1"/>
          <p:nvPr/>
        </p:nvSpPr>
        <p:spPr>
          <a:xfrm>
            <a:off x="573024" y="4559808"/>
            <a:ext cx="11241024" cy="2062103"/>
          </a:xfrm>
          <a:prstGeom prst="rect">
            <a:avLst/>
          </a:prstGeom>
          <a:solidFill>
            <a:schemeClr val="bg2">
              <a:lumMod val="60000"/>
              <a:lumOff val="40000"/>
            </a:schemeClr>
          </a:solidFill>
        </p:spPr>
        <p:txBody>
          <a:bodyPr wrap="square" rtlCol="0">
            <a:spAutoFit/>
          </a:bodyPr>
          <a:lstStyle/>
          <a:p>
            <a:pPr algn="just"/>
            <a:r>
              <a:rPr lang="bn-IN" sz="2400" dirty="0">
                <a:solidFill>
                  <a:schemeClr val="bg1"/>
                </a:solidFill>
                <a:latin typeface="Nikosh" panose="02000000000000000000" pitchFamily="2" charset="0"/>
                <a:cs typeface="Nikosh" panose="02000000000000000000" pitchFamily="2" charset="0"/>
              </a:rPr>
              <a:t> </a:t>
            </a:r>
            <a:r>
              <a:rPr lang="bn-IN" sz="3200" b="1" dirty="0">
                <a:solidFill>
                  <a:schemeClr val="bg1"/>
                </a:solidFill>
                <a:latin typeface="Nikosh" panose="02000000000000000000" pitchFamily="2" charset="0"/>
                <a:cs typeface="Nikosh" panose="02000000000000000000" pitchFamily="2" charset="0"/>
              </a:rPr>
              <a:t>প্রকৌশলী ও গণিতবিদ চার্লস ব্যাবেজ কে আধুনিক কম্পিউটারের জনক বলা হয়। তিনি তৈরি করেন ডিফারেনস ইঞ্জিন। ১</a:t>
            </a:r>
            <a:r>
              <a:rPr lang="en-US" sz="3200" b="1" dirty="0">
                <a:solidFill>
                  <a:schemeClr val="bg1"/>
                </a:solidFill>
                <a:latin typeface="Nikosh" panose="02000000000000000000" pitchFamily="2" charset="0"/>
                <a:cs typeface="Nikosh" panose="02000000000000000000" pitchFamily="2" charset="0"/>
              </a:rPr>
              <a:t>৮</a:t>
            </a:r>
            <a:r>
              <a:rPr lang="bn-IN" sz="3200" b="1" dirty="0">
                <a:solidFill>
                  <a:schemeClr val="bg1"/>
                </a:solidFill>
                <a:latin typeface="Nikosh" panose="02000000000000000000" pitchFamily="2" charset="0"/>
                <a:cs typeface="Nikosh" panose="02000000000000000000" pitchFamily="2" charset="0"/>
              </a:rPr>
              <a:t>৯১ সালে লন্ডনের বিজ্ঞান জাদুঘরে চার্লস ব্যাবেজের বর্ণনা অনুসারে একটি ইঞ্জিন তৈরি করা হয় । সেটি সঠিক ভাবেই কাজ করছিল এবং পরবর্তীতে তিনি এনালিটিক্যাল ইঞ্জিন নামে একটি গণনা যন্ত্রের পরিকল্পনা করেন।</a:t>
            </a:r>
            <a:endParaRPr lang="en-US" sz="3200" b="1"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350392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12" y="200025"/>
            <a:ext cx="3179023" cy="32289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76" y="3605296"/>
            <a:ext cx="3179024" cy="3052679"/>
          </a:xfrm>
          <a:prstGeom prst="rect">
            <a:avLst/>
          </a:prstGeom>
        </p:spPr>
      </p:pic>
      <p:sp>
        <p:nvSpPr>
          <p:cNvPr id="4" name="TextBox 3"/>
          <p:cNvSpPr txBox="1"/>
          <p:nvPr/>
        </p:nvSpPr>
        <p:spPr>
          <a:xfrm>
            <a:off x="3721648" y="3523488"/>
            <a:ext cx="8199039" cy="3416320"/>
          </a:xfrm>
          <a:prstGeom prst="rect">
            <a:avLst/>
          </a:prstGeom>
          <a:solidFill>
            <a:schemeClr val="bg2">
              <a:lumMod val="60000"/>
              <a:lumOff val="40000"/>
            </a:schemeClr>
          </a:solidFill>
        </p:spPr>
        <p:txBody>
          <a:bodyPr wrap="square" rtlCol="0">
            <a:spAutoFit/>
          </a:bodyPr>
          <a:lstStyle/>
          <a:p>
            <a:pPr algn="just"/>
            <a:r>
              <a:rPr lang="bn-IN" sz="2400" b="1" dirty="0">
                <a:solidFill>
                  <a:schemeClr val="bg1"/>
                </a:solidFill>
                <a:latin typeface="Nikosh" panose="02000000000000000000" pitchFamily="2" charset="0"/>
                <a:cs typeface="Nikosh" panose="02000000000000000000" pitchFamily="2" charset="0"/>
              </a:rPr>
              <a:t>অ্যাডা লাভলেস কে প্রোগ্রামিং ধারণার প্রবর্তক বলা হয়। কবি লর্ড বায়রনের কন্যা, ছোট বেলা থেকেই মায়ের কারণেই অ্যাডা লাভলেস বিজ্ঞান ও গণিতে আগ্রহী হয়ে ওঠেন। ১৮৩৩ সালে চার্লস ব্যাবেজের সাথে পরিচয় হলে ব্যাবেজের এনালিটিক্যাল ইঞ্জিনকে কাজে লাগানোর জন্য প্রোগ্রামিং- এর ধারণা সামনে নিয়ে আসেন। ১৮৪২ সালে ব্যাবেজ তুরিন বিশ্ববিদ্যালয়ে ইঞ্জিন সম্পর্কে বক্তব্য দেন। অ্যাডা ব্যাবেজের সহায়তা নিয়ে পুরো বক্তব্যের সঙ্গে ইঞ্জিনের কাজের ধারাটি বর্ণনা করেন। তিনি এটিকে ধাপ অনুসারে ক্রমাঙ্কিত করেন। অ্যাডা লাভলেসের মৃত্যুর ১০০ বছর পর ১৯৫৩ সালে সেই নোট প্রকাশিত হলে বিজ্ঞানীরা বুঝতে পারেন, অ্যাডা লাভলেসই অ্যালগরিদম প্রোগ্রামিংয়ের ধারণাটি আসলে প্রকাশ করেছিলেন। </a:t>
            </a:r>
            <a:endParaRPr lang="en-US" sz="2400" b="1" dirty="0">
              <a:solidFill>
                <a:schemeClr val="bg1"/>
              </a:solidFill>
              <a:latin typeface="Nikosh" panose="02000000000000000000" pitchFamily="2" charset="0"/>
              <a:cs typeface="Nikosh"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648" y="200025"/>
            <a:ext cx="8199039" cy="3228974"/>
          </a:xfrm>
          <a:prstGeom prst="rect">
            <a:avLst/>
          </a:prstGeom>
        </p:spPr>
      </p:pic>
    </p:spTree>
    <p:extLst>
      <p:ext uri="{BB962C8B-B14F-4D97-AF65-F5344CB8AC3E}">
        <p14:creationId xmlns:p14="http://schemas.microsoft.com/office/powerpoint/2010/main" val="1266037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743</TotalTime>
  <Words>833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Century Gothic</vt:lpstr>
      <vt:lpstr>Nikosh</vt:lpstr>
      <vt:lpstr>NikoshBAN</vt:lpstr>
      <vt:lpstr>Times New Roman</vt:lpstr>
      <vt:lpstr>Vrinda</vt:lpstr>
      <vt:lpstr>Wingdings 3</vt:lpstr>
      <vt:lpstr>Ion</vt:lpstr>
      <vt:lpstr>PowerPoint Presentation</vt:lpstr>
      <vt:lpstr>PowerPoint Presentation</vt:lpstr>
      <vt:lpstr>তথ্য ও যোগাযোগ প্রযুক্তি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Legend Computer</dc:creator>
  <cp:lastModifiedBy>MOSTAFIZAR</cp:lastModifiedBy>
  <cp:revision>153</cp:revision>
  <dcterms:created xsi:type="dcterms:W3CDTF">2018-01-28T18:53:44Z</dcterms:created>
  <dcterms:modified xsi:type="dcterms:W3CDTF">2021-05-18T03:08:05Z</dcterms:modified>
</cp:coreProperties>
</file>