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06" autoAdjust="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D87A-B955-4C9F-8804-46EF5F75613C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2074-0655-4D72-A342-757156147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D87A-B955-4C9F-8804-46EF5F75613C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2074-0655-4D72-A342-757156147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D87A-B955-4C9F-8804-46EF5F75613C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2074-0655-4D72-A342-757156147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D87A-B955-4C9F-8804-46EF5F75613C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2074-0655-4D72-A342-757156147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D87A-B955-4C9F-8804-46EF5F75613C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2074-0655-4D72-A342-757156147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D87A-B955-4C9F-8804-46EF5F75613C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2074-0655-4D72-A342-757156147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D87A-B955-4C9F-8804-46EF5F75613C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2074-0655-4D72-A342-757156147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D87A-B955-4C9F-8804-46EF5F75613C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2074-0655-4D72-A342-757156147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D87A-B955-4C9F-8804-46EF5F75613C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2074-0655-4D72-A342-757156147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D87A-B955-4C9F-8804-46EF5F75613C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2074-0655-4D72-A342-757156147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D87A-B955-4C9F-8804-46EF5F75613C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2074-0655-4D72-A342-757156147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BD87A-B955-4C9F-8804-46EF5F75613C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62074-0655-4D72-A342-757156147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shakhawath747@gamil.com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sagor khan\Downloads\a23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2705100" cy="1685925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28" name="Picture 4" descr="C:\Users\sagor khan\Downloads\a23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676400"/>
            <a:ext cx="2705100" cy="1685925"/>
          </a:xfrm>
          <a:prstGeom prst="rect">
            <a:avLst/>
          </a:prstGeom>
          <a:solidFill>
            <a:srgbClr val="00B050"/>
          </a:solidFill>
          <a:ln w="88900" cap="sq" cmpd="thickThin">
            <a:solidFill>
              <a:srgbClr val="FF0000"/>
            </a:solidFill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29" name="Picture 5" descr="C:\Users\sagor khan\Downloads\a23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352800"/>
            <a:ext cx="2705100" cy="1685925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30" name="Picture 6" descr="C:\Users\sagor khan\Downloads\a23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876800"/>
            <a:ext cx="2705100" cy="1685925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32" name="Picture 8" descr="C:\Users\sagor khan\Downloads\a1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-152400" y="3657600"/>
            <a:ext cx="3352800" cy="3048000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>
          <a:xfrm>
            <a:off x="1371600" y="381000"/>
            <a:ext cx="6477000" cy="9144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আজকের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ক্লাসে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সবাইকে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19812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/>
              <a:t>স্ব</a:t>
            </a:r>
            <a:r>
              <a:rPr lang="en-US" sz="5400" dirty="0" smtClean="0"/>
              <a:t>া</a:t>
            </a:r>
            <a:endParaRPr lang="en-US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0" y="35052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/>
              <a:t>গ </a:t>
            </a:r>
            <a:endParaRPr lang="en-US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6553200" y="5181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/>
              <a:t>ত </a:t>
            </a:r>
            <a:endParaRPr lang="en-US" sz="5400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19050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/>
              <a:t>ম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bn-IN" sz="4000" dirty="0" smtClean="0"/>
              <a:t>নিচের চিত্রটি ভাল করে লক্ষ কর </a:t>
            </a:r>
            <a:endParaRPr lang="en-US" sz="4000" dirty="0"/>
          </a:p>
        </p:txBody>
      </p:sp>
      <p:pic>
        <p:nvPicPr>
          <p:cNvPr id="4" name="Picture 3" descr="a1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1524000"/>
            <a:ext cx="8686800" cy="45720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76400"/>
            <a:ext cx="3124200" cy="3200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3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676400"/>
            <a:ext cx="3124200" cy="3200400"/>
          </a:xfrm>
          <a:prstGeom prst="rect">
            <a:avLst/>
          </a:prstGeom>
          <a:solidFill>
            <a:srgbClr val="FF0000"/>
          </a:solidFill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Oval 9"/>
          <p:cNvSpPr/>
          <p:nvPr/>
        </p:nvSpPr>
        <p:spPr>
          <a:xfrm>
            <a:off x="5943600" y="1905000"/>
            <a:ext cx="2743200" cy="2438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শালগমাকৃ্তি মূল । 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3886200" y="2819400"/>
            <a:ext cx="2057400" cy="762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শালগম </a:t>
            </a:r>
            <a:endParaRPr lang="en-US" sz="3600" dirty="0"/>
          </a:p>
        </p:txBody>
      </p:sp>
      <p:sp>
        <p:nvSpPr>
          <p:cNvPr id="9" name="Down Arrow 8"/>
          <p:cNvSpPr/>
          <p:nvPr/>
        </p:nvSpPr>
        <p:spPr>
          <a:xfrm rot="5656834">
            <a:off x="3171355" y="4175318"/>
            <a:ext cx="484632" cy="39146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wordArtVert">
            <a:normAutofit/>
          </a:bodyPr>
          <a:lstStyle/>
          <a:p>
            <a:r>
              <a:rPr lang="en-US" sz="4000" dirty="0" err="1" smtClean="0"/>
              <a:t>একক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pic>
        <p:nvPicPr>
          <p:cNvPr id="4" name="Picture 3" descr="a1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1600200"/>
            <a:ext cx="8610600" cy="45720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00200" y="2057400"/>
            <a:ext cx="3200400" cy="2743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IMG_87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2057400"/>
            <a:ext cx="3276600" cy="29718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9" name="Oval 8"/>
          <p:cNvSpPr/>
          <p:nvPr/>
        </p:nvSpPr>
        <p:spPr>
          <a:xfrm>
            <a:off x="6019800" y="1905000"/>
            <a:ext cx="2438400" cy="2514600"/>
          </a:xfrm>
          <a:prstGeom prst="ellipse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মুলাকৃতি মূল কী?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a1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8991600" cy="685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1600200"/>
            <a:ext cx="8458200" cy="45720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1524000" y="2057400"/>
            <a:ext cx="6629400" cy="3200400"/>
          </a:xfrm>
          <a:prstGeom prst="parallelogram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এরা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খাদ্য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সঞ্চয়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করে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তাই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প্রধান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মূল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মোটা</a:t>
            </a:r>
            <a:r>
              <a:rPr lang="en-US" sz="2800" dirty="0" smtClean="0">
                <a:solidFill>
                  <a:schemeClr val="tx1"/>
                </a:solidFill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</a:rPr>
              <a:t>রসাল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</a:rPr>
              <a:t>এই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মুলের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মধ্যভাগ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মোটা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কিন্তু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দুই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প্রান্ত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ক্রমশ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সরু</a:t>
            </a:r>
            <a:r>
              <a:rPr lang="en-US" sz="2800" dirty="0" smtClean="0">
                <a:solidFill>
                  <a:schemeClr val="tx1"/>
                </a:solidFill>
              </a:rPr>
              <a:t>।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04800"/>
            <a:ext cx="3962400" cy="10668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bn-IN" sz="4000" dirty="0" smtClean="0"/>
              <a:t>উত্তর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1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1600200"/>
            <a:ext cx="8686800" cy="44958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এই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ক্ষেত্রে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প্রধান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মূলটির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উপরের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অংশ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খাদ্য</a:t>
            </a:r>
            <a:r>
              <a:rPr lang="en-US" sz="3600" dirty="0" smtClean="0">
                <a:solidFill>
                  <a:schemeClr val="tx1"/>
                </a:solidFill>
              </a:rPr>
              <a:t> স</a:t>
            </a:r>
            <a:r>
              <a:rPr lang="bn-IN" sz="3600" dirty="0" smtClean="0">
                <a:solidFill>
                  <a:schemeClr val="tx1"/>
                </a:solidFill>
              </a:rPr>
              <a:t>ঞ্চয়ের ফলে গোলাকার এবং নিচের অংশ হঠাৎ করে সরু হয়ে যায়।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447800" y="381000"/>
            <a:ext cx="6477000" cy="914400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শালগমাকৃ্তি মূল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4" name="Picture 3" descr="a1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19800"/>
            <a:ext cx="9144000" cy="838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1524000"/>
            <a:ext cx="8610600" cy="44958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905000" y="381000"/>
            <a:ext cx="5943600" cy="914400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দলীয় কাজ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0" y="1600200"/>
            <a:ext cx="3124200" cy="2895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IMG201909151333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676400"/>
            <a:ext cx="3733800" cy="2971800"/>
          </a:xfrm>
          <a:prstGeom prst="rect">
            <a:avLst/>
          </a:prstGeom>
          <a:solidFill>
            <a:srgbClr val="FF0000"/>
          </a:solidFill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Dodecagon 8"/>
          <p:cNvSpPr/>
          <p:nvPr/>
        </p:nvSpPr>
        <p:spPr>
          <a:xfrm>
            <a:off x="4953000" y="1905000"/>
            <a:ext cx="3124200" cy="2743200"/>
          </a:xfrm>
          <a:prstGeom prst="dodecagon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মূল কী কী কারণে রুপান্তরিত হয়?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  <a:solidFill>
            <a:srgbClr val="92D05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a1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19800"/>
            <a:ext cx="9144000" cy="838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1524000"/>
            <a:ext cx="8763000" cy="44958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438400" y="381000"/>
            <a:ext cx="5029200" cy="9144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</a:rPr>
              <a:t>উত্তর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7" name="Double Wave 6"/>
          <p:cNvSpPr/>
          <p:nvPr/>
        </p:nvSpPr>
        <p:spPr>
          <a:xfrm>
            <a:off x="1219200" y="2057400"/>
            <a:ext cx="6248400" cy="2819400"/>
          </a:xfrm>
          <a:prstGeom prst="doubleWave">
            <a:avLst>
              <a:gd name="adj1" fmla="val 6250"/>
              <a:gd name="adj2" fmla="val -974"/>
            </a:avLst>
          </a:prstGeom>
          <a:solidFill>
            <a:srgbClr val="92D05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খাদ্য সঞ্চয়,যান্ত্রিক ভারসাম্য রক্ষা এবং শারীরবৃত্তীয় কার্য সম্পাদনের জন্য মূল রুপান্তরিত হয়।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a1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1447800"/>
            <a:ext cx="8763000" cy="46482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286000" y="381000"/>
            <a:ext cx="5410200" cy="9144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bn-IN" sz="4000" dirty="0" smtClean="0"/>
              <a:t>কন্দাকৃ্তি মূল </a:t>
            </a:r>
            <a:endParaRPr lang="en-US" sz="4000" dirty="0"/>
          </a:p>
        </p:txBody>
      </p:sp>
      <p:sp>
        <p:nvSpPr>
          <p:cNvPr id="7" name="Snip Diagonal Corner Rectangle 6"/>
          <p:cNvSpPr/>
          <p:nvPr/>
        </p:nvSpPr>
        <p:spPr>
          <a:xfrm>
            <a:off x="228600" y="2362200"/>
            <a:ext cx="8534400" cy="2667000"/>
          </a:xfrm>
          <a:prstGeom prst="snip2Diag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খাদ্য সঞ্চয়ের ফলে কখনো কখনো প্রধান মূলটি অনিয়মিতভাবে মোটা হয়।এদের কোনো নির্দিষ্ট আকার বা আকৃতি নেই।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  <a:solidFill>
            <a:srgbClr val="92D05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a1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1524000"/>
            <a:ext cx="8763000" cy="45720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76400"/>
            <a:ext cx="2819400" cy="2514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:\Users\sagor khan\Downloads\4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00200"/>
            <a:ext cx="3581400" cy="26670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Flowchart: Display 7"/>
          <p:cNvSpPr/>
          <p:nvPr/>
        </p:nvSpPr>
        <p:spPr>
          <a:xfrm>
            <a:off x="4800600" y="1676400"/>
            <a:ext cx="3733800" cy="2590800"/>
          </a:xfrm>
          <a:prstGeom prst="flowChartDisplay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শালগমকৃ্তি মুল ও কন্দাকৃ্তি মূলের সঙ্গাসহ উদাহরণ দাও?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447800" y="381000"/>
            <a:ext cx="6248400" cy="914400"/>
          </a:xfrm>
          <a:prstGeom prst="roundRect">
            <a:avLst/>
          </a:prstGeom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bn-IN" sz="4000" dirty="0" smtClean="0"/>
              <a:t>বাড়ির কাজ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  <a:solidFill>
            <a:srgbClr val="FFFF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a1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19800"/>
            <a:ext cx="9144000" cy="838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00200"/>
            <a:ext cx="8839200" cy="44958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uble Wave 5"/>
          <p:cNvSpPr/>
          <p:nvPr/>
        </p:nvSpPr>
        <p:spPr>
          <a:xfrm>
            <a:off x="2743200" y="304800"/>
            <a:ext cx="3962400" cy="1066800"/>
          </a:xfrm>
          <a:prstGeom prst="doubleWave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bn-IN" sz="4000" dirty="0" smtClean="0"/>
              <a:t>সবাইকে </a:t>
            </a:r>
            <a:endParaRPr lang="en-US" sz="4000" dirty="0"/>
          </a:p>
        </p:txBody>
      </p:sp>
      <p:pic>
        <p:nvPicPr>
          <p:cNvPr id="1027" name="Picture 3" descr="C:\Users\sagor khan\Downloads\a14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362200"/>
            <a:ext cx="4000500" cy="32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/>
          <p:cNvSpPr/>
          <p:nvPr/>
        </p:nvSpPr>
        <p:spPr>
          <a:xfrm>
            <a:off x="3124200" y="3581400"/>
            <a:ext cx="18992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/>
              <a:t>ধন্যবাদ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Rounded Rectangle 12"/>
          <p:cNvSpPr/>
          <p:nvPr/>
        </p:nvSpPr>
        <p:spPr>
          <a:xfrm>
            <a:off x="1981200" y="457200"/>
            <a:ext cx="5867400" cy="76200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accent6"/>
                </a:solidFill>
              </a:rPr>
              <a:t>শিক্ষক </a:t>
            </a:r>
            <a:r>
              <a:rPr lang="bn-IN" sz="4400" dirty="0" smtClean="0"/>
              <a:t>পরিচিত </a:t>
            </a:r>
            <a:endParaRPr lang="en-US" sz="4400" dirty="0"/>
          </a:p>
        </p:txBody>
      </p:sp>
      <p:sp>
        <p:nvSpPr>
          <p:cNvPr id="14" name="Rectangle 13"/>
          <p:cNvSpPr/>
          <p:nvPr/>
        </p:nvSpPr>
        <p:spPr>
          <a:xfrm>
            <a:off x="304800" y="1524000"/>
            <a:ext cx="8686800" cy="44196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:\Users\sagor khan\Downloads\0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0"/>
            <a:ext cx="8686800" cy="4419600"/>
          </a:xfrm>
          <a:prstGeom prst="rect">
            <a:avLst/>
          </a:prstGeom>
          <a:noFill/>
        </p:spPr>
      </p:pic>
      <p:sp>
        <p:nvSpPr>
          <p:cNvPr id="15" name="Decagon 14"/>
          <p:cNvSpPr/>
          <p:nvPr/>
        </p:nvSpPr>
        <p:spPr>
          <a:xfrm>
            <a:off x="457200" y="1600200"/>
            <a:ext cx="3048000" cy="2590800"/>
          </a:xfrm>
          <a:prstGeom prst="dec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Content Placeholder 13" descr="IMG_999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609600" y="1371600"/>
            <a:ext cx="2743200" cy="30480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7" name="Rectangle 16"/>
          <p:cNvSpPr/>
          <p:nvPr/>
        </p:nvSpPr>
        <p:spPr>
          <a:xfrm>
            <a:off x="5638800" y="1524000"/>
            <a:ext cx="3505200" cy="44196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এম .সাখাওয়াত হোসেন </a:t>
            </a:r>
          </a:p>
          <a:p>
            <a:pPr>
              <a:buNone/>
            </a:pPr>
            <a:r>
              <a:rPr lang="bn-IN" sz="2000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সহকারি শিক্ষক (ব্যবসায় শিক্ষা ) </a:t>
            </a:r>
          </a:p>
          <a:p>
            <a:pPr>
              <a:buNone/>
            </a:pPr>
            <a:r>
              <a:rPr lang="bn-IN" sz="2000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মোক্তাল হোসেন উচ্চ বিদ্যালয় ,সদর ,নেত্রকোনা </a:t>
            </a:r>
          </a:p>
          <a:p>
            <a:pPr>
              <a:buNone/>
            </a:pPr>
            <a:r>
              <a:rPr lang="bn-IN" dirty="0" smtClean="0">
                <a:solidFill>
                  <a:schemeClr val="tx1"/>
                </a:solidFill>
                <a:hlinkClick r:id="rId5"/>
              </a:rPr>
              <a:t>         </a:t>
            </a:r>
            <a:r>
              <a:rPr lang="en-US" dirty="0" smtClean="0">
                <a:solidFill>
                  <a:schemeClr val="tx1"/>
                </a:solidFill>
                <a:hlinkClick r:id="rId5"/>
              </a:rPr>
              <a:t>shakhawath747@gamil.com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bn-IN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n-IN" sz="2000" dirty="0" smtClean="0">
                <a:solidFill>
                  <a:schemeClr val="tx1"/>
                </a:solidFill>
              </a:rPr>
              <a:t>     </a:t>
            </a:r>
            <a:r>
              <a:rPr lang="en-US" sz="2000" dirty="0" smtClean="0">
                <a:solidFill>
                  <a:schemeClr val="tx1"/>
                </a:solidFill>
              </a:rPr>
              <a:t>Mob: </a:t>
            </a:r>
          </a:p>
          <a:p>
            <a:pPr>
              <a:buNone/>
            </a:pPr>
            <a:r>
              <a:rPr lang="bn-IN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>01734475103     01917636486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70163" y="1627909"/>
            <a:ext cx="4267200" cy="41910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2133600"/>
            <a:ext cx="2971800" cy="3124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 descr="C:\Users\sagor khan\Downloads\a1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133600"/>
            <a:ext cx="3124200" cy="3124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9" name="Picture 2" descr="C:\Users\sagor khan\Downloads\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86" y="2819399"/>
            <a:ext cx="1471613" cy="1744135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10" name="Rectangle 9"/>
          <p:cNvSpPr/>
          <p:nvPr/>
        </p:nvSpPr>
        <p:spPr>
          <a:xfrm>
            <a:off x="4648200" y="1600200"/>
            <a:ext cx="4343400" cy="41910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</a:rPr>
              <a:t>শ্রেণি</a:t>
            </a:r>
            <a:r>
              <a:rPr lang="bn-IN" sz="2400" dirty="0" smtClean="0">
                <a:solidFill>
                  <a:schemeClr val="tx1"/>
                </a:solidFill>
              </a:rPr>
              <a:t>ঃ</a:t>
            </a:r>
            <a:r>
              <a:rPr lang="en-US" sz="2400" dirty="0" err="1" smtClean="0">
                <a:solidFill>
                  <a:schemeClr val="tx1"/>
                </a:solidFill>
              </a:rPr>
              <a:t>সপ্তম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বিষয়</a:t>
            </a:r>
            <a:r>
              <a:rPr lang="bn-IN" sz="2400" dirty="0" smtClean="0">
                <a:solidFill>
                  <a:schemeClr val="tx1"/>
                </a:solidFill>
              </a:rPr>
              <a:t>ঃ</a:t>
            </a:r>
            <a:r>
              <a:rPr lang="en-US" sz="2400" dirty="0" err="1" smtClean="0">
                <a:solidFill>
                  <a:schemeClr val="tx1"/>
                </a:solidFill>
              </a:rPr>
              <a:t>বি</a:t>
            </a:r>
            <a:r>
              <a:rPr lang="bn-IN" sz="2400" dirty="0" smtClean="0">
                <a:solidFill>
                  <a:schemeClr val="tx1"/>
                </a:solidFill>
              </a:rPr>
              <a:t>জ্ঞান 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n-IN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পাঠ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শিরোনাম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bn-IN" dirty="0" smtClean="0">
                <a:solidFill>
                  <a:schemeClr val="tx1"/>
                </a:solidFill>
              </a:rPr>
              <a:t>উদ্ভিদের বাহ্যিক বৈশিষ্ট্য</a:t>
            </a:r>
          </a:p>
          <a:p>
            <a:pPr>
              <a:buNone/>
            </a:pPr>
            <a:r>
              <a:rPr lang="bn-IN" sz="2400" dirty="0" smtClean="0">
                <a:solidFill>
                  <a:srgbClr val="FFFF00"/>
                </a:solidFill>
              </a:rPr>
              <a:t>বিশেষ পাঠঃ </a:t>
            </a:r>
            <a:r>
              <a:rPr lang="bn-IN" sz="2000" dirty="0" smtClean="0">
                <a:solidFill>
                  <a:srgbClr val="FFFF00"/>
                </a:solidFill>
              </a:rPr>
              <a:t>প্রধান মূলের রুপান্তর  </a:t>
            </a:r>
          </a:p>
          <a:p>
            <a:pPr>
              <a:buNone/>
            </a:pPr>
            <a:r>
              <a:rPr lang="bn-IN" sz="2000" dirty="0" smtClean="0">
                <a:solidFill>
                  <a:schemeClr val="tx1"/>
                </a:solidFill>
              </a:rPr>
              <a:t>   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bn-IN" sz="2400" dirty="0" smtClean="0">
                <a:solidFill>
                  <a:schemeClr val="tx1"/>
                </a:solidFill>
              </a:rPr>
              <a:t>অধ্যায়ঃতৃতীয় </a:t>
            </a: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সময়ঃ০০</a:t>
            </a:r>
            <a:r>
              <a:rPr lang="en-US" sz="2400" dirty="0" smtClean="0">
                <a:solidFill>
                  <a:schemeClr val="tx1"/>
                </a:solidFill>
              </a:rPr>
              <a:t>.00.00</a:t>
            </a:r>
            <a:r>
              <a:rPr lang="bn-IN" sz="24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bn-IN" sz="2400" dirty="0" smtClean="0">
                <a:solidFill>
                  <a:schemeClr val="tx1"/>
                </a:solidFill>
              </a:rPr>
              <a:t>তারিখঃ ০০.০০.০০ 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1219200" y="381000"/>
            <a:ext cx="70104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bn-IN" sz="4400" dirty="0" smtClean="0">
                <a:solidFill>
                  <a:srgbClr val="002060"/>
                </a:solidFill>
              </a:rPr>
              <a:t>পাঠ </a:t>
            </a:r>
            <a:r>
              <a:rPr lang="bn-IN" sz="3200" dirty="0" smtClean="0">
                <a:solidFill>
                  <a:srgbClr val="002060"/>
                </a:solidFill>
              </a:rPr>
              <a:t>পরিচিতি 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/>
          </a:bodyPr>
          <a:lstStyle/>
          <a:p>
            <a:r>
              <a:rPr lang="bn-IN" sz="3200" smtClean="0"/>
              <a:t>নিচের গল্পটির  </a:t>
            </a:r>
            <a:r>
              <a:rPr lang="bn-IN" sz="3200" dirty="0" smtClean="0"/>
              <a:t>দ্বারা কী বোঝানো হয়েছে? </a:t>
            </a:r>
            <a:endParaRPr lang="en-US" sz="3200" dirty="0"/>
          </a:p>
        </p:txBody>
      </p:sp>
      <p:pic>
        <p:nvPicPr>
          <p:cNvPr id="4" name="Picture 3" descr="a1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752600"/>
            <a:ext cx="8382000" cy="41910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সাফা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তার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মামার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সাথে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বাজারে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গেল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এবং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সবজির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বাজারে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সে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মুলা,গাজর</a:t>
            </a:r>
            <a:r>
              <a:rPr lang="en-US" sz="2400" dirty="0" smtClean="0">
                <a:solidFill>
                  <a:schemeClr val="tx1"/>
                </a:solidFill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</a:rPr>
              <a:t>শালগম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দেখতে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পেল</a:t>
            </a:r>
            <a:r>
              <a:rPr lang="en-US" sz="2400" dirty="0" smtClean="0">
                <a:solidFill>
                  <a:schemeClr val="tx1"/>
                </a:solidFill>
              </a:rPr>
              <a:t>। </a:t>
            </a:r>
            <a:r>
              <a:rPr lang="en-US" sz="2400" dirty="0" err="1" smtClean="0">
                <a:solidFill>
                  <a:schemeClr val="tx1"/>
                </a:solidFill>
              </a:rPr>
              <a:t>সে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বুঝতে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পারছিল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না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এরা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কি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উদ্ভিদের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smtClean="0">
                <a:solidFill>
                  <a:schemeClr val="tx1"/>
                </a:solidFill>
              </a:rPr>
              <a:t>মূ</a:t>
            </a:r>
            <a:r>
              <a:rPr lang="en-US" sz="2400" smtClean="0">
                <a:solidFill>
                  <a:schemeClr val="tx1"/>
                </a:solidFill>
              </a:rPr>
              <a:t>ল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নাকি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কান্ড</a:t>
            </a:r>
            <a:r>
              <a:rPr lang="en-US" sz="2400" dirty="0" smtClean="0">
                <a:solidFill>
                  <a:schemeClr val="tx1"/>
                </a:solidFill>
              </a:rPr>
              <a:t> ,</a:t>
            </a:r>
            <a:r>
              <a:rPr lang="en-US" sz="2400" dirty="0" err="1" smtClean="0">
                <a:solidFill>
                  <a:schemeClr val="tx1"/>
                </a:solidFill>
              </a:rPr>
              <a:t>নাকি</a:t>
            </a:r>
            <a:r>
              <a:rPr lang="bn-IN" sz="2400" dirty="0" smtClean="0">
                <a:solidFill>
                  <a:schemeClr val="tx1"/>
                </a:solidFill>
              </a:rPr>
              <a:t> ফল </a:t>
            </a:r>
            <a:r>
              <a:rPr lang="en-US" sz="2400" dirty="0" smtClean="0">
                <a:solidFill>
                  <a:schemeClr val="tx1"/>
                </a:solidFill>
              </a:rPr>
              <a:t> ?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400800" y="4267200"/>
            <a:ext cx="2286000" cy="14478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2060"/>
                </a:solidFill>
              </a:rPr>
              <a:t>মূল 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1173162"/>
          </a:xfrm>
          <a:solidFill>
            <a:srgbClr val="FFFF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bn-IN" sz="4000" dirty="0" smtClean="0"/>
              <a:t>আজকের </a:t>
            </a:r>
            <a:r>
              <a:rPr lang="bn-IN" sz="3200" dirty="0" smtClean="0"/>
              <a:t>পাঠ </a:t>
            </a:r>
            <a:endParaRPr lang="en-US" sz="3200" dirty="0"/>
          </a:p>
        </p:txBody>
      </p:sp>
      <p:pic>
        <p:nvPicPr>
          <p:cNvPr id="4" name="Picture 3" descr="a1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1447800"/>
            <a:ext cx="8534400" cy="44958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67000" y="1905000"/>
            <a:ext cx="3886200" cy="3429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প্রধান </a:t>
            </a:r>
            <a:r>
              <a:rPr lang="bn-IN" sz="3200" smtClean="0"/>
              <a:t>মূলের রুপান্তর।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91199"/>
            <a:ext cx="9144000" cy="10668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800" y="1600200"/>
            <a:ext cx="8458200" cy="419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এই পাঠ শেষে শিক্ষার্থীরা-</a:t>
            </a:r>
          </a:p>
          <a:p>
            <a:pPr algn="ctr"/>
            <a:r>
              <a:rPr lang="bn-IN" sz="3200" dirty="0" smtClean="0">
                <a:solidFill>
                  <a:srgbClr val="FFFF00"/>
                </a:solidFill>
              </a:rPr>
              <a:t>১।প্রধান মূলের প্রকারভেদ বর্ণনা করতে পারবে। 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0" y="381000"/>
            <a:ext cx="6477000" cy="8382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bn-IN" sz="4000" dirty="0" smtClean="0"/>
              <a:t>শিখনফল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bn-IN" sz="4000" dirty="0" smtClean="0"/>
              <a:t>প্রধান মূলের প্রকারভেদ </a:t>
            </a:r>
            <a:endParaRPr lang="en-US" sz="4000" dirty="0"/>
          </a:p>
        </p:txBody>
      </p:sp>
      <p:pic>
        <p:nvPicPr>
          <p:cNvPr id="4" name="Picture 3" descr="a1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19800"/>
            <a:ext cx="9144000" cy="8382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28600" y="1447800"/>
            <a:ext cx="8610600" cy="457200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209800" y="2286000"/>
            <a:ext cx="2438400" cy="18288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গাজরাকৃ্তি মূল 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228600" y="1447800"/>
            <a:ext cx="2438400" cy="1905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মুলাকৃতি মূল 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6324600" y="3733800"/>
            <a:ext cx="2438400" cy="1905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কন্দাকৃ্তি মূ</a:t>
            </a:r>
            <a:r>
              <a:rPr lang="bn-IN" dirty="0" smtClean="0"/>
              <a:t>ল 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191000" y="2895600"/>
            <a:ext cx="2438400" cy="18288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শালগমাকৃ্তি মূল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2819400" y="1524000"/>
            <a:ext cx="5410200" cy="6096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আকৃতিগত দিক দিয়ে রুপান্তরিত প্রধান মূল চার প্রকার।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bn-IN" sz="4000" dirty="0" smtClean="0"/>
              <a:t>নিচের চিত্রটি ভাল করে লক্ষ কর </a:t>
            </a:r>
            <a:endParaRPr lang="en-US" sz="4000" dirty="0"/>
          </a:p>
        </p:txBody>
      </p:sp>
      <p:pic>
        <p:nvPicPr>
          <p:cNvPr id="4" name="Picture 3" descr="a1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3599"/>
            <a:ext cx="9144000" cy="9144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1524000"/>
            <a:ext cx="8610600" cy="44196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1676400"/>
            <a:ext cx="3276600" cy="2438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29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76400"/>
            <a:ext cx="32766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5486400" y="1676400"/>
            <a:ext cx="3276600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agor khan\Downloads\a29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87109" y="1676400"/>
            <a:ext cx="3375891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angle 9"/>
          <p:cNvSpPr/>
          <p:nvPr/>
        </p:nvSpPr>
        <p:spPr>
          <a:xfrm>
            <a:off x="2743200" y="5029200"/>
            <a:ext cx="3733800" cy="9144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মুলাকৃতি মূল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a1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600200"/>
            <a:ext cx="8229600" cy="44958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</a:rPr>
              <a:t>এরা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খাদ্য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সঞ্চয়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করে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তাই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প্রধান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মূল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মোটা</a:t>
            </a:r>
            <a:r>
              <a:rPr lang="en-US" sz="2800" dirty="0" smtClean="0">
                <a:solidFill>
                  <a:srgbClr val="FFFF00"/>
                </a:solidFill>
              </a:rPr>
              <a:t> ও </a:t>
            </a:r>
            <a:r>
              <a:rPr lang="en-US" sz="2800" dirty="0" err="1" smtClean="0">
                <a:solidFill>
                  <a:srgbClr val="FFFF00"/>
                </a:solidFill>
              </a:rPr>
              <a:t>রসাল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হয়</a:t>
            </a:r>
            <a:r>
              <a:rPr lang="en-US" sz="2800" dirty="0" smtClean="0">
                <a:solidFill>
                  <a:srgbClr val="FFFF00"/>
                </a:solidFill>
              </a:rPr>
              <a:t>। </a:t>
            </a:r>
            <a:r>
              <a:rPr lang="en-US" sz="2800" dirty="0" err="1" smtClean="0">
                <a:solidFill>
                  <a:srgbClr val="FFFF00"/>
                </a:solidFill>
              </a:rPr>
              <a:t>এই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মুলের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মধ্যভাগ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মোটা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কিন্তু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দুই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প্রান্ত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ক্রমশ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সরু</a:t>
            </a:r>
            <a:r>
              <a:rPr lang="en-US" sz="2800" dirty="0" smtClean="0">
                <a:solidFill>
                  <a:srgbClr val="FFFF00"/>
                </a:solidFill>
              </a:rPr>
              <a:t>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47800" y="381000"/>
            <a:ext cx="5943600" cy="91440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bn-IN" sz="4000" dirty="0" smtClean="0"/>
              <a:t>মুলাকৃতি মূল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298</Words>
  <Application>Microsoft Office PowerPoint</Application>
  <PresentationFormat>On-screen Show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নিচের গল্পটির  দ্বারা কী বোঝানো হয়েছে? </vt:lpstr>
      <vt:lpstr>আজকের পাঠ </vt:lpstr>
      <vt:lpstr>Slide 6</vt:lpstr>
      <vt:lpstr>প্রধান মূলের প্রকারভেদ </vt:lpstr>
      <vt:lpstr>নিচের চিত্রটি ভাল করে লক্ষ কর </vt:lpstr>
      <vt:lpstr>Slide 9</vt:lpstr>
      <vt:lpstr>নিচের চিত্রটি ভাল করে লক্ষ কর </vt:lpstr>
      <vt:lpstr>একক কাজ 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sagor khan</dc:creator>
  <cp:lastModifiedBy>sagor khan</cp:lastModifiedBy>
  <cp:revision>87</cp:revision>
  <dcterms:created xsi:type="dcterms:W3CDTF">2020-11-05T05:47:45Z</dcterms:created>
  <dcterms:modified xsi:type="dcterms:W3CDTF">2021-05-19T21:10:55Z</dcterms:modified>
</cp:coreProperties>
</file>