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8" r:id="rId4"/>
    <p:sldId id="265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80" r:id="rId19"/>
    <p:sldId id="276" r:id="rId20"/>
    <p:sldId id="277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5775A-B33B-4FBC-A6B1-5C1BB0230F76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986C9-0B49-4F15-BFCA-956C991C4CA1}">
      <dgm:prSet/>
      <dgm:spPr/>
      <dgm:t>
        <a:bodyPr/>
        <a:lstStyle/>
        <a:p>
          <a:endParaRPr lang="en-US"/>
        </a:p>
      </dgm:t>
    </dgm:pt>
    <dgm:pt modelId="{7D59EB8D-7C51-4934-852D-448B5370AD56}" type="parTrans" cxnId="{FF64C8EE-016F-4C20-81CF-7274753E4150}">
      <dgm:prSet/>
      <dgm:spPr/>
      <dgm:t>
        <a:bodyPr/>
        <a:lstStyle/>
        <a:p>
          <a:endParaRPr lang="en-US"/>
        </a:p>
      </dgm:t>
    </dgm:pt>
    <dgm:pt modelId="{E075D9B3-88A7-4A7F-8D25-A0DF66554BCC}" type="sibTrans" cxnId="{FF64C8EE-016F-4C20-81CF-7274753E41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8B104DF-2970-41CF-82AA-705EAF802EBC}">
      <dgm:prSet phldrT="[Text]" phldr="1"/>
      <dgm:spPr/>
      <dgm:t>
        <a:bodyPr/>
        <a:lstStyle/>
        <a:p>
          <a:endParaRPr lang="en-US" dirty="0"/>
        </a:p>
      </dgm:t>
    </dgm:pt>
    <dgm:pt modelId="{9ECBA30B-B3EF-4AEE-B9FC-4495EDD97F13}" type="parTrans" cxnId="{0D4E663B-8816-458C-9B67-27CBC52D5FFB}">
      <dgm:prSet/>
      <dgm:spPr/>
      <dgm:t>
        <a:bodyPr/>
        <a:lstStyle/>
        <a:p>
          <a:endParaRPr lang="en-US"/>
        </a:p>
      </dgm:t>
    </dgm:pt>
    <dgm:pt modelId="{9BEDE9F0-191B-44E4-AE99-950250F70907}" type="sibTrans" cxnId="{0D4E663B-8816-458C-9B67-27CBC52D5FFB}">
      <dgm:prSet/>
      <dgm:spPr/>
      <dgm:t>
        <a:bodyPr/>
        <a:lstStyle/>
        <a:p>
          <a:endParaRPr lang="en-US"/>
        </a:p>
      </dgm:t>
    </dgm:pt>
    <dgm:pt modelId="{E0DBB687-6EA4-474F-8069-DE4A9AE9293F}">
      <dgm:prSet phldrT="[Text]" phldr="1"/>
      <dgm:spPr/>
      <dgm:t>
        <a:bodyPr/>
        <a:lstStyle/>
        <a:p>
          <a:endParaRPr lang="en-US"/>
        </a:p>
      </dgm:t>
    </dgm:pt>
    <dgm:pt modelId="{795DB12E-4633-44D6-9940-75966B2E1CC0}" type="parTrans" cxnId="{BC341205-976C-4146-BF5B-B0738988163D}">
      <dgm:prSet/>
      <dgm:spPr/>
      <dgm:t>
        <a:bodyPr/>
        <a:lstStyle/>
        <a:p>
          <a:endParaRPr lang="en-US"/>
        </a:p>
      </dgm:t>
    </dgm:pt>
    <dgm:pt modelId="{4AF237E9-9DFF-4BF3-992E-0340E254A74B}" type="sibTrans" cxnId="{BC341205-976C-4146-BF5B-B0738988163D}">
      <dgm:prSet/>
      <dgm:spPr/>
      <dgm:t>
        <a:bodyPr/>
        <a:lstStyle/>
        <a:p>
          <a:endParaRPr lang="en-US"/>
        </a:p>
      </dgm:t>
    </dgm:pt>
    <dgm:pt modelId="{8C8209D8-66A5-4ED0-BF49-ACA95A226E5E}">
      <dgm:prSet phldrT="[Text]" phldr="1"/>
      <dgm:spPr/>
      <dgm:t>
        <a:bodyPr/>
        <a:lstStyle/>
        <a:p>
          <a:endParaRPr lang="en-US"/>
        </a:p>
      </dgm:t>
    </dgm:pt>
    <dgm:pt modelId="{EAB8E853-7775-4060-935A-45538DBA6817}" type="sibTrans" cxnId="{E9C7D4D1-A7A1-4A66-8FFD-F822B056DB58}">
      <dgm:prSet/>
      <dgm:spPr/>
      <dgm:t>
        <a:bodyPr/>
        <a:lstStyle/>
        <a:p>
          <a:endParaRPr lang="en-US"/>
        </a:p>
      </dgm:t>
    </dgm:pt>
    <dgm:pt modelId="{571511D6-677E-49D6-A32F-C24BF7172C1E}" type="parTrans" cxnId="{E9C7D4D1-A7A1-4A66-8FFD-F822B056DB58}">
      <dgm:prSet/>
      <dgm:spPr/>
      <dgm:t>
        <a:bodyPr/>
        <a:lstStyle/>
        <a:p>
          <a:endParaRPr lang="en-US"/>
        </a:p>
      </dgm:t>
    </dgm:pt>
    <dgm:pt modelId="{3457CEAD-6210-477F-BC61-92B59F1A7E8E}" type="pres">
      <dgm:prSet presAssocID="{5025775A-B33B-4FBC-A6B1-5C1BB0230F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66627E-67D4-4C6D-AE5D-51854A71A8F0}" type="pres">
      <dgm:prSet presAssocID="{5025775A-B33B-4FBC-A6B1-5C1BB0230F76}" presName="Name1" presStyleCnt="0"/>
      <dgm:spPr/>
    </dgm:pt>
    <dgm:pt modelId="{6BCF3497-F83B-4542-A2D9-912EDFB7465A}" type="pres">
      <dgm:prSet presAssocID="{E075D9B3-88A7-4A7F-8D25-A0DF66554BCC}" presName="picture_1" presStyleCnt="0"/>
      <dgm:spPr/>
    </dgm:pt>
    <dgm:pt modelId="{95A0EDA6-BDC0-4E80-8F0A-609D1A4E37BE}" type="pres">
      <dgm:prSet presAssocID="{E075D9B3-88A7-4A7F-8D25-A0DF66554BCC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8C9CB11C-E254-4CDA-AF4D-3E491A315EB6}" type="pres">
      <dgm:prSet presAssocID="{665986C9-0B49-4F15-BFCA-956C991C4CA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87707-6AA8-40A7-A755-0DC488DFD24D}" type="pres">
      <dgm:prSet presAssocID="{9BEDE9F0-191B-44E4-AE99-950250F70907}" presName="picture_2" presStyleCnt="0"/>
      <dgm:spPr/>
    </dgm:pt>
    <dgm:pt modelId="{9B506746-CB5E-49E5-96E8-2305CBB91168}" type="pres">
      <dgm:prSet presAssocID="{9BEDE9F0-191B-44E4-AE99-950250F70907}" presName="pictureRepeatNode" presStyleLbl="alignImgPlace1" presStyleIdx="1" presStyleCnt="4" custScaleX="251121" custLinFactNeighborX="13146" custLinFactNeighborY="5241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2B0C3B8-D5EB-4379-A7E8-5B3E6602681C}" type="pres">
      <dgm:prSet presAssocID="{B8B104DF-2970-41CF-82AA-705EAF802EBC}" presName="line_2" presStyleLbl="parChTrans1D1" presStyleIdx="0" presStyleCnt="3"/>
      <dgm:spPr/>
    </dgm:pt>
    <dgm:pt modelId="{110A6779-471E-4DD1-936C-4C1AA52B0F5D}" type="pres">
      <dgm:prSet presAssocID="{B8B104DF-2970-41CF-82AA-705EAF802EBC}" presName="textparent_2" presStyleLbl="node1" presStyleIdx="0" presStyleCnt="0"/>
      <dgm:spPr/>
    </dgm:pt>
    <dgm:pt modelId="{C3986F68-5A68-41BD-84BF-E173C3741E71}" type="pres">
      <dgm:prSet presAssocID="{B8B104DF-2970-41CF-82AA-705EAF802EBC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9915-49E8-40D2-9E09-7D928CE6B285}" type="pres">
      <dgm:prSet presAssocID="{4AF237E9-9DFF-4BF3-992E-0340E254A74B}" presName="picture_3" presStyleCnt="0"/>
      <dgm:spPr/>
    </dgm:pt>
    <dgm:pt modelId="{E8970945-33C9-493E-9AB5-81AF6F645961}" type="pres">
      <dgm:prSet presAssocID="{4AF237E9-9DFF-4BF3-992E-0340E254A74B}" presName="pictureRepeatNode" presStyleLbl="alignImgPlace1" presStyleIdx="2" presStyleCnt="4" custScaleX="273687" custLinFactNeighborX="47272" custLinFactNeighborY="178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54C64CD-E00B-4A8D-BE54-AE55AA34016F}" type="pres">
      <dgm:prSet presAssocID="{E0DBB687-6EA4-474F-8069-DE4A9AE9293F}" presName="line_3" presStyleLbl="parChTrans1D1" presStyleIdx="1" presStyleCnt="3"/>
      <dgm:spPr/>
    </dgm:pt>
    <dgm:pt modelId="{C6C6CA4B-872C-4AE7-B0C4-89029678050F}" type="pres">
      <dgm:prSet presAssocID="{E0DBB687-6EA4-474F-8069-DE4A9AE9293F}" presName="textparent_3" presStyleLbl="node1" presStyleIdx="0" presStyleCnt="0"/>
      <dgm:spPr/>
    </dgm:pt>
    <dgm:pt modelId="{07C9492D-8916-40C5-B7D9-AA95DAB63C57}" type="pres">
      <dgm:prSet presAssocID="{E0DBB687-6EA4-474F-8069-DE4A9AE9293F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3B265-FB13-4617-9E48-63C2380D66F3}" type="pres">
      <dgm:prSet presAssocID="{EAB8E853-7775-4060-935A-45538DBA6817}" presName="picture_4" presStyleCnt="0"/>
      <dgm:spPr/>
    </dgm:pt>
    <dgm:pt modelId="{AB3507A3-780C-48BD-8584-94BE73565799}" type="pres">
      <dgm:prSet presAssocID="{EAB8E853-7775-4060-935A-45538DBA6817}" presName="pictureRepeatNode" presStyleLbl="alignImgPlace1" presStyleIdx="3" presStyleCnt="4" custScaleX="240579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F4571F6-2A24-48C3-83EF-984529592817}" type="pres">
      <dgm:prSet presAssocID="{8C8209D8-66A5-4ED0-BF49-ACA95A226E5E}" presName="line_4" presStyleLbl="parChTrans1D1" presStyleIdx="2" presStyleCnt="3"/>
      <dgm:spPr/>
    </dgm:pt>
    <dgm:pt modelId="{18823FE6-0476-4E3C-93AA-87D7F7F27F05}" type="pres">
      <dgm:prSet presAssocID="{8C8209D8-66A5-4ED0-BF49-ACA95A226E5E}" presName="textparent_4" presStyleLbl="node1" presStyleIdx="0" presStyleCnt="0"/>
      <dgm:spPr/>
    </dgm:pt>
    <dgm:pt modelId="{86473AF3-A59E-44FA-8830-D2407E84F245}" type="pres">
      <dgm:prSet presAssocID="{8C8209D8-66A5-4ED0-BF49-ACA95A226E5E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827E86-6500-4318-8ABC-7712DAD26BCB}" type="presOf" srcId="{5025775A-B33B-4FBC-A6B1-5C1BB0230F76}" destId="{3457CEAD-6210-477F-BC61-92B59F1A7E8E}" srcOrd="0" destOrd="0" presId="urn:microsoft.com/office/officeart/2008/layout/CircularPictureCallout"/>
    <dgm:cxn modelId="{2D3DFD17-CEDD-4F4C-9A69-9B934E81117A}" type="presOf" srcId="{8C8209D8-66A5-4ED0-BF49-ACA95A226E5E}" destId="{86473AF3-A59E-44FA-8830-D2407E84F245}" srcOrd="0" destOrd="0" presId="urn:microsoft.com/office/officeart/2008/layout/CircularPictureCallout"/>
    <dgm:cxn modelId="{FF64C8EE-016F-4C20-81CF-7274753E4150}" srcId="{5025775A-B33B-4FBC-A6B1-5C1BB0230F76}" destId="{665986C9-0B49-4F15-BFCA-956C991C4CA1}" srcOrd="0" destOrd="0" parTransId="{7D59EB8D-7C51-4934-852D-448B5370AD56}" sibTransId="{E075D9B3-88A7-4A7F-8D25-A0DF66554BCC}"/>
    <dgm:cxn modelId="{390B3A67-EA05-4551-851E-AF338211D570}" type="presOf" srcId="{9BEDE9F0-191B-44E4-AE99-950250F70907}" destId="{9B506746-CB5E-49E5-96E8-2305CBB91168}" srcOrd="0" destOrd="0" presId="urn:microsoft.com/office/officeart/2008/layout/CircularPictureCallout"/>
    <dgm:cxn modelId="{BC341205-976C-4146-BF5B-B0738988163D}" srcId="{5025775A-B33B-4FBC-A6B1-5C1BB0230F76}" destId="{E0DBB687-6EA4-474F-8069-DE4A9AE9293F}" srcOrd="2" destOrd="0" parTransId="{795DB12E-4633-44D6-9940-75966B2E1CC0}" sibTransId="{4AF237E9-9DFF-4BF3-992E-0340E254A74B}"/>
    <dgm:cxn modelId="{E9C7D4D1-A7A1-4A66-8FFD-F822B056DB58}" srcId="{5025775A-B33B-4FBC-A6B1-5C1BB0230F76}" destId="{8C8209D8-66A5-4ED0-BF49-ACA95A226E5E}" srcOrd="3" destOrd="0" parTransId="{571511D6-677E-49D6-A32F-C24BF7172C1E}" sibTransId="{EAB8E853-7775-4060-935A-45538DBA6817}"/>
    <dgm:cxn modelId="{CA8486FB-1852-4E5F-BB37-D479E23D9CCF}" type="presOf" srcId="{B8B104DF-2970-41CF-82AA-705EAF802EBC}" destId="{C3986F68-5A68-41BD-84BF-E173C3741E71}" srcOrd="0" destOrd="0" presId="urn:microsoft.com/office/officeart/2008/layout/CircularPictureCallout"/>
    <dgm:cxn modelId="{E1E477C5-50A2-4505-8D9A-EE2460292621}" type="presOf" srcId="{EAB8E853-7775-4060-935A-45538DBA6817}" destId="{AB3507A3-780C-48BD-8584-94BE73565799}" srcOrd="0" destOrd="0" presId="urn:microsoft.com/office/officeart/2008/layout/CircularPictureCallout"/>
    <dgm:cxn modelId="{0D4E663B-8816-458C-9B67-27CBC52D5FFB}" srcId="{5025775A-B33B-4FBC-A6B1-5C1BB0230F76}" destId="{B8B104DF-2970-41CF-82AA-705EAF802EBC}" srcOrd="1" destOrd="0" parTransId="{9ECBA30B-B3EF-4AEE-B9FC-4495EDD97F13}" sibTransId="{9BEDE9F0-191B-44E4-AE99-950250F70907}"/>
    <dgm:cxn modelId="{9412A1D6-6E1F-45E4-8180-AB9E5F56A29F}" type="presOf" srcId="{E075D9B3-88A7-4A7F-8D25-A0DF66554BCC}" destId="{95A0EDA6-BDC0-4E80-8F0A-609D1A4E37BE}" srcOrd="0" destOrd="0" presId="urn:microsoft.com/office/officeart/2008/layout/CircularPictureCallout"/>
    <dgm:cxn modelId="{6521F11C-170C-4D34-BBAA-7793B17E7876}" type="presOf" srcId="{665986C9-0B49-4F15-BFCA-956C991C4CA1}" destId="{8C9CB11C-E254-4CDA-AF4D-3E491A315EB6}" srcOrd="0" destOrd="0" presId="urn:microsoft.com/office/officeart/2008/layout/CircularPictureCallout"/>
    <dgm:cxn modelId="{0083ACF1-3E8C-41AB-9626-B6B3C4CF0F12}" type="presOf" srcId="{4AF237E9-9DFF-4BF3-992E-0340E254A74B}" destId="{E8970945-33C9-493E-9AB5-81AF6F645961}" srcOrd="0" destOrd="0" presId="urn:microsoft.com/office/officeart/2008/layout/CircularPictureCallout"/>
    <dgm:cxn modelId="{94E86877-4BE0-42FE-B08A-FF57F9D70839}" type="presOf" srcId="{E0DBB687-6EA4-474F-8069-DE4A9AE9293F}" destId="{07C9492D-8916-40C5-B7D9-AA95DAB63C57}" srcOrd="0" destOrd="0" presId="urn:microsoft.com/office/officeart/2008/layout/CircularPictureCallout"/>
    <dgm:cxn modelId="{327A8961-6656-47DC-B9BB-9C10BA7879BE}" type="presParOf" srcId="{3457CEAD-6210-477F-BC61-92B59F1A7E8E}" destId="{3066627E-67D4-4C6D-AE5D-51854A71A8F0}" srcOrd="0" destOrd="0" presId="urn:microsoft.com/office/officeart/2008/layout/CircularPictureCallout"/>
    <dgm:cxn modelId="{9BEFD9BA-599A-4C1D-A19B-54BD18BA56D6}" type="presParOf" srcId="{3066627E-67D4-4C6D-AE5D-51854A71A8F0}" destId="{6BCF3497-F83B-4542-A2D9-912EDFB7465A}" srcOrd="0" destOrd="0" presId="urn:microsoft.com/office/officeart/2008/layout/CircularPictureCallout"/>
    <dgm:cxn modelId="{285FCD8C-0213-432B-9FE5-BC4F4B7464DB}" type="presParOf" srcId="{6BCF3497-F83B-4542-A2D9-912EDFB7465A}" destId="{95A0EDA6-BDC0-4E80-8F0A-609D1A4E37BE}" srcOrd="0" destOrd="0" presId="urn:microsoft.com/office/officeart/2008/layout/CircularPictureCallout"/>
    <dgm:cxn modelId="{AC073197-1D40-496D-B06B-4309CD6F035C}" type="presParOf" srcId="{3066627E-67D4-4C6D-AE5D-51854A71A8F0}" destId="{8C9CB11C-E254-4CDA-AF4D-3E491A315EB6}" srcOrd="1" destOrd="0" presId="urn:microsoft.com/office/officeart/2008/layout/CircularPictureCallout"/>
    <dgm:cxn modelId="{865DE29D-FEF7-4F29-9489-515897A602DE}" type="presParOf" srcId="{3066627E-67D4-4C6D-AE5D-51854A71A8F0}" destId="{29987707-6AA8-40A7-A755-0DC488DFD24D}" srcOrd="2" destOrd="0" presId="urn:microsoft.com/office/officeart/2008/layout/CircularPictureCallout"/>
    <dgm:cxn modelId="{44855D85-EE8C-4FAC-9568-5C23B8E27B25}" type="presParOf" srcId="{29987707-6AA8-40A7-A755-0DC488DFD24D}" destId="{9B506746-CB5E-49E5-96E8-2305CBB91168}" srcOrd="0" destOrd="0" presId="urn:microsoft.com/office/officeart/2008/layout/CircularPictureCallout"/>
    <dgm:cxn modelId="{EFEC94FE-099E-4748-A460-AE7BD275F1E1}" type="presParOf" srcId="{3066627E-67D4-4C6D-AE5D-51854A71A8F0}" destId="{F2B0C3B8-D5EB-4379-A7E8-5B3E6602681C}" srcOrd="3" destOrd="0" presId="urn:microsoft.com/office/officeart/2008/layout/CircularPictureCallout"/>
    <dgm:cxn modelId="{514FF350-5CED-404A-ACFC-DD07FF6BA659}" type="presParOf" srcId="{3066627E-67D4-4C6D-AE5D-51854A71A8F0}" destId="{110A6779-471E-4DD1-936C-4C1AA52B0F5D}" srcOrd="4" destOrd="0" presId="urn:microsoft.com/office/officeart/2008/layout/CircularPictureCallout"/>
    <dgm:cxn modelId="{76A078BD-001E-448F-A7BD-5139FC693A97}" type="presParOf" srcId="{110A6779-471E-4DD1-936C-4C1AA52B0F5D}" destId="{C3986F68-5A68-41BD-84BF-E173C3741E71}" srcOrd="0" destOrd="0" presId="urn:microsoft.com/office/officeart/2008/layout/CircularPictureCallout"/>
    <dgm:cxn modelId="{DBB41D40-6498-4C4C-96A7-385FF3182A91}" type="presParOf" srcId="{3066627E-67D4-4C6D-AE5D-51854A71A8F0}" destId="{6F349915-49E8-40D2-9E09-7D928CE6B285}" srcOrd="5" destOrd="0" presId="urn:microsoft.com/office/officeart/2008/layout/CircularPictureCallout"/>
    <dgm:cxn modelId="{85BB3A2D-3156-4456-8B8E-7FCB25FDC805}" type="presParOf" srcId="{6F349915-49E8-40D2-9E09-7D928CE6B285}" destId="{E8970945-33C9-493E-9AB5-81AF6F645961}" srcOrd="0" destOrd="0" presId="urn:microsoft.com/office/officeart/2008/layout/CircularPictureCallout"/>
    <dgm:cxn modelId="{BE8929F3-CF5B-456B-ABA6-B4BEA320FBCD}" type="presParOf" srcId="{3066627E-67D4-4C6D-AE5D-51854A71A8F0}" destId="{054C64CD-E00B-4A8D-BE54-AE55AA34016F}" srcOrd="6" destOrd="0" presId="urn:microsoft.com/office/officeart/2008/layout/CircularPictureCallout"/>
    <dgm:cxn modelId="{DED72012-5C5C-43D4-87DE-F984E7943EE3}" type="presParOf" srcId="{3066627E-67D4-4C6D-AE5D-51854A71A8F0}" destId="{C6C6CA4B-872C-4AE7-B0C4-89029678050F}" srcOrd="7" destOrd="0" presId="urn:microsoft.com/office/officeart/2008/layout/CircularPictureCallout"/>
    <dgm:cxn modelId="{36DBCB6A-70F1-411F-B3C0-3170E038FF3F}" type="presParOf" srcId="{C6C6CA4B-872C-4AE7-B0C4-89029678050F}" destId="{07C9492D-8916-40C5-B7D9-AA95DAB63C57}" srcOrd="0" destOrd="0" presId="urn:microsoft.com/office/officeart/2008/layout/CircularPictureCallout"/>
    <dgm:cxn modelId="{E48210CD-8A00-4150-BF65-32BBE12DA508}" type="presParOf" srcId="{3066627E-67D4-4C6D-AE5D-51854A71A8F0}" destId="{D4F3B265-FB13-4617-9E48-63C2380D66F3}" srcOrd="8" destOrd="0" presId="urn:microsoft.com/office/officeart/2008/layout/CircularPictureCallout"/>
    <dgm:cxn modelId="{45628631-9680-4C7D-986E-BF3CD1DB466D}" type="presParOf" srcId="{D4F3B265-FB13-4617-9E48-63C2380D66F3}" destId="{AB3507A3-780C-48BD-8584-94BE73565799}" srcOrd="0" destOrd="0" presId="urn:microsoft.com/office/officeart/2008/layout/CircularPictureCallout"/>
    <dgm:cxn modelId="{1C3BC041-5ABC-4884-ACD7-A236B5393B4C}" type="presParOf" srcId="{3066627E-67D4-4C6D-AE5D-51854A71A8F0}" destId="{1F4571F6-2A24-48C3-83EF-984529592817}" srcOrd="9" destOrd="0" presId="urn:microsoft.com/office/officeart/2008/layout/CircularPictureCallout"/>
    <dgm:cxn modelId="{D940A221-89B3-42AA-8BD0-AF699C846F08}" type="presParOf" srcId="{3066627E-67D4-4C6D-AE5D-51854A71A8F0}" destId="{18823FE6-0476-4E3C-93AA-87D7F7F27F05}" srcOrd="10" destOrd="0" presId="urn:microsoft.com/office/officeart/2008/layout/CircularPictureCallout"/>
    <dgm:cxn modelId="{1E7908A1-5D89-4857-A455-F57EB180D207}" type="presParOf" srcId="{18823FE6-0476-4E3C-93AA-87D7F7F27F05}" destId="{86473AF3-A59E-44FA-8830-D2407E84F24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223FD-0C8A-4AA6-B490-1AD404ECEA52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813EF6-1FC6-4C18-BBD2-D6501CE4525A}">
      <dgm:prSet phldrT="[Text]"/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rPr>
            <a:t>স্বাভাবিক সংখ্যার দেশীয় ও আন্তর্জাতিক পদ্ধতিতে অঙ্কপাতন করতে পারবে।</a:t>
          </a:r>
          <a:endParaRPr lang="en-US" dirty="0">
            <a:solidFill>
              <a:srgbClr val="002060"/>
            </a:solidFill>
            <a:latin typeface="Kalpurush" pitchFamily="2" charset="0"/>
            <a:cs typeface="Kalpurush" pitchFamily="2" charset="0"/>
          </a:endParaRPr>
        </a:p>
      </dgm:t>
    </dgm:pt>
    <dgm:pt modelId="{F012F76F-D246-4029-B8DC-E3F3B767D278}" type="parTrans" cxnId="{BA448FB7-1008-468C-8924-7ED89B87248F}">
      <dgm:prSet/>
      <dgm:spPr/>
      <dgm:t>
        <a:bodyPr/>
        <a:lstStyle/>
        <a:p>
          <a:endParaRPr lang="en-US"/>
        </a:p>
      </dgm:t>
    </dgm:pt>
    <dgm:pt modelId="{86362850-487F-4463-9767-CF3D0CD1C60F}" type="sibTrans" cxnId="{BA448FB7-1008-468C-8924-7ED89B87248F}">
      <dgm:prSet/>
      <dgm:spPr/>
      <dgm:t>
        <a:bodyPr/>
        <a:lstStyle/>
        <a:p>
          <a:endParaRPr lang="en-US"/>
        </a:p>
      </dgm:t>
    </dgm:pt>
    <dgm:pt modelId="{055B89D3-D094-4468-8AAE-52CECC28BA89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মৌলিক সংখ্যা, যৌগিক সংখ্যা ও সহ মৌলিক সংখ্যা চিহ্নিত করতে পারবে। </a:t>
          </a:r>
          <a:endParaRPr lang="en-US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gm:t>
    </dgm:pt>
    <dgm:pt modelId="{181D8837-6D05-413F-ABBD-270A7467763D}" type="parTrans" cxnId="{532FB9E9-BA8E-4CD9-B905-A395D39F51D2}">
      <dgm:prSet/>
      <dgm:spPr/>
      <dgm:t>
        <a:bodyPr/>
        <a:lstStyle/>
        <a:p>
          <a:endParaRPr lang="en-US"/>
        </a:p>
      </dgm:t>
    </dgm:pt>
    <dgm:pt modelId="{AEB549A9-E76E-4183-9A3F-CFEFE05BB33A}" type="sibTrans" cxnId="{532FB9E9-BA8E-4CD9-B905-A395D39F51D2}">
      <dgm:prSet/>
      <dgm:spPr/>
      <dgm:t>
        <a:bodyPr/>
        <a:lstStyle/>
        <a:p>
          <a:endParaRPr lang="en-US"/>
        </a:p>
      </dgm:t>
    </dgm:pt>
    <dgm:pt modelId="{E601CF63-9414-42D5-AA3A-A34218E2994C}">
      <dgm:prSet phldrT="[Text]"/>
      <dgm:spPr/>
      <dgm:t>
        <a:bodyPr/>
        <a:lstStyle/>
        <a:p>
          <a:r>
            <a:rPr lang="bn-BD" dirty="0" smtClean="0">
              <a:solidFill>
                <a:srgbClr val="FFC000"/>
              </a:solidFill>
              <a:latin typeface="Kalpurush" pitchFamily="2" charset="0"/>
              <a:cs typeface="Kalpurush" pitchFamily="2" charset="0"/>
            </a:rPr>
            <a:t>বিভাজ্যতা ব্যাখ্যা করতে পারবে। </a:t>
          </a:r>
          <a:endParaRPr lang="en-US" dirty="0">
            <a:solidFill>
              <a:srgbClr val="FFC000"/>
            </a:solidFill>
            <a:latin typeface="Kalpurush" pitchFamily="2" charset="0"/>
            <a:cs typeface="Kalpurush" pitchFamily="2" charset="0"/>
          </a:endParaRPr>
        </a:p>
      </dgm:t>
    </dgm:pt>
    <dgm:pt modelId="{19C2CAA0-7686-4173-9E34-DD9FDFF1DB2F}" type="parTrans" cxnId="{6A4130CE-AE24-4A68-9FE7-820CBF46D30F}">
      <dgm:prSet/>
      <dgm:spPr/>
      <dgm:t>
        <a:bodyPr/>
        <a:lstStyle/>
        <a:p>
          <a:endParaRPr lang="en-US"/>
        </a:p>
      </dgm:t>
    </dgm:pt>
    <dgm:pt modelId="{A0916076-9583-4885-9FD7-FB1A6DC2E258}" type="sibTrans" cxnId="{6A4130CE-AE24-4A68-9FE7-820CBF46D30F}">
      <dgm:prSet/>
      <dgm:spPr/>
      <dgm:t>
        <a:bodyPr/>
        <a:lstStyle/>
        <a:p>
          <a:endParaRPr lang="en-US"/>
        </a:p>
      </dgm:t>
    </dgm:pt>
    <dgm:pt modelId="{640A2897-A981-44E4-A549-C24CD5EDBC6E}">
      <dgm:prSet/>
      <dgm:spPr/>
      <dgm:t>
        <a:bodyPr/>
        <a:lstStyle/>
        <a:p>
          <a:r>
            <a:rPr lang="bn-BD" dirty="0" smtClean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rPr>
            <a:t>স্বাভাবিক সংখ্যার অঙ্কপাতন করতে পারবে। </a:t>
          </a:r>
          <a:endParaRPr lang="en-US" dirty="0">
            <a:solidFill>
              <a:schemeClr val="accent2">
                <a:lumMod val="75000"/>
              </a:schemeClr>
            </a:solidFill>
            <a:latin typeface="Kalpurush" pitchFamily="2" charset="0"/>
            <a:cs typeface="Kalpurush" pitchFamily="2" charset="0"/>
          </a:endParaRPr>
        </a:p>
      </dgm:t>
    </dgm:pt>
    <dgm:pt modelId="{1016743E-3F8B-4A40-A290-552397E38C2B}" type="parTrans" cxnId="{6BD58D3D-519B-46D4-99AD-5C98457B8F19}">
      <dgm:prSet/>
      <dgm:spPr/>
      <dgm:t>
        <a:bodyPr/>
        <a:lstStyle/>
        <a:p>
          <a:endParaRPr lang="en-US"/>
        </a:p>
      </dgm:t>
    </dgm:pt>
    <dgm:pt modelId="{46CEAC82-EFC9-4F4F-9A77-D88265B62ABB}" type="sibTrans" cxnId="{6BD58D3D-519B-46D4-99AD-5C98457B8F19}">
      <dgm:prSet/>
      <dgm:spPr/>
      <dgm:t>
        <a:bodyPr/>
        <a:lstStyle/>
        <a:p>
          <a:endParaRPr lang="en-US"/>
        </a:p>
      </dgm:t>
    </dgm:pt>
    <dgm:pt modelId="{9DEE656F-2298-42D3-B1AD-F8AB1B105791}" type="pres">
      <dgm:prSet presAssocID="{598223FD-0C8A-4AA6-B490-1AD404ECEA5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D1319F-925E-49B9-99B0-44E350E4239B}" type="pres">
      <dgm:prSet presAssocID="{640A2897-A981-44E4-A549-C24CD5EDBC6E}" presName="horFlow" presStyleCnt="0"/>
      <dgm:spPr/>
      <dgm:t>
        <a:bodyPr/>
        <a:lstStyle/>
        <a:p>
          <a:endParaRPr lang="en-US"/>
        </a:p>
      </dgm:t>
    </dgm:pt>
    <dgm:pt modelId="{602937BA-64B1-4BCC-AC54-40F4371422A5}" type="pres">
      <dgm:prSet presAssocID="{640A2897-A981-44E4-A549-C24CD5EDBC6E}" presName="bigChev" presStyleLbl="node1" presStyleIdx="0" presStyleCnt="4" custScaleX="228305"/>
      <dgm:spPr/>
      <dgm:t>
        <a:bodyPr/>
        <a:lstStyle/>
        <a:p>
          <a:endParaRPr lang="en-US"/>
        </a:p>
      </dgm:t>
    </dgm:pt>
    <dgm:pt modelId="{8056C2FE-5D5A-40CC-8072-639AA331E95B}" type="pres">
      <dgm:prSet presAssocID="{640A2897-A981-44E4-A549-C24CD5EDBC6E}" presName="vSp" presStyleCnt="0"/>
      <dgm:spPr/>
      <dgm:t>
        <a:bodyPr/>
        <a:lstStyle/>
        <a:p>
          <a:endParaRPr lang="en-US"/>
        </a:p>
      </dgm:t>
    </dgm:pt>
    <dgm:pt modelId="{81959E5A-359F-4DFC-A7D3-B3BAAB6D1359}" type="pres">
      <dgm:prSet presAssocID="{29813EF6-1FC6-4C18-BBD2-D6501CE4525A}" presName="horFlow" presStyleCnt="0"/>
      <dgm:spPr/>
      <dgm:t>
        <a:bodyPr/>
        <a:lstStyle/>
        <a:p>
          <a:endParaRPr lang="en-US"/>
        </a:p>
      </dgm:t>
    </dgm:pt>
    <dgm:pt modelId="{99A723EE-8FEC-49B2-8A1E-6AC56D032C61}" type="pres">
      <dgm:prSet presAssocID="{29813EF6-1FC6-4C18-BBD2-D6501CE4525A}" presName="bigChev" presStyleLbl="node1" presStyleIdx="1" presStyleCnt="4" custScaleX="226940"/>
      <dgm:spPr/>
      <dgm:t>
        <a:bodyPr/>
        <a:lstStyle/>
        <a:p>
          <a:endParaRPr lang="en-US"/>
        </a:p>
      </dgm:t>
    </dgm:pt>
    <dgm:pt modelId="{216D4681-01C3-4347-9DD1-ECDB750A74E8}" type="pres">
      <dgm:prSet presAssocID="{29813EF6-1FC6-4C18-BBD2-D6501CE4525A}" presName="vSp" presStyleCnt="0"/>
      <dgm:spPr/>
      <dgm:t>
        <a:bodyPr/>
        <a:lstStyle/>
        <a:p>
          <a:endParaRPr lang="en-US"/>
        </a:p>
      </dgm:t>
    </dgm:pt>
    <dgm:pt modelId="{1F2E398A-8627-47A5-B05A-90D50CBA888F}" type="pres">
      <dgm:prSet presAssocID="{055B89D3-D094-4468-8AAE-52CECC28BA89}" presName="horFlow" presStyleCnt="0"/>
      <dgm:spPr/>
      <dgm:t>
        <a:bodyPr/>
        <a:lstStyle/>
        <a:p>
          <a:endParaRPr lang="en-US"/>
        </a:p>
      </dgm:t>
    </dgm:pt>
    <dgm:pt modelId="{97F23DC7-2C46-4868-A4BC-99C3A0A2DDBC}" type="pres">
      <dgm:prSet presAssocID="{055B89D3-D094-4468-8AAE-52CECC28BA89}" presName="bigChev" presStyleLbl="node1" presStyleIdx="2" presStyleCnt="4" custScaleX="233719"/>
      <dgm:spPr/>
      <dgm:t>
        <a:bodyPr/>
        <a:lstStyle/>
        <a:p>
          <a:endParaRPr lang="en-US"/>
        </a:p>
      </dgm:t>
    </dgm:pt>
    <dgm:pt modelId="{33D50D25-5D7C-45E9-BC2B-A7B475C9BD38}" type="pres">
      <dgm:prSet presAssocID="{055B89D3-D094-4468-8AAE-52CECC28BA89}" presName="vSp" presStyleCnt="0"/>
      <dgm:spPr/>
      <dgm:t>
        <a:bodyPr/>
        <a:lstStyle/>
        <a:p>
          <a:endParaRPr lang="en-US"/>
        </a:p>
      </dgm:t>
    </dgm:pt>
    <dgm:pt modelId="{B24E07F1-2028-455D-A92A-66E25D433CC8}" type="pres">
      <dgm:prSet presAssocID="{E601CF63-9414-42D5-AA3A-A34218E2994C}" presName="horFlow" presStyleCnt="0"/>
      <dgm:spPr/>
      <dgm:t>
        <a:bodyPr/>
        <a:lstStyle/>
        <a:p>
          <a:endParaRPr lang="en-US"/>
        </a:p>
      </dgm:t>
    </dgm:pt>
    <dgm:pt modelId="{33803238-B972-4C2F-A7B2-F36B95B88594}" type="pres">
      <dgm:prSet presAssocID="{E601CF63-9414-42D5-AA3A-A34218E2994C}" presName="bigChev" presStyleLbl="node1" presStyleIdx="3" presStyleCnt="4" custScaleX="226940" custLinFactNeighborX="1797" custLinFactNeighborY="1194"/>
      <dgm:spPr/>
      <dgm:t>
        <a:bodyPr/>
        <a:lstStyle/>
        <a:p>
          <a:endParaRPr lang="en-US"/>
        </a:p>
      </dgm:t>
    </dgm:pt>
  </dgm:ptLst>
  <dgm:cxnLst>
    <dgm:cxn modelId="{2D4ABDE3-F15A-461B-8768-ACFB29933F98}" type="presOf" srcId="{E601CF63-9414-42D5-AA3A-A34218E2994C}" destId="{33803238-B972-4C2F-A7B2-F36B95B88594}" srcOrd="0" destOrd="0" presId="urn:microsoft.com/office/officeart/2005/8/layout/lProcess3"/>
    <dgm:cxn modelId="{71EFE3EC-1670-43B9-A445-ABD1153AB630}" type="presOf" srcId="{640A2897-A981-44E4-A549-C24CD5EDBC6E}" destId="{602937BA-64B1-4BCC-AC54-40F4371422A5}" srcOrd="0" destOrd="0" presId="urn:microsoft.com/office/officeart/2005/8/layout/lProcess3"/>
    <dgm:cxn modelId="{34FF8843-75AF-40ED-8D29-AEF56494028F}" type="presOf" srcId="{29813EF6-1FC6-4C18-BBD2-D6501CE4525A}" destId="{99A723EE-8FEC-49B2-8A1E-6AC56D032C61}" srcOrd="0" destOrd="0" presId="urn:microsoft.com/office/officeart/2005/8/layout/lProcess3"/>
    <dgm:cxn modelId="{BA448FB7-1008-468C-8924-7ED89B87248F}" srcId="{598223FD-0C8A-4AA6-B490-1AD404ECEA52}" destId="{29813EF6-1FC6-4C18-BBD2-D6501CE4525A}" srcOrd="1" destOrd="0" parTransId="{F012F76F-D246-4029-B8DC-E3F3B767D278}" sibTransId="{86362850-487F-4463-9767-CF3D0CD1C60F}"/>
    <dgm:cxn modelId="{AB082B77-2285-4FFA-B15E-19BC644C15A7}" type="presOf" srcId="{598223FD-0C8A-4AA6-B490-1AD404ECEA52}" destId="{9DEE656F-2298-42D3-B1AD-F8AB1B105791}" srcOrd="0" destOrd="0" presId="urn:microsoft.com/office/officeart/2005/8/layout/lProcess3"/>
    <dgm:cxn modelId="{61CE0275-2BAD-4F3B-B437-76C77C11DA35}" type="presOf" srcId="{055B89D3-D094-4468-8AAE-52CECC28BA89}" destId="{97F23DC7-2C46-4868-A4BC-99C3A0A2DDBC}" srcOrd="0" destOrd="0" presId="urn:microsoft.com/office/officeart/2005/8/layout/lProcess3"/>
    <dgm:cxn modelId="{532FB9E9-BA8E-4CD9-B905-A395D39F51D2}" srcId="{598223FD-0C8A-4AA6-B490-1AD404ECEA52}" destId="{055B89D3-D094-4468-8AAE-52CECC28BA89}" srcOrd="2" destOrd="0" parTransId="{181D8837-6D05-413F-ABBD-270A7467763D}" sibTransId="{AEB549A9-E76E-4183-9A3F-CFEFE05BB33A}"/>
    <dgm:cxn modelId="{6BD58D3D-519B-46D4-99AD-5C98457B8F19}" srcId="{598223FD-0C8A-4AA6-B490-1AD404ECEA52}" destId="{640A2897-A981-44E4-A549-C24CD5EDBC6E}" srcOrd="0" destOrd="0" parTransId="{1016743E-3F8B-4A40-A290-552397E38C2B}" sibTransId="{46CEAC82-EFC9-4F4F-9A77-D88265B62ABB}"/>
    <dgm:cxn modelId="{6A4130CE-AE24-4A68-9FE7-820CBF46D30F}" srcId="{598223FD-0C8A-4AA6-B490-1AD404ECEA52}" destId="{E601CF63-9414-42D5-AA3A-A34218E2994C}" srcOrd="3" destOrd="0" parTransId="{19C2CAA0-7686-4173-9E34-DD9FDFF1DB2F}" sibTransId="{A0916076-9583-4885-9FD7-FB1A6DC2E258}"/>
    <dgm:cxn modelId="{73BFE5E9-1726-443A-9EFF-2958B2FF212B}" type="presParOf" srcId="{9DEE656F-2298-42D3-B1AD-F8AB1B105791}" destId="{85D1319F-925E-49B9-99B0-44E350E4239B}" srcOrd="0" destOrd="0" presId="urn:microsoft.com/office/officeart/2005/8/layout/lProcess3"/>
    <dgm:cxn modelId="{81D26342-AD5A-41C6-A1E6-07215DB31488}" type="presParOf" srcId="{85D1319F-925E-49B9-99B0-44E350E4239B}" destId="{602937BA-64B1-4BCC-AC54-40F4371422A5}" srcOrd="0" destOrd="0" presId="urn:microsoft.com/office/officeart/2005/8/layout/lProcess3"/>
    <dgm:cxn modelId="{D56B29FF-6E73-4B7D-B129-F2AF3594D121}" type="presParOf" srcId="{9DEE656F-2298-42D3-B1AD-F8AB1B105791}" destId="{8056C2FE-5D5A-40CC-8072-639AA331E95B}" srcOrd="1" destOrd="0" presId="urn:microsoft.com/office/officeart/2005/8/layout/lProcess3"/>
    <dgm:cxn modelId="{E87AA9F6-0E40-4746-B196-621DBA6FA180}" type="presParOf" srcId="{9DEE656F-2298-42D3-B1AD-F8AB1B105791}" destId="{81959E5A-359F-4DFC-A7D3-B3BAAB6D1359}" srcOrd="2" destOrd="0" presId="urn:microsoft.com/office/officeart/2005/8/layout/lProcess3"/>
    <dgm:cxn modelId="{8B21B39C-1952-4B10-9CE1-C314ADFB14D0}" type="presParOf" srcId="{81959E5A-359F-4DFC-A7D3-B3BAAB6D1359}" destId="{99A723EE-8FEC-49B2-8A1E-6AC56D032C61}" srcOrd="0" destOrd="0" presId="urn:microsoft.com/office/officeart/2005/8/layout/lProcess3"/>
    <dgm:cxn modelId="{5514D6C5-FC23-4758-AEF1-3921C7675157}" type="presParOf" srcId="{9DEE656F-2298-42D3-B1AD-F8AB1B105791}" destId="{216D4681-01C3-4347-9DD1-ECDB750A74E8}" srcOrd="3" destOrd="0" presId="urn:microsoft.com/office/officeart/2005/8/layout/lProcess3"/>
    <dgm:cxn modelId="{84A3C308-40C2-4B59-9224-698BA69BF237}" type="presParOf" srcId="{9DEE656F-2298-42D3-B1AD-F8AB1B105791}" destId="{1F2E398A-8627-47A5-B05A-90D50CBA888F}" srcOrd="4" destOrd="0" presId="urn:microsoft.com/office/officeart/2005/8/layout/lProcess3"/>
    <dgm:cxn modelId="{96330A9E-452C-43DC-8CD9-2E777143E789}" type="presParOf" srcId="{1F2E398A-8627-47A5-B05A-90D50CBA888F}" destId="{97F23DC7-2C46-4868-A4BC-99C3A0A2DDBC}" srcOrd="0" destOrd="0" presId="urn:microsoft.com/office/officeart/2005/8/layout/lProcess3"/>
    <dgm:cxn modelId="{C8B95D49-6F7A-470F-9586-8398B15E5455}" type="presParOf" srcId="{9DEE656F-2298-42D3-B1AD-F8AB1B105791}" destId="{33D50D25-5D7C-45E9-BC2B-A7B475C9BD38}" srcOrd="5" destOrd="0" presId="urn:microsoft.com/office/officeart/2005/8/layout/lProcess3"/>
    <dgm:cxn modelId="{24181AB4-5163-42BE-BDBC-89C3DF150D95}" type="presParOf" srcId="{9DEE656F-2298-42D3-B1AD-F8AB1B105791}" destId="{B24E07F1-2028-455D-A92A-66E25D433CC8}" srcOrd="6" destOrd="0" presId="urn:microsoft.com/office/officeart/2005/8/layout/lProcess3"/>
    <dgm:cxn modelId="{2E1F1771-BF64-47E6-870F-3759AE0055F0}" type="presParOf" srcId="{B24E07F1-2028-455D-A92A-66E25D433CC8}" destId="{33803238-B972-4C2F-A7B2-F36B95B8859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571F6-2A24-48C3-83EF-984529592817}">
      <dsp:nvSpPr>
        <dsp:cNvPr id="0" name=""/>
        <dsp:cNvSpPr/>
      </dsp:nvSpPr>
      <dsp:spPr>
        <a:xfrm>
          <a:off x="2260239" y="3445510"/>
          <a:ext cx="40547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C64CD-E00B-4A8D-BE54-AE55AA34016F}">
      <dsp:nvSpPr>
        <dsp:cNvPr id="0" name=""/>
        <dsp:cNvSpPr/>
      </dsp:nvSpPr>
      <dsp:spPr>
        <a:xfrm>
          <a:off x="2260239" y="2031999"/>
          <a:ext cx="34731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0C3B8-D5EB-4379-A7E8-5B3E6602681C}">
      <dsp:nvSpPr>
        <dsp:cNvPr id="0" name=""/>
        <dsp:cNvSpPr/>
      </dsp:nvSpPr>
      <dsp:spPr>
        <a:xfrm>
          <a:off x="2260239" y="618489"/>
          <a:ext cx="40547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0EDA6-BDC0-4E80-8F0A-609D1A4E37BE}">
      <dsp:nvSpPr>
        <dsp:cNvPr id="0" name=""/>
        <dsp:cNvSpPr/>
      </dsp:nvSpPr>
      <dsp:spPr>
        <a:xfrm>
          <a:off x="240939" y="12699"/>
          <a:ext cx="4038600" cy="40386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CB11C-E254-4CDA-AF4D-3E491A315EB6}">
      <dsp:nvSpPr>
        <dsp:cNvPr id="0" name=""/>
        <dsp:cNvSpPr/>
      </dsp:nvSpPr>
      <dsp:spPr>
        <a:xfrm>
          <a:off x="967887" y="2157196"/>
          <a:ext cx="2584704" cy="13327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967887" y="2157196"/>
        <a:ext cx="2584704" cy="1332738"/>
      </dsp:txXfrm>
    </dsp:sp>
    <dsp:sp modelId="{9B506746-CB5E-49E5-96E8-2305CBB91168}">
      <dsp:nvSpPr>
        <dsp:cNvPr id="0" name=""/>
        <dsp:cNvSpPr/>
      </dsp:nvSpPr>
      <dsp:spPr>
        <a:xfrm>
          <a:off x="4953002" y="76198"/>
          <a:ext cx="3042531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86F68-5A68-41BD-84BF-E173C3741E71}">
      <dsp:nvSpPr>
        <dsp:cNvPr id="0" name=""/>
        <dsp:cNvSpPr/>
      </dsp:nvSpPr>
      <dsp:spPr>
        <a:xfrm>
          <a:off x="6920784" y="12699"/>
          <a:ext cx="139735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920784" y="12699"/>
        <a:ext cx="139735" cy="1211580"/>
      </dsp:txXfrm>
    </dsp:sp>
    <dsp:sp modelId="{E8970945-33C9-493E-9AB5-81AF6F645961}">
      <dsp:nvSpPr>
        <dsp:cNvPr id="0" name=""/>
        <dsp:cNvSpPr/>
      </dsp:nvSpPr>
      <dsp:spPr>
        <a:xfrm>
          <a:off x="4648205" y="1447800"/>
          <a:ext cx="3315936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9492D-8916-40C5-B7D9-AA95DAB63C57}">
      <dsp:nvSpPr>
        <dsp:cNvPr id="0" name=""/>
        <dsp:cNvSpPr/>
      </dsp:nvSpPr>
      <dsp:spPr>
        <a:xfrm>
          <a:off x="6339225" y="1426209"/>
          <a:ext cx="197891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39225" y="1426209"/>
        <a:ext cx="197891" cy="1211580"/>
      </dsp:txXfrm>
    </dsp:sp>
    <dsp:sp modelId="{AB3507A3-780C-48BD-8584-94BE73565799}">
      <dsp:nvSpPr>
        <dsp:cNvPr id="0" name=""/>
        <dsp:cNvSpPr/>
      </dsp:nvSpPr>
      <dsp:spPr>
        <a:xfrm>
          <a:off x="4857590" y="2839720"/>
          <a:ext cx="2914807" cy="1211580"/>
        </a:xfrm>
        <a:prstGeom prst="round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73AF3-A59E-44FA-8830-D2407E84F245}">
      <dsp:nvSpPr>
        <dsp:cNvPr id="0" name=""/>
        <dsp:cNvSpPr/>
      </dsp:nvSpPr>
      <dsp:spPr>
        <a:xfrm>
          <a:off x="6920784" y="2839720"/>
          <a:ext cx="139735" cy="1211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0784" y="2839720"/>
        <a:ext cx="139735" cy="1211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37BA-64B1-4BCC-AC54-40F4371422A5}">
      <dsp:nvSpPr>
        <dsp:cNvPr id="0" name=""/>
        <dsp:cNvSpPr/>
      </dsp:nvSpPr>
      <dsp:spPr>
        <a:xfrm>
          <a:off x="427628" y="2331"/>
          <a:ext cx="6849068" cy="119998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accent2">
                  <a:lumMod val="75000"/>
                </a:schemeClr>
              </a:solidFill>
              <a:latin typeface="Kalpurush" pitchFamily="2" charset="0"/>
              <a:cs typeface="Kalpurush" pitchFamily="2" charset="0"/>
            </a:rPr>
            <a:t>স্বাভাবিক সংখ্যার অঙ্কপাতন করতে পারবে। </a:t>
          </a:r>
          <a:endParaRPr lang="en-US" sz="3000" kern="1200" dirty="0">
            <a:solidFill>
              <a:schemeClr val="accent2">
                <a:lumMod val="75000"/>
              </a:schemeClr>
            </a:solidFill>
            <a:latin typeface="Kalpurush" pitchFamily="2" charset="0"/>
            <a:cs typeface="Kalpurush" pitchFamily="2" charset="0"/>
          </a:endParaRPr>
        </a:p>
      </dsp:txBody>
      <dsp:txXfrm>
        <a:off x="1027621" y="2331"/>
        <a:ext cx="5649083" cy="1199985"/>
      </dsp:txXfrm>
    </dsp:sp>
    <dsp:sp modelId="{99A723EE-8FEC-49B2-8A1E-6AC56D032C61}">
      <dsp:nvSpPr>
        <dsp:cNvPr id="0" name=""/>
        <dsp:cNvSpPr/>
      </dsp:nvSpPr>
      <dsp:spPr>
        <a:xfrm>
          <a:off x="427628" y="1370315"/>
          <a:ext cx="6808119" cy="1199985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rPr>
            <a:t>স্বাভাবিক সংখ্যার দেশীয় ও আন্তর্জাতিক পদ্ধতিতে অঙ্কপাতন করতে পারবে।</a:t>
          </a:r>
          <a:endParaRPr lang="en-US" sz="3000" kern="1200" dirty="0">
            <a:solidFill>
              <a:srgbClr val="002060"/>
            </a:solidFill>
            <a:latin typeface="Kalpurush" pitchFamily="2" charset="0"/>
            <a:cs typeface="Kalpurush" pitchFamily="2" charset="0"/>
          </a:endParaRPr>
        </a:p>
      </dsp:txBody>
      <dsp:txXfrm>
        <a:off x="1027621" y="1370315"/>
        <a:ext cx="5608134" cy="1199985"/>
      </dsp:txXfrm>
    </dsp:sp>
    <dsp:sp modelId="{97F23DC7-2C46-4868-A4BC-99C3A0A2DDBC}">
      <dsp:nvSpPr>
        <dsp:cNvPr id="0" name=""/>
        <dsp:cNvSpPr/>
      </dsp:nvSpPr>
      <dsp:spPr>
        <a:xfrm>
          <a:off x="427628" y="2738299"/>
          <a:ext cx="7011486" cy="1199985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rPr>
            <a:t>মৌলিক সংখ্যা, যৌগিক সংখ্যা ও সহ মৌলিক সংখ্যা চিহ্নিত করতে পারবে। </a:t>
          </a:r>
          <a:endParaRPr lang="en-US" sz="3000" kern="1200" dirty="0">
            <a:solidFill>
              <a:schemeClr val="tx1"/>
            </a:solidFill>
            <a:latin typeface="Kalpurush" pitchFamily="2" charset="0"/>
            <a:cs typeface="Kalpurush" pitchFamily="2" charset="0"/>
          </a:endParaRPr>
        </a:p>
      </dsp:txBody>
      <dsp:txXfrm>
        <a:off x="1027621" y="2738299"/>
        <a:ext cx="5811501" cy="1199985"/>
      </dsp:txXfrm>
    </dsp:sp>
    <dsp:sp modelId="{33803238-B972-4C2F-A7B2-F36B95B88594}">
      <dsp:nvSpPr>
        <dsp:cNvPr id="0" name=""/>
        <dsp:cNvSpPr/>
      </dsp:nvSpPr>
      <dsp:spPr>
        <a:xfrm>
          <a:off x="481537" y="4108614"/>
          <a:ext cx="6808119" cy="119998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rgbClr val="FFC000"/>
              </a:solidFill>
              <a:latin typeface="Kalpurush" pitchFamily="2" charset="0"/>
              <a:cs typeface="Kalpurush" pitchFamily="2" charset="0"/>
            </a:rPr>
            <a:t>বিভাজ্যতা ব্যাখ্যা করতে পারবে। </a:t>
          </a:r>
          <a:endParaRPr lang="en-US" sz="3000" kern="1200" dirty="0">
            <a:solidFill>
              <a:srgbClr val="FFC000"/>
            </a:solidFill>
            <a:latin typeface="Kalpurush" pitchFamily="2" charset="0"/>
            <a:cs typeface="Kalpurush" pitchFamily="2" charset="0"/>
          </a:endParaRPr>
        </a:p>
      </dsp:txBody>
      <dsp:txXfrm>
        <a:off x="1081530" y="4108614"/>
        <a:ext cx="5608134" cy="1199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8F9D-20A5-430F-95C3-DCDB6B0FF57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01DD-9917-43F8-9913-E05D3994DD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7073900" y="50800"/>
            <a:ext cx="1981200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MD. Abdul</a:t>
            </a:r>
            <a:r>
              <a:rPr lang="en-US" b="1" baseline="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b="1" baseline="0" dirty="0" err="1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Matin</a:t>
            </a:r>
            <a:r>
              <a:rPr lang="en-US" b="1" baseline="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b="1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6" y="-21936"/>
            <a:ext cx="1676398" cy="93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2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0600"/>
            <a:ext cx="9144000" cy="5881255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381000" y="3048000"/>
            <a:ext cx="8458200" cy="2057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  গ  ত  ম </a:t>
            </a:r>
            <a:endParaRPr lang="en-US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0" y="228600"/>
            <a:ext cx="25146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স্থানীয় মান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21487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সংখ্যায় ব্যবহৃত কোনো অঙ্ক তার অবস্থানের জন্য যে সংখ্যা প্রকাশ করে, তাকে ঐ অঙ্কের স্থানীয় মান বলে।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42543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৩৩৩ সংখ্যাটিতে ব্যবহৃত অঙ্কগুলোর স্থানীয় মানঃ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30853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 </a:t>
            </a:r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 </a:t>
            </a:r>
            <a:r>
              <a:rPr lang="bn-BD" sz="2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9" name="Elbow Connector 8"/>
          <p:cNvCxnSpPr>
            <a:endCxn id="23" idx="1"/>
          </p:cNvCxnSpPr>
          <p:nvPr/>
        </p:nvCxnSpPr>
        <p:spPr>
          <a:xfrm>
            <a:off x="2424114" y="2646911"/>
            <a:ext cx="852486" cy="430168"/>
          </a:xfrm>
          <a:prstGeom prst="bentConnector3">
            <a:avLst>
              <a:gd name="adj1" fmla="val -184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1738314" y="2636386"/>
            <a:ext cx="1563686" cy="745493"/>
          </a:xfrm>
          <a:prstGeom prst="bentConnector3">
            <a:avLst>
              <a:gd name="adj1" fmla="val 96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endCxn id="25" idx="1"/>
          </p:cNvCxnSpPr>
          <p:nvPr/>
        </p:nvCxnSpPr>
        <p:spPr>
          <a:xfrm>
            <a:off x="1143000" y="2646911"/>
            <a:ext cx="2120900" cy="996866"/>
          </a:xfrm>
          <a:prstGeom prst="bentConnector3">
            <a:avLst>
              <a:gd name="adj1" fmla="val 374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76600" y="2846246"/>
                <a:ext cx="2438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৩ একক = ৩ </a:t>
                </a:r>
                <a14:m>
                  <m:oMath xmlns:m="http://schemas.openxmlformats.org/officeDocument/2006/math">
                    <m:r>
                      <a:rPr lang="bn-BD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 = </a:t>
                </a:r>
                <a:r>
                  <a:rPr lang="bn-BD" sz="2400" b="1" dirty="0">
                    <a:solidFill>
                      <a:srgbClr val="00B050"/>
                    </a:solidFill>
                    <a:latin typeface="Kalpurush" pitchFamily="2" charset="0"/>
                    <a:cs typeface="Kalpurush" pitchFamily="2" charset="0"/>
                  </a:rPr>
                  <a:t>৩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846246"/>
                <a:ext cx="243840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750" t="-10526" r="-17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02000" y="3151046"/>
                <a:ext cx="271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৩ দশক = ৩ </a:t>
                </a:r>
                <a14:m>
                  <m:oMath xmlns:m="http://schemas.openxmlformats.org/officeDocument/2006/math">
                    <m:r>
                      <a:rPr lang="bn-BD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১০ = </a:t>
                </a:r>
                <a:r>
                  <a:rPr lang="bn-BD" sz="2400" b="1" dirty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৩০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151046"/>
                <a:ext cx="271780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66" t="-10526" r="-426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63900" y="3412944"/>
                <a:ext cx="297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৩ শতক = ৩ </a:t>
                </a:r>
                <a14:m>
                  <m:oMath xmlns:m="http://schemas.openxmlformats.org/officeDocument/2006/math">
                    <m:r>
                      <a:rPr lang="bn-BD" sz="20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১০০ = </a:t>
                </a:r>
                <a:r>
                  <a:rPr lang="bn-BD" sz="2400" b="1" dirty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৩০০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00" y="3412944"/>
                <a:ext cx="2971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049" t="-10526" r="-696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28600" y="3874609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কাজঃ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১৩০০৪৫০৭৮  সংখ্যাটিতে যে সকল স্বার্থক অঙ্ক আছে তাদের স্থানীয় মান নির্ণয়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28600" y="4572000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258544"/>
              </p:ext>
            </p:extLst>
          </p:nvPr>
        </p:nvGraphicFramePr>
        <p:xfrm>
          <a:off x="1760250" y="4677897"/>
          <a:ext cx="7271660" cy="914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3786"/>
                <a:gridCol w="873982"/>
                <a:gridCol w="873982"/>
                <a:gridCol w="873982"/>
                <a:gridCol w="873982"/>
                <a:gridCol w="873982"/>
                <a:gridCol w="873982"/>
                <a:gridCol w="873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কোটি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নিযুত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লক্ষ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অযুত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শতক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দশক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একক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latin typeface="Kalpurush" pitchFamily="2" charset="0"/>
                          <a:cs typeface="Kalpurush" pitchFamily="2" charset="0"/>
                        </a:rPr>
                        <a:t>১৩</a:t>
                      </a:r>
                      <a:r>
                        <a:rPr lang="bn-BD" sz="2400" kern="12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Kalpurush" pitchFamily="2" charset="0"/>
                        <a:ea typeface="+mn-ea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kern="12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৫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 ৮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28600" y="565958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সংখ্যাটিতে ব্যবহৃত স্বার্থক অঙ্কগুলো হলোঃ </a:t>
            </a:r>
            <a:r>
              <a:rPr lang="bn-BD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১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৩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৪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৫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৭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 smtClean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৮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। 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এদের স্থানীয় মান যথাক্রমে </a:t>
            </a:r>
            <a:r>
              <a:rPr lang="bn-BD" sz="2400" b="1" dirty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দশ কোটি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তিন কোটি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চল্লিশ হাজার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পাঁচ হাজার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সত্তর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, </a:t>
            </a:r>
            <a:r>
              <a:rPr lang="bn-BD" sz="2400" b="1" dirty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আট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3" grpId="0"/>
      <p:bldP spid="24" grpId="0"/>
      <p:bldP spid="25" grpId="0"/>
      <p:bldP spid="36" grpId="0"/>
      <p:bldP spid="37" grpId="0" animBg="1"/>
      <p:bldP spid="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80109"/>
            <a:ext cx="3553691" cy="7620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2"/>
                </a:solidFill>
                <a:latin typeface="Kalpurush" pitchFamily="2" charset="0"/>
                <a:cs typeface="Kalpurush" pitchFamily="2" charset="0"/>
              </a:rPr>
              <a:t>মৌলিক ও যৌগিক সংখ্যা </a:t>
            </a:r>
            <a:endParaRPr lang="en-US" sz="2800" dirty="0">
              <a:solidFill>
                <a:schemeClr val="bg2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11380"/>
            <a:ext cx="876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মৌলিক সংখ্যাঃ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যে সকল সংখ্যার ১ এবং ঐ সংখ্যা ছাড়া অন্য কোনো গুণনীয়ক নেই, তাদেরকে মৌলিক সংখ্যা বলে।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715" y="1939362"/>
                <a:ext cx="3810000" cy="178510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2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১৩</a:t>
                </a:r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200" b="0" i="1" smtClean="0">
                          <a:latin typeface="Cambria Math"/>
                        </a:rPr>
                        <m:t>১৩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১৩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2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এক্ষেত্রে দেখা যাচ্ছে, ১৩ এর ১ এবং ১৩ ছাড়া অন্য কোনো গুণনীয়ক নেই। তাই</a:t>
                </a:r>
                <a:r>
                  <a:rPr lang="en-US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,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</a:t>
                </a:r>
                <a:r>
                  <a:rPr lang="bn-BD" sz="2200" dirty="0" smtClean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১৩ একটি মৌলিক সংখ্যা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। </a:t>
                </a:r>
                <a:endParaRPr lang="bn-BD" sz="22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5" y="1939362"/>
                <a:ext cx="3810000" cy="1785104"/>
              </a:xfrm>
              <a:prstGeom prst="rect">
                <a:avLst/>
              </a:prstGeom>
              <a:blipFill rotWithShape="1">
                <a:blip r:embed="rId2"/>
                <a:stretch>
                  <a:fillRect l="-1587" t="-1678" r="-3968" b="-4362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47754" y="1939635"/>
                <a:ext cx="4166755" cy="178510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200" b="1" dirty="0" smtClean="0">
                    <a:solidFill>
                      <a:srgbClr val="0070C0"/>
                    </a:solidFill>
                    <a:latin typeface="Kalpurush" pitchFamily="2" charset="0"/>
                    <a:cs typeface="Kalpurush" pitchFamily="2" charset="0"/>
                  </a:rPr>
                  <a:t>১৯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200" i="1">
                          <a:latin typeface="Cambria Math"/>
                        </a:rPr>
                        <m:t>১</m:t>
                      </m:r>
                      <m:r>
                        <a:rPr lang="bn-BD" sz="2200" b="0" i="1" smtClean="0">
                          <a:latin typeface="Cambria Math"/>
                        </a:rPr>
                        <m:t>৯</m:t>
                      </m:r>
                      <m:r>
                        <a:rPr lang="bn-BD" sz="2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200" i="1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200" i="1">
                          <a:latin typeface="Cambria Math"/>
                          <a:ea typeface="Cambria Math"/>
                        </a:rPr>
                        <m:t>১৯</m:t>
                      </m:r>
                      <m:r>
                        <a:rPr lang="bn-BD" sz="22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200" dirty="0">
                    <a:latin typeface="Kalpurush" pitchFamily="2" charset="0"/>
                    <a:ea typeface="Cambria Math"/>
                    <a:cs typeface="Kalpurush" pitchFamily="2" charset="0"/>
                  </a:rPr>
                  <a:t>এক্ষেত্রে দেখা যাচ্ছে, 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১৯ </a:t>
                </a:r>
                <a:r>
                  <a:rPr lang="bn-BD" sz="2200" dirty="0">
                    <a:latin typeface="Kalpurush" pitchFamily="2" charset="0"/>
                    <a:ea typeface="Cambria Math"/>
                    <a:cs typeface="Kalpurush" pitchFamily="2" charset="0"/>
                  </a:rPr>
                  <a:t>এর ১ এবং 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১৯ </a:t>
                </a:r>
                <a:r>
                  <a:rPr lang="bn-BD" sz="2200" dirty="0">
                    <a:latin typeface="Kalpurush" pitchFamily="2" charset="0"/>
                    <a:ea typeface="Cambria Math"/>
                    <a:cs typeface="Kalpurush" pitchFamily="2" charset="0"/>
                  </a:rPr>
                  <a:t>ছাড়া অন্য কোনো গুণনীয়ক নেই। 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তাই</a:t>
                </a:r>
                <a:r>
                  <a:rPr lang="en-US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,</a:t>
                </a:r>
                <a:r>
                  <a:rPr lang="bn-BD" sz="2200" dirty="0" smtClean="0">
                    <a:latin typeface="Kalpurush" pitchFamily="2" charset="0"/>
                    <a:ea typeface="Cambria Math"/>
                    <a:cs typeface="Kalpurush" pitchFamily="2" charset="0"/>
                  </a:rPr>
                  <a:t> </a:t>
                </a:r>
                <a:r>
                  <a:rPr lang="bn-BD" sz="2200" dirty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১৯ একটি মৌলিক সংখ্যা</a:t>
                </a:r>
                <a:r>
                  <a:rPr lang="bn-BD" sz="2200" dirty="0">
                    <a:latin typeface="Kalpurush" pitchFamily="2" charset="0"/>
                    <a:ea typeface="Cambria Math"/>
                    <a:cs typeface="Kalpurush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754" y="1939635"/>
                <a:ext cx="4166755" cy="1785104"/>
              </a:xfrm>
              <a:prstGeom prst="rect">
                <a:avLst/>
              </a:prstGeom>
              <a:blipFill rotWithShape="1">
                <a:blip r:embed="rId3"/>
                <a:stretch>
                  <a:fillRect l="-1451" t="-1678" r="-2467" b="-4362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0891" y="3790622"/>
            <a:ext cx="8763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যৌগিক সংখ্যাঃ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যে সকল সংখ্যার ১ এবং ঐ সংখ্যা ছাড়াও এক বা একাধিক গুণনীয়ক রয়েছে তাদেরকে যৌগিক সংখ্যা বলে।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9382" y="4696685"/>
                <a:ext cx="8763000" cy="2123658"/>
              </a:xfrm>
              <a:prstGeom prst="rect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4"/>
                <a:r>
                  <a:rPr lang="bn-BD" sz="2200" b="1" dirty="0" smtClean="0">
                    <a:solidFill>
                      <a:srgbClr val="002060"/>
                    </a:solidFill>
                    <a:latin typeface="Kalpurush" pitchFamily="2" charset="0"/>
                    <a:cs typeface="Kalpurush" pitchFamily="2" charset="0"/>
                  </a:rPr>
                  <a:t>১৫</a:t>
                </a:r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200" b="0" i="1" smtClean="0">
                          <a:latin typeface="Cambria Math"/>
                        </a:rPr>
                        <m:t>১৫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১৫</m:t>
                      </m:r>
                    </m:oMath>
                  </m:oMathPara>
                </a14:m>
                <a:endParaRPr lang="bn-BD" sz="22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200" b="0" i="1" smtClean="0">
                          <a:latin typeface="Cambria Math"/>
                        </a:rPr>
                        <m:t>৫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৩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১৫</m:t>
                      </m:r>
                      <m:r>
                        <a:rPr lang="bn-BD" sz="22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bn-BD" sz="22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সুতরাং, ১৫ এর গুণনীয়কগুলো হলঃ ১, ৩, ৫, ১৫ । </a:t>
                </a:r>
              </a:p>
              <a:p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এক্ষেত্রে দেখা যাচ্ছে, ১৫ এর ১ এবং ১৫(ঐ সংখ্যা) ছাড়াও ৩ এবং ৫ দুটি গুণনীয়ক রয়েছে। তাই</a:t>
                </a:r>
                <a:r>
                  <a:rPr lang="en-US" sz="2200" dirty="0" smtClean="0">
                    <a:latin typeface="Kalpurush" pitchFamily="2" charset="0"/>
                    <a:cs typeface="Kalpurush" pitchFamily="2" charset="0"/>
                  </a:rPr>
                  <a:t>,</a:t>
                </a:r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200" dirty="0">
                    <a:solidFill>
                      <a:srgbClr val="002060"/>
                    </a:solidFill>
                    <a:latin typeface="Kalpurush" pitchFamily="2" charset="0"/>
                    <a:ea typeface="Cambria Math"/>
                    <a:cs typeface="Kalpurush" pitchFamily="2" charset="0"/>
                  </a:rPr>
                  <a:t>১৫ একটি যৌগিক সংখ্যা</a:t>
                </a:r>
                <a:r>
                  <a:rPr lang="bn-BD" sz="2200" dirty="0" smtClean="0">
                    <a:latin typeface="Kalpurush" pitchFamily="2" charset="0"/>
                    <a:cs typeface="Kalpurush" pitchFamily="2" charset="0"/>
                  </a:rPr>
                  <a:t>। </a:t>
                </a:r>
                <a:endParaRPr lang="en-US" sz="22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2" y="4696685"/>
                <a:ext cx="8763000" cy="2123658"/>
              </a:xfrm>
              <a:prstGeom prst="rect">
                <a:avLst/>
              </a:prstGeom>
              <a:blipFill rotWithShape="1">
                <a:blip r:embed="rId4"/>
                <a:stretch>
                  <a:fillRect l="-763" t="-1412" b="-3390"/>
                </a:stretch>
              </a:blipFill>
              <a:ln w="28575"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7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8" grpId="0" animBg="1"/>
      <p:bldP spid="9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152400"/>
            <a:ext cx="32004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সহমৌলিক সংখ্যা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87579"/>
            <a:ext cx="86868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দুই বা ততোধিক সংখ্যার সাধারণ গুণনীয়ক শুধু ১ হলে সংখ্যাগুলোকে </a:t>
            </a:r>
            <a:r>
              <a:rPr lang="bn-BD" sz="2400" b="1" dirty="0" smtClean="0">
                <a:latin typeface="Kalpurush" pitchFamily="2" charset="0"/>
                <a:cs typeface="Kalpurush" pitchFamily="2" charset="0"/>
              </a:rPr>
              <a:t>পরস্পরের সহমৌলিক সংখ্যা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বলে।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73996"/>
            <a:ext cx="1371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২৭, ৩৮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481" y="2619725"/>
            <a:ext cx="8783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২৭ এর গুণনীয়কগুলো হলঃ ১, ৩, ৯, ২৭।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৩৮ এর গুণনীয়কগুলো হলঃ ১, ২, ১৯, ৩৯। 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এক্ষেত্রে, ২৭ ও ৩৮ এর ১ ছাড়া অন্য কোনো সাধারণ গুণনীয়ক নেই। তাই ২৭ ও ৩৮ পরস্পরের সহমৌলিক।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30136" y="1938204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</a:rPr>
                        <m:t>২৭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২৭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bn-BD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</a:rPr>
                        <m:t>৯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৩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২৭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6" y="1938204"/>
                <a:ext cx="1828800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3448" r="-400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1911839"/>
                <a:ext cx="1905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৩৮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৩৮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bn-BD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</a:rPr>
                        <m:t>১৯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২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৩৮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11839"/>
                <a:ext cx="1905000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3448" r="-609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4351876"/>
            <a:ext cx="1371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১৬, 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২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৮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408" y="5181600"/>
            <a:ext cx="879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১৬ এর গুণনীয়কগুলো হলঃ ১, ২, ৪, ৮, ১৬।</a:t>
            </a: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২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৮ এর গুণনীয়কগুলো হলঃ ১, ২, ৪, ৭, ২৮।  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এক্ষেত্রে, ১৬ ও ২৮ এর ১ ছাড়াও অন্যান্য সাধারণ গুণনীয়ক আছে। তাই ১৬ ও ২৮ পরস্পরের সহমৌলিক নয়।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06436" y="4259588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১৬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১৬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bn-BD" dirty="0" smtClean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৮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২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১৬</m:t>
                      </m:r>
                    </m:oMath>
                  </m:oMathPara>
                </a14:m>
                <a:endParaRPr lang="bn-BD" dirty="0" smtClean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৪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৪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১৬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436" y="4259588"/>
                <a:ext cx="1752600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2649" r="-1389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76800" y="4279226"/>
                <a:ext cx="1752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২৮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১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২৮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bn-BD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b="0" i="1" smtClean="0">
                          <a:latin typeface="Cambria Math"/>
                        </a:rPr>
                        <m:t>১৪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২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২৮</m:t>
                      </m:r>
                      <m:r>
                        <a:rPr lang="bn-BD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bn-BD" dirty="0" smtClean="0"/>
              </a:p>
              <a:p>
                <a14:m>
                  <m:oMath xmlns:m="http://schemas.openxmlformats.org/officeDocument/2006/math">
                    <m:r>
                      <a:rPr lang="bn-BD" b="0" i="1" smtClean="0">
                        <a:latin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</a:rPr>
                      <m:t>৭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৪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২৮</m:t>
                    </m:r>
                  </m:oMath>
                </a14:m>
                <a:r>
                  <a:rPr lang="bn-BD" dirty="0" smtClean="0"/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79226"/>
                <a:ext cx="1752600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2649" r="-1736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287481" y="4189385"/>
            <a:ext cx="8686800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  <p:bldP spid="8" grpId="0"/>
      <p:bldP spid="9" grpId="0"/>
      <p:bldP spid="10" grpId="0" animBg="1"/>
      <p:bldP spid="11" grpId="0" build="p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52400"/>
            <a:ext cx="3276600" cy="762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সংখ্যার বিভাজ্যতা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28600" y="1011380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70" y="1524000"/>
            <a:ext cx="8686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সংখ্যার একক স্থানীয় অঙ্কটি শূন্য (০) অথবা জোড় সংখ্যা হলে, প্রদত্ত সংখ্যাটি ২ দ্বারা বিভাজ্য।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615" y="2396561"/>
                <a:ext cx="8915400" cy="1200329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৩৫১২ সংখ্যাটি ২ দ্বারা বিভাজ্য। কারণ, সংখ্যাটির একক স্থানীয় অঙ্ক ২; যা একটি জোড় সংখ্যা।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৩৫১২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১৭৫৬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5" y="2396561"/>
                <a:ext cx="89154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25" t="-3518" r="-410" b="-1055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765" y="3733800"/>
                <a:ext cx="8929250" cy="83099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২০২০ সংখ্যাটি ২ দ্বারা বিভাজ্য। কারণ, সংখ্যাটির একক স্থানীয় অঙ্ক ০ (শূন্য)।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২০২০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÷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১০১০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5" y="3733800"/>
                <a:ext cx="892925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54" t="-5072" b="-1521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 Diagonal Corner Rectangle 8"/>
          <p:cNvSpPr/>
          <p:nvPr/>
        </p:nvSpPr>
        <p:spPr>
          <a:xfrm>
            <a:off x="131615" y="4648210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৩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50" y="5146975"/>
            <a:ext cx="899853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সংখ্যার অঙ্কগুলোর যোগফল ৩ দ্বারা বিভাজ্য হলে ঐ সংখ্যাটি ৩ দ্বারা বিভাজ্য হয়।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5470" y="5964102"/>
                <a:ext cx="89015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৩৬৯ সংখ্যাটির অঙ্কগুলোর যোগফল 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</a:rPr>
                      <m:t>৩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৬</m:t>
                    </m:r>
                    <m:r>
                      <a:rPr lang="bn-BD" sz="2400" b="0" i="1" smtClean="0">
                        <a:latin typeface="Cambria Math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</a:rPr>
                      <m:t>৯</m:t>
                    </m:r>
                    <m:r>
                      <a:rPr lang="bn-BD" sz="2400" b="0" i="1" smtClean="0">
                        <a:latin typeface="Cambria Math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</a:rPr>
                      <m:t>১৮</m:t>
                    </m:r>
                    <m:r>
                      <a:rPr lang="bn-BD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; যা ৩ দ্বারা বিভাজ্য।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তাই, ৩৬৯ সংখ্যাটি ৩ দ্বারা বিভাজ্য।  </a:t>
                </a:r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70" y="5964102"/>
                <a:ext cx="890154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96" t="-5109" r="-205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7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build="p" animBg="1"/>
      <p:bldP spid="9" grpId="0" animBg="1"/>
      <p:bldP spid="10" grpId="0" build="p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31615" y="712861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৪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1615" y="4143849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৫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15" y="1170715"/>
            <a:ext cx="885998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সংখ্যার একক ও দশক স্থানীয় অঙ্কদ্বারা গঠিত সংখ্যা ৪ দ্বারা বিভাজ্য হলে, ঐ সংখ্যাটি ৪ দ্বারা বিভাজ্য হবে। </a:t>
            </a:r>
            <a:endParaRPr lang="en-US" sz="2400" dirty="0" smtClean="0">
              <a:latin typeface="Kalpurush" pitchFamily="2" charset="0"/>
              <a:cs typeface="Kalpurush" pitchFamily="2" charset="0"/>
            </a:endParaRP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আবার, একক ও দশক উভয় স্থানের অঙ্ক শূন্য হলে, সংখ্যাটি ৪ দ্বারা বিভাজ্য।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1614" y="2436258"/>
                <a:ext cx="4745185" cy="1508105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৩৫১২ সংখ্যাটি ৪ দ্বারা বিভাজ্য। কারণ,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সংখ্যাটির একক ও দশক স্থানীয় অঙ্ক দ্বারা গঠিত সংখ্যা = ১২ ; যা ৪ দ্বারা বিভাজ্য।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000" b="0" i="1" smtClean="0">
                          <a:latin typeface="Cambria Math"/>
                        </a:rPr>
                        <m:t>৩৫১২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৪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bn-BD" sz="2000" b="0" i="1" smtClean="0">
                          <a:latin typeface="Cambria Math"/>
                          <a:ea typeface="Cambria Math"/>
                        </a:rPr>
                        <m:t>৮৭৮</m:t>
                      </m:r>
                    </m:oMath>
                  </m:oMathPara>
                </a14:m>
                <a:endParaRPr lang="en-US" sz="20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4" y="2436258"/>
                <a:ext cx="4745185" cy="1508105"/>
              </a:xfrm>
              <a:prstGeom prst="rect">
                <a:avLst/>
              </a:prstGeom>
              <a:blipFill rotWithShape="1">
                <a:blip r:embed="rId2"/>
                <a:stretch>
                  <a:fillRect l="-1658" t="-1976" r="-1276" b="-5534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57800" y="2436258"/>
                <a:ext cx="3657600" cy="1569660"/>
              </a:xfrm>
              <a:prstGeom prst="rect">
                <a:avLst/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১৮০০ সংখ্যাটি ৪ দ্বারা বিভাজ্য। কারণ, সংখ্যাটির একক ও দশক উভয় স্থানের অঙ্ক শূন্য।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১৮০০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৪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৪৫০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436258"/>
                <a:ext cx="36576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314" t="-2290" r="-3306" b="-7252"/>
                </a:stretch>
              </a:blip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1615" y="4724400"/>
            <a:ext cx="878378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সংখ্যার একক স্থানীয় অঙ্ক শূন্য বা ৫ হলে, সংখ্যাটি ৫ দ্বারা বিভাজ্য।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1615" y="5374747"/>
                <a:ext cx="4429992" cy="1200329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২০৩৫ সংখ্যাটি ৫ দ্বারা বিভাজ্য। কারণ, সংখ্যাটির একক স্থানীয় অঙ্ক ৫।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২০৩৫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৫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৪০৭</m:t>
                      </m:r>
                    </m:oMath>
                  </m:oMathPara>
                </a14:m>
                <a:endParaRPr lang="en-US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5" y="5374747"/>
                <a:ext cx="442999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915" t="-2970" r="-2462" b="-9406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4401" y="5389261"/>
                <a:ext cx="4267200" cy="1200329"/>
              </a:xfrm>
              <a:prstGeom prst="rect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000" dirty="0" smtClean="0"/>
                  <a:t>২০২০</a:t>
                </a:r>
                <a:r>
                  <a:rPr lang="bn-BD" sz="2400" dirty="0" smtClean="0"/>
                  <a:t>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সংখ্যাটি ৫ দ্বারা বিভাজ্য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।কারণ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, সংখ্যাটির একক স্থানীয় অঙ্ক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০।  </a:t>
                </a:r>
                <a:endParaRPr lang="bn-BD" sz="2400" dirty="0">
                  <a:latin typeface="Kalpurush" pitchFamily="2" charset="0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>
                          <a:latin typeface="Cambria Math"/>
                          <a:cs typeface="Kalpurush" pitchFamily="2" charset="0"/>
                        </a:rPr>
                        <m:t>২০</m:t>
                      </m:r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২০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৫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i="1">
                          <a:latin typeface="Cambria Math"/>
                          <a:ea typeface="Cambria Math"/>
                          <a:cs typeface="Kalpurush" pitchFamily="2" charset="0"/>
                        </a:rPr>
                        <m:t>৪০৪</m:t>
                      </m:r>
                    </m:oMath>
                  </m:oMathPara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1" y="5389261"/>
                <a:ext cx="4267200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844" t="-4950" r="-2695" b="-9406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0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animBg="1"/>
      <p:bldP spid="8" grpId="0" build="p" animBg="1"/>
      <p:bldP spid="9" grpId="0" animBg="1"/>
      <p:bldP spid="10" grpId="0" build="p" animBg="1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615" y="4023095"/>
            <a:ext cx="8859985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		   কোনো সংখ্যার অঙ্কগুলোর যোগফল ৯ দ্বারা বিভাজ্য হলে, সংখ্যাটি ৯ দ্বারা বিভাজ্য হবে।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24940" y="255646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৬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31615" y="4027382"/>
            <a:ext cx="2133600" cy="4572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Kalpurush" pitchFamily="2" charset="0"/>
                <a:cs typeface="Kalpurush" pitchFamily="2" charset="0"/>
              </a:rPr>
              <a:t>৯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দ্বারা বিভাজ্যঃ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615" y="767278"/>
            <a:ext cx="885998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 ২ ও ৩ দ্বারা বিভাজ্য হলে, সংখ্যাটি ৬ দ্বারা বিভাজ্য।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614" y="1223694"/>
                <a:ext cx="8859986" cy="2677656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১৯২৬ সংখ্যাটি ৬ দ্বারা বিভাজ্য। কারণ,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১৯২৬ সংখ্যাটি ২ ও ৩ দ্বারা বিভাজ্য।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১৯২৬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৯৬৩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১৯২৬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৩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৬৪২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যেহেতু, সংখ্যাটি ২ ও ৩ দ্বারা বিভাজ্য সেহেতু ১৯২৬ সংখ্যাটি ৬ দ্বারা বিভাজ্য হবে।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১৯২৬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÷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৬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=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৩২১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 </m:t>
                      </m:r>
                    </m:oMath>
                  </m:oMathPara>
                </a14:m>
                <a:endParaRPr lang="bn-BD" sz="24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4" y="1223694"/>
                <a:ext cx="8859986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960" t="-1351" b="-3829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1614" y="5167452"/>
                <a:ext cx="8859986" cy="1569660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১৭৩৭ সংখ্যাটি ৯ দ্বারা বিভাজ্য। কারণ,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সংখ্যাটির অঙ্কগুলোর যোগফল 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১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৭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৩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৭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১৮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;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যা ৯ দ্বারা বিভাজ্য।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তাই, ১৭৩৭ সংখ্যাটি ৯ দ্বারা বিভাজ্য।      </a:t>
                </a:r>
              </a:p>
              <a:p>
                <a:pPr algn="ctr"/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১৭৩৭</m:t>
                    </m:r>
                    <m:r>
                      <a:rPr lang="bn-BD" sz="2400" i="1">
                        <a:latin typeface="Cambria Math"/>
                        <a:ea typeface="Cambria Math"/>
                        <a:cs typeface="Kalpurush" pitchFamily="2" charset="0"/>
                      </a:rPr>
                      <m:t>÷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৯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১৯৩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14" y="5167452"/>
                <a:ext cx="885998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960" t="-2290" b="-7252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59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build="p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60041"/>
              </p:ext>
            </p:extLst>
          </p:nvPr>
        </p:nvGraphicFramePr>
        <p:xfrm>
          <a:off x="4953000" y="2064327"/>
          <a:ext cx="38862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603055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Kalpurush" pitchFamily="2" charset="0"/>
                          <a:cs typeface="Kalpurush" pitchFamily="2" charset="0"/>
                        </a:rPr>
                        <a:t>সংখ্যা</a:t>
                      </a:r>
                      <a:r>
                        <a:rPr lang="bn-BD" sz="2400" b="1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2400" b="1" kern="1200" dirty="0" smtClean="0">
                          <a:solidFill>
                            <a:schemeClr val="lt1"/>
                          </a:solidFill>
                          <a:latin typeface="Kalpurush" pitchFamily="2" charset="0"/>
                          <a:ea typeface="+mn-ea"/>
                          <a:cs typeface="Kalpurush" pitchFamily="2" charset="0"/>
                        </a:rPr>
                        <a:t>গুণনীয়ক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alpurush" pitchFamily="2" charset="0"/>
                        <a:ea typeface="+mn-ea"/>
                        <a:cs typeface="Kalpurush" pitchFamily="2" charset="0"/>
                      </a:endParaRPr>
                    </a:p>
                  </a:txBody>
                  <a:tcPr/>
                </a:tc>
              </a:tr>
              <a:tr h="60305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৬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914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৯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4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১২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6642"/>
              </p:ext>
            </p:extLst>
          </p:nvPr>
        </p:nvGraphicFramePr>
        <p:xfrm>
          <a:off x="755073" y="2064327"/>
          <a:ext cx="38862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1943100"/>
              </a:tblGrid>
              <a:tr h="603055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Kalpurush" pitchFamily="2" charset="0"/>
                          <a:cs typeface="Kalpurush" pitchFamily="2" charset="0"/>
                        </a:rPr>
                        <a:t>সংখ্যা</a:t>
                      </a:r>
                      <a:r>
                        <a:rPr lang="bn-BD" sz="2400" b="1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2400" b="1" kern="1200" dirty="0" smtClean="0">
                          <a:solidFill>
                            <a:schemeClr val="lt1"/>
                          </a:solidFill>
                          <a:latin typeface="Kalpurush" pitchFamily="2" charset="0"/>
                          <a:ea typeface="+mn-ea"/>
                          <a:cs typeface="Kalpurush" pitchFamily="2" charset="0"/>
                        </a:rPr>
                        <a:t>গুণনীয়ক 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Kalpurush" pitchFamily="2" charset="0"/>
                        <a:ea typeface="+mn-ea"/>
                        <a:cs typeface="Kalpurush" pitchFamily="2" charset="0"/>
                      </a:endParaRPr>
                    </a:p>
                  </a:txBody>
                  <a:tcPr/>
                </a:tc>
              </a:tr>
              <a:tr h="60305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২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914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৫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14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১৩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67000" y="152400"/>
            <a:ext cx="3429000" cy="914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দলগত কাজ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3750" y="2715525"/>
            <a:ext cx="76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3262792"/>
            <a:ext cx="762000" cy="415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7600" y="3796182"/>
            <a:ext cx="762000" cy="415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2000" y="1260764"/>
            <a:ext cx="16002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 দল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9927" y="1260764"/>
            <a:ext cx="1600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 দল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8950" y="2770940"/>
            <a:ext cx="7620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3318207"/>
            <a:ext cx="762000" cy="415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851597"/>
            <a:ext cx="762000" cy="415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?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64927" y="3685374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২,৩,৪, ৬,১২ 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3145" y="2660105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২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3145" y="3228177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৫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53145" y="3754648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১৩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4145" y="3214285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৩, ৯ 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44145" y="2660135"/>
            <a:ext cx="1981200" cy="54726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১, ২, ৩, ৬ </a:t>
            </a:r>
            <a:endParaRPr lang="en-US" sz="2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uiExpand="1" build="p" animBg="1"/>
      <p:bldP spid="14" grpId="0" uiExpand="1" build="p" animBg="1"/>
      <p:bldP spid="15" grpId="0" uiExpand="1" build="p" animBg="1"/>
      <p:bldP spid="18" grpId="0" animBg="1"/>
      <p:bldP spid="21" grpId="0" animBg="1"/>
      <p:bldP spid="22" grpId="0" uiExpand="1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4558" y="152400"/>
            <a:ext cx="2833885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সমস্যা-০১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305" y="1219200"/>
            <a:ext cx="86106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৪, ৫, ১, ২, ৮, ৯, ৩ অঙ্কগুলো একবার ব্যবহার করে গঠিত সাত অঙ্কের বৃহত্তম ও ক্ষুদ্রতম সংখ্যা নির্ণয় কর।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3286" y="2136816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2765119"/>
                <a:ext cx="840970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অঙ্কপাতনে যেকোনো অবস্থানে বৃহত্তর অঙ্কের স্থানীয় মান ক্ষুদ্রতর অঙ্কের স্থানীয় মান অপেক্ষা বড় হবে।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৯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৮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৫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৪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৩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২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&gt;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১</m:t>
                    </m:r>
                    <m:r>
                      <a:rPr lang="bn-BD" sz="2400" b="0" i="1" smtClean="0">
                        <a:latin typeface="Cambria Math"/>
                        <a:ea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।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সুতরাং, বড় থেকে ছোট ক্রমে অঙ্কপাতন করলে বৃহত্তম সংখ্যাটি পাওয়া যাবে।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সাত অঙ্কের বৃহত্তম সংখ্যা = ৯৮৫৪৩২১ ।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আবার,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latin typeface="Cambria Math"/>
                          <a:cs typeface="Kalpurush" pitchFamily="2" charset="0"/>
                        </a:rPr>
                        <m:t>১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২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৩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৪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৫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৮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&lt;</m:t>
                      </m:r>
                      <m:r>
                        <a:rPr lang="bn-BD" sz="2400" b="0" i="1" smtClean="0">
                          <a:latin typeface="Cambria Math"/>
                          <a:ea typeface="Cambria Math"/>
                          <a:cs typeface="Kalpurush" pitchFamily="2" charset="0"/>
                        </a:rPr>
                        <m:t>৯</m:t>
                      </m:r>
                    </m:oMath>
                  </m:oMathPara>
                </a14:m>
                <a:endParaRPr lang="bn-BD" sz="24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সুতরাং,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ছোট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থেকে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বড়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ক্রমে অঙ্কপাতন করলে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ক্ষুদ্রতম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সংখ্যাটি পাওয়া যাবে।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 সাত অঙ্কের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ক্ষুদ্রতম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সংখ্যা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= ১২৩৪৫৮৯ ।   </a:t>
                </a:r>
                <a:r>
                  <a:rPr lang="bn-BD" sz="2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(উত্তর) </a:t>
                </a:r>
                <a:endPara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65119"/>
                <a:ext cx="8409705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1087" t="-1288" r="-2681" b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1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64558" y="152400"/>
            <a:ext cx="2833885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সমস্যা-০২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95" y="1219200"/>
            <a:ext cx="8305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৫৭৪২       ; খালি ঘরে কোন অঙ্ক বসালে সংখ্যাটি ৯ দ্বারা বিভাজ্য হবে?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290" y="1288475"/>
            <a:ext cx="457200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3286" y="1776586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63286" y="2514600"/>
                <a:ext cx="875211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আমরা জানি, 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কোনো সংখ্যার অঙ্কগুলোর যোগফল ৯ দ্বারা বিভাজ্য হলে, সংখ্যাটি ৯ দ্বারা বিভাজ্য হবে।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৫৭৪২ এর অঙ্কগুলোর যোগফল =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৫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৭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৪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+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২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১৮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; যা ৯ দ্বারা বিভাজ্য।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en-US" sz="2400" dirty="0" smtClean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খালি ঘরে শূন্য (০) বসালে সংখ্যাটি ৯ দ্বারা বিভাজ্য হবে। </a:t>
                </a:r>
              </a:p>
              <a:p>
                <a:endParaRPr lang="bn-BD" sz="2400" dirty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আবার, ১৮ এর পরবর্তী ৯ দ্বারা বিভাজ্য সংখ্যাটি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400" b="0" i="0" smtClean="0">
                            <a:latin typeface="Cambria Math"/>
                            <a:cs typeface="Kalpurush" pitchFamily="2" charset="0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১৮</m:t>
                        </m:r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৯</m:t>
                        </m:r>
                      </m:e>
                    </m:d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=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২৭।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  <a:cs typeface="Kalpurush" pitchFamily="2" charset="0"/>
                      </a:rPr>
                      <m:t>∴</m:t>
                    </m:r>
                  </m:oMath>
                </a14:m>
                <a:r>
                  <a:rPr lang="en-US" sz="24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খালি ঘরে 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৯ বসালে </a:t>
                </a:r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সংখ্যাটি ৯ দ্বারা বিভাজ্য হবে। 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		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Kalpurush" pitchFamily="2" charset="0"/>
                    <a:cs typeface="Kalpurush" pitchFamily="2" charset="0"/>
                  </a:rPr>
                  <a:t>উত্তরঃ  ০, ৯ </a:t>
                </a:r>
                <a:endParaRPr lang="bn-BD" sz="2400" b="1" dirty="0">
                  <a:solidFill>
                    <a:srgbClr val="C00000"/>
                  </a:solidFill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6" y="2514600"/>
                <a:ext cx="8752114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1114" t="-1429" r="-557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8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38846" y="3125926"/>
            <a:ext cx="990600" cy="55399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62400" y="4066654"/>
            <a:ext cx="1409700" cy="4578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81500" y="5745932"/>
            <a:ext cx="1714500" cy="55399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8800" y="1971764"/>
            <a:ext cx="990600" cy="55399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4698326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itchFamily="2" charset="0"/>
                    <a:cs typeface="Kalpurush" pitchFamily="2" charset="0"/>
                  </a:rPr>
                  <a:t>৪।</a:t>
                </a:r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৬৪৩৫ সংখ্যাটি বিভাজ্য – </a:t>
                </a:r>
              </a:p>
              <a:p>
                <a:r>
                  <a:rPr lang="bn-BD" sz="2400" dirty="0">
                    <a:latin typeface="Kalpurush" pitchFamily="2" charset="0"/>
                    <a:cs typeface="Kalpurush" pitchFamily="2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𝑖</m:t>
                        </m:r>
                      </m:e>
                    </m:d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৩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দ্বারা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𝑖𝑖</m:t>
                        </m:r>
                      </m:e>
                    </m:d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৫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দ্বারা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</m:ctrlPr>
                      </m:dPr>
                      <m:e>
                        <m:r>
                          <a:rPr lang="bn-BD" sz="2400" b="0" i="1" smtClean="0">
                            <a:latin typeface="Cambria Math"/>
                            <a:cs typeface="Kalpurush" pitchFamily="2" charset="0"/>
                          </a:rPr>
                          <m:t>𝑖𝑖𝑖</m:t>
                        </m:r>
                      </m:e>
                    </m:d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৯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দ্বারা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নিচের কোনটি সঠিক? </a:t>
                </a:r>
              </a:p>
              <a:p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,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    খ)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,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𝑖𝑖𝑖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  গ)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,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𝑖𝑖𝑖</m:t>
                    </m:r>
                  </m:oMath>
                </a14:m>
                <a:r>
                  <a:rPr lang="bn-BD" sz="2400" dirty="0" smtClean="0">
                    <a:latin typeface="Kalpurush" pitchFamily="2" charset="0"/>
                    <a:cs typeface="Kalpurush" pitchFamily="2" charset="0"/>
                  </a:rPr>
                  <a:t>   ঘ)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,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ও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 </m:t>
                    </m:r>
                    <m:r>
                      <a:rPr lang="bn-BD" sz="2400" b="0" i="1" smtClean="0">
                        <a:latin typeface="Cambria Math"/>
                        <a:cs typeface="Kalpurush" pitchFamily="2" charset="0"/>
                      </a:rPr>
                      <m:t>𝑖𝑖𝑖</m:t>
                    </m:r>
                  </m:oMath>
                </a14:m>
                <a:endParaRPr lang="en-US" sz="2400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698326"/>
                <a:ext cx="853440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214" t="-3502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1000" y="137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১।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১ থেকে ১০ পর্যন্ত মৌলিক সংখ্যা কয়টি?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ক) ৩টি   খ) ৪টি   গ) ৫টি    ঘ) ৬টি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25762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২।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অঙ্কপাতনে কয়টি অংক ব্যবহৃত হয়? 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 ক) ৮  খ) ৯    গ) ১০   ঘ) ১১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741581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৩।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নিচের কোনটি পরস্পর সহমৌলিক? </a:t>
            </a:r>
          </a:p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ক) ১২, ১৮   খ) ১৯, ৩৮    গ) ২২, ২৭   ঘ) ২৮, ৩৫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152400"/>
            <a:ext cx="34290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মূল্যায়ন 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7" grpId="0" build="p"/>
      <p:bldP spid="3" grpId="0" build="p"/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5993" y="457200"/>
            <a:ext cx="446100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ea typeface="Cambria" pitchFamily="18" charset="0"/>
                <a:cs typeface="Kalpurush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ea typeface="Cambria" pitchFamily="18" charset="0"/>
              <a:cs typeface="Kalpurush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1972257"/>
              </p:ext>
            </p:extLst>
          </p:nvPr>
        </p:nvGraphicFramePr>
        <p:xfrm>
          <a:off x="228600" y="19812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181600" y="1981200"/>
            <a:ext cx="3048000" cy="1295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মোঃ আবদুল মতিন 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সহকারী শিক্ষক (গণিত)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3418114"/>
            <a:ext cx="3962400" cy="1219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হালিশহর হাউজিং এস্টেট উচ্চ বিদ্যালয়</a:t>
            </a:r>
          </a:p>
          <a:p>
            <a:pPr algn="ctr"/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lpurush" pitchFamily="2" charset="0"/>
                <a:cs typeface="Kalpurush" pitchFamily="2" charset="0"/>
              </a:rPr>
              <a:t>চট্টগ্রাম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43055" y="4800600"/>
            <a:ext cx="33528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01716</a:t>
            </a:r>
            <a:r>
              <a:rPr lang="bn-BD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-</a:t>
            </a:r>
            <a:r>
              <a:rPr lang="en-US" sz="2400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738704</a:t>
            </a:r>
            <a:endParaRPr lang="en-US" sz="2400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41564"/>
            <a:ext cx="1676398" cy="93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4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667000" y="152400"/>
            <a:ext cx="3429000" cy="9144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বাড়ির কাজ  </a:t>
            </a:r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7924800" cy="5105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জারিফ জাওয়াদকে এক অঙ্কের ছয়টি সংখ্যা লিখতে বলায় সে ২, ০, ৩, ৮, ৭ ও ৪ লিখলো। জারিফ জাওয়াদকে ৪৭৫     ২ লিখে বললো এমন কিছু অঙ্ক যা    চিহ্নিত স্থানে বসালে প্রতি ক্ষেত্রে গঠিত সংখ্যা ৩ দ্বারা বিভাজ্য হয়। </a:t>
            </a:r>
          </a:p>
          <a:p>
            <a:endParaRPr lang="bn-BD" sz="2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ক) জাওয়াদের লেখা সংখ্যাগুলো থেকে মৌলিক সংখ্যা আলাদা কর।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খ) দেখাও যে, জাওয়াদের লেখা অঙ্কগুলো দ্বারা গঠিত বৃহত্তম ও ক্ষুদ্রতম</a:t>
            </a:r>
          </a:p>
          <a:p>
            <a:r>
              <a:rPr lang="bn-BD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সংখ্যার বিয়োগফল ৯ দ্বারা বিভাজ্য।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গ)      চিহ্নিত স্থানে কোন কোন অঙ্ক বসবে তা নির্ণয় কর।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417" y="2970894"/>
            <a:ext cx="276606" cy="209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5674" y="2648857"/>
            <a:ext cx="276606" cy="209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5220152"/>
            <a:ext cx="276606" cy="209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982" y="635928"/>
            <a:ext cx="37892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ধন্যবাদ</a:t>
            </a:r>
            <a:endParaRPr lang="en-US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0.01504 L 0.44427 0.01504 L 0.62864 0.34398 L 0.44427 0.6706 L 0.07882 0.6706 L -0.10469 0.34398 L 0.07882 0.01504 Z " pathEditMode="relative" rAng="0" ptsTypes="FFFFFFF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12" y="152400"/>
            <a:ext cx="4356388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Horizontal Scroll 2"/>
          <p:cNvSpPr/>
          <p:nvPr/>
        </p:nvSpPr>
        <p:spPr>
          <a:xfrm>
            <a:off x="304800" y="2244455"/>
            <a:ext cx="4038600" cy="350520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শ্রেণিঃ ৬ষ্ঠ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বিষয়ঃ গণিত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অধ্যায়ঃ ১ম (স্বাভাবিক সংখ্যা) 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9314" y="1101455"/>
            <a:ext cx="3581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পাঠ শিরোনাম </a:t>
            </a:r>
            <a:endParaRPr lang="en-US" sz="40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8916" y="3378204"/>
            <a:ext cx="5638800" cy="1905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আজকের পাঠঃ</a:t>
            </a:r>
          </a:p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স্বাভাবিক সংখ্যা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84 -0.48704 L 0.1066 -0.48704 L 0.26789 -0.13356 L 0.1066 0.2169 L -0.21284 0.2169 L -0.37378 -0.13356 L -0.21284 -0.48704 Z " pathEditMode="relative" rAng="0" ptsTypes="FF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4600" y="173185"/>
            <a:ext cx="34290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শিখনফল 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9865770"/>
              </p:ext>
            </p:extLst>
          </p:nvPr>
        </p:nvGraphicFramePr>
        <p:xfrm>
          <a:off x="896256" y="1397000"/>
          <a:ext cx="7866744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295400" y="1381243"/>
            <a:ext cx="0" cy="542688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937BA-64B1-4BCC-AC54-40F437142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02937BA-64B1-4BCC-AC54-40F437142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A723EE-8FEC-49B2-8A1E-6AC56D032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9A723EE-8FEC-49B2-8A1E-6AC56D032C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23DC7-2C46-4868-A4BC-99C3A0A2D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7F23DC7-2C46-4868-A4BC-99C3A0A2D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803238-B972-4C2F-A7B2-F36B95B88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33803238-B972-4C2F-A7B2-F36B95B88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152400"/>
            <a:ext cx="25908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অঙ্কপাতন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কোনো সংখ্যাকে 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অঙ্ক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দ্বারা লেখাকে 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অঙ্কপাতন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বলে।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অঙ্কপাতনের ক্ষেত্রে পাটিগণিতে দশটি প্রতীক ব্যবহার করা হয়। </a:t>
            </a:r>
          </a:p>
          <a:p>
            <a:r>
              <a:rPr lang="bn-BD" sz="24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  যথাঃ ১, ২, ৩, ৪, ৫, ৬, ৭, ৮, ৯, ০। 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এদের মধ্যে ১ থেকে ৯ পর্যন্ত হল স্বাভাবিক সংখ্যা।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শেষেরটিকে শূন্য বলা হয়। এটি একটি সহকারী অঙ্ক বা অভাবজ্ঞাপক অঙ্ক।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দশভিত্তিক বলে সংখ্যা প্রকাশের রীতিকে দশমিক বা দশ-গুণোত্তর রীতি বলা হয়।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প্রতিটি অঙ্কেরই নিজস্ব স্থানীয়মান বিদ্যমান। </a:t>
            </a:r>
          </a:p>
          <a:p>
            <a:pPr lvl="2"/>
            <a:r>
              <a:rPr lang="bn-BD" sz="2400" dirty="0">
                <a:latin typeface="Kalpurush" pitchFamily="2" charset="0"/>
                <a:cs typeface="Kalpurush" pitchFamily="2" charset="0"/>
              </a:rPr>
              <a:t>	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66883"/>
              </p:ext>
            </p:extLst>
          </p:nvPr>
        </p:nvGraphicFramePr>
        <p:xfrm>
          <a:off x="1676400" y="4721880"/>
          <a:ext cx="6477000" cy="7924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২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৩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৫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৬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৭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৮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৯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০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এক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দুই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তিন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 চার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পাঁচ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ছয়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সাত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আট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নয়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শুন্য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5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95940" y="152400"/>
            <a:ext cx="47244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অঙ্কপাতনের পদ্ধতি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(২টি)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86" y="1295400"/>
            <a:ext cx="265611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(১) দেশীয় পদ্ধতি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01027"/>
              </p:ext>
            </p:extLst>
          </p:nvPr>
        </p:nvGraphicFramePr>
        <p:xfrm>
          <a:off x="1066799" y="1981200"/>
          <a:ext cx="7848602" cy="1188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19451"/>
                <a:gridCol w="773563"/>
                <a:gridCol w="773563"/>
                <a:gridCol w="843887"/>
                <a:gridCol w="984534"/>
                <a:gridCol w="984534"/>
                <a:gridCol w="914210"/>
                <a:gridCol w="10548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লক্ষ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শতক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দশক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একক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কোটি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নিযুত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লক্ষ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অযুত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Kalpurush" pitchFamily="2" charset="0"/>
                        <a:cs typeface="Kalpurush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তৃতীয়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Kalpurush" pitchFamily="2" charset="0"/>
                        <a:cs typeface="Kalpurush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দ্বিতীয়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Kalpurush" pitchFamily="2" charset="0"/>
                        <a:cs typeface="Kalpurush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প্রথম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অষ্টম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সপ্তম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ষষ্ঠ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পঞ্চম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Kalpurush" pitchFamily="2" charset="0"/>
                          <a:cs typeface="Kalpurush" pitchFamily="2" charset="0"/>
                        </a:rPr>
                        <a:t>চতুর্থ</a:t>
                      </a:r>
                      <a:r>
                        <a:rPr lang="bn-BD" sz="20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0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3286" y="3659832"/>
            <a:ext cx="730431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কাজঃ 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অঙ্কে লেখ – </a:t>
            </a:r>
            <a:r>
              <a:rPr lang="bn-BD" sz="24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সাত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কোটি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পাঁচ লক্ষ </a:t>
            </a:r>
            <a:r>
              <a:rPr lang="bn-BD" sz="2400" b="1" dirty="0" smtClean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নব্বই হাজার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সাত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49326"/>
              </p:ext>
            </p:extLst>
          </p:nvPr>
        </p:nvGraphicFramePr>
        <p:xfrm>
          <a:off x="827314" y="5016500"/>
          <a:ext cx="7162800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5350"/>
                <a:gridCol w="895350"/>
                <a:gridCol w="895350"/>
                <a:gridCol w="895350"/>
                <a:gridCol w="895350"/>
                <a:gridCol w="895350"/>
                <a:gridCol w="895350"/>
                <a:gridCol w="895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কোটি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নিযুত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লক্ষ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অযুত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শতক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দশক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একক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kern="1200" dirty="0" smtClean="0">
                          <a:solidFill>
                            <a:srgbClr val="7030A0"/>
                          </a:solidFill>
                          <a:latin typeface="Kalpurush" pitchFamily="2" charset="0"/>
                          <a:ea typeface="+mn-ea"/>
                          <a:cs typeface="Kalpurush" pitchFamily="2" charset="0"/>
                        </a:rPr>
                        <a:t>৭ </a:t>
                      </a:r>
                      <a:endParaRPr lang="en-US" sz="2400" b="1" kern="1200" dirty="0">
                        <a:solidFill>
                          <a:srgbClr val="7030A0"/>
                        </a:solidFill>
                        <a:latin typeface="Kalpurush" pitchFamily="2" charset="0"/>
                        <a:ea typeface="+mn-ea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kern="1200" dirty="0" smtClean="0">
                          <a:solidFill>
                            <a:srgbClr val="0070C0"/>
                          </a:solidFill>
                          <a:latin typeface="Kalpurush" pitchFamily="2" charset="0"/>
                          <a:ea typeface="+mn-ea"/>
                          <a:cs typeface="Kalpurush" pitchFamily="2" charset="0"/>
                        </a:rPr>
                        <a:t>৫</a:t>
                      </a:r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৯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r>
                        <a:rPr lang="bn-BD" sz="2400" b="1" baseline="0" dirty="0" smtClean="0">
                          <a:solidFill>
                            <a:srgbClr val="00B050"/>
                          </a:solidFill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Kalpurush" pitchFamily="2" charset="0"/>
                          <a:cs typeface="Kalpurush" pitchFamily="2" charset="0"/>
                        </a:rPr>
                        <a:t>০ </a:t>
                      </a:r>
                      <a:endParaRPr lang="en-US" sz="24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Kalpurush" pitchFamily="2" charset="0"/>
                          <a:cs typeface="Kalpurush" pitchFamily="2" charset="0"/>
                        </a:rPr>
                        <a:t>০ </a:t>
                      </a:r>
                      <a:endParaRPr lang="en-US" sz="2400" b="1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rgbClr val="002060"/>
                          </a:solidFill>
                          <a:latin typeface="Kalpurush" pitchFamily="2" charset="0"/>
                          <a:cs typeface="Kalpurush" pitchFamily="2" charset="0"/>
                        </a:rPr>
                        <a:t> ৭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163286" y="4210396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9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88686" y="3629967"/>
            <a:ext cx="8879114" cy="30756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286" y="789725"/>
            <a:ext cx="326571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(২) আন্তর্জাতিক পদ্ধতি </a:t>
            </a:r>
            <a:endParaRPr lang="en-US" sz="2800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54378"/>
              </p:ext>
            </p:extLst>
          </p:nvPr>
        </p:nvGraphicFramePr>
        <p:xfrm>
          <a:off x="1447800" y="1330045"/>
          <a:ext cx="6096002" cy="965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0286"/>
                <a:gridCol w="362857"/>
                <a:gridCol w="362857"/>
                <a:gridCol w="333829"/>
                <a:gridCol w="341086"/>
                <a:gridCol w="341086"/>
                <a:gridCol w="275771"/>
                <a:gridCol w="370115"/>
                <a:gridCol w="370115"/>
                <a:gridCol w="1016000"/>
                <a:gridCol w="1016000"/>
                <a:gridCol w="1016000"/>
              </a:tblGrid>
              <a:tr h="482600"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বিলিয়ন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মিলিয়ন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শতক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দশক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একক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১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394525"/>
            <a:ext cx="7391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কাজঃ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২০৪৩৪০৪৩২০০৪  কে </a:t>
            </a:r>
            <a:r>
              <a:rPr lang="bn-BD" sz="2400" dirty="0">
                <a:latin typeface="Kalpurush" pitchFamily="2" charset="0"/>
                <a:cs typeface="Kalpurush" pitchFamily="2" charset="0"/>
              </a:rPr>
              <a:t>আ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ন্তর্জাতিক পদ্ধতিতে কথায় লিখ।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88686" y="2925464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19971"/>
              </p:ext>
            </p:extLst>
          </p:nvPr>
        </p:nvGraphicFramePr>
        <p:xfrm>
          <a:off x="640443" y="4495800"/>
          <a:ext cx="6705600" cy="965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314"/>
                <a:gridCol w="399143"/>
                <a:gridCol w="399143"/>
                <a:gridCol w="367212"/>
                <a:gridCol w="375194"/>
                <a:gridCol w="375194"/>
                <a:gridCol w="303348"/>
                <a:gridCol w="407126"/>
                <a:gridCol w="407126"/>
                <a:gridCol w="1117600"/>
                <a:gridCol w="1117600"/>
                <a:gridCol w="1117600"/>
              </a:tblGrid>
              <a:tr h="482600"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বিলিয়ন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মিলিয়ন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হাজার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শতক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দশক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একক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২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৩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৩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২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০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৪</a:t>
                      </a:r>
                      <a:r>
                        <a:rPr lang="bn-BD" sz="2400" baseline="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Kalpurush" pitchFamily="2" charset="0"/>
                          <a:cs typeface="Kalpurush" pitchFamily="2" charset="0"/>
                        </a:rPr>
                        <a:t> </a:t>
                      </a:r>
                      <a:endParaRPr lang="en-US" sz="2400" dirty="0">
                        <a:latin typeface="Kalpurush" pitchFamily="2" charset="0"/>
                        <a:cs typeface="Kalpuru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383539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ডানদিক থেকে তিন অঙ্ক পর পর কমা বসিয়ে পাই – ২০৪, ৩৪০, ৪৩২, ০০৪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15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কথায়ঃ দুইশত চার বিলিয়ন তিনশত চল্লিশ মিলিয়ন চারশত বত্রিশ হাজার চার। 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5600" y="228600"/>
            <a:ext cx="266700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একক কাজ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১। পাঁচ মিলিয়নে কত লক্ষ? </a:t>
            </a:r>
          </a:p>
          <a:p>
            <a:pPr>
              <a:lnSpc>
                <a:spcPct val="150000"/>
              </a:lnSpc>
            </a:pP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২। ৫০০ কোটিতে কত বিলিয়ন? 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257800" y="1171664"/>
            <a:ext cx="3048000" cy="1295400"/>
          </a:xfrm>
          <a:prstGeom prst="round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HINTS: </a:t>
            </a:r>
          </a:p>
          <a:p>
            <a:pPr algn="ctr">
              <a:lnSpc>
                <a:spcPct val="150000"/>
              </a:lnSpc>
            </a:pP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১ মিলিয়ন = ১০ লক্ষ</a:t>
            </a:r>
          </a:p>
          <a:p>
            <a:pPr algn="ctr">
              <a:lnSpc>
                <a:spcPct val="150000"/>
              </a:lnSpc>
            </a:pP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১ বিলিয়ন = ১০০ কোটি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3175000"/>
                <a:ext cx="8001000" cy="198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Kalpurush" pitchFamily="2" charset="0"/>
                    <a:cs typeface="Kalpurush" pitchFamily="2" charset="0"/>
                  </a:rPr>
                  <a:t>১। </a:t>
                </a:r>
              </a:p>
              <a:p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আমরা জানি, </a:t>
                </a:r>
              </a:p>
              <a:p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	 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  ১ মিলিয়ন = ১০ লক্ষ</a:t>
                </a:r>
              </a:p>
              <a:p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bn-BD" sz="2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৫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মিলিয়ন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১০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৫</m:t>
                    </m:r>
                    <m:r>
                      <a:rPr lang="bn-BD" sz="2000" b="0" i="1" smtClean="0">
                        <a:latin typeface="Cambria Math"/>
                        <a:ea typeface="Cambria Math"/>
                      </a:rPr>
                      <m:t>) 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লক্ষ</m:t>
                    </m:r>
                    <m:r>
                      <a:rPr lang="bn-BD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BD" sz="2000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		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bn-BD" sz="2000" b="0" i="1" smtClean="0">
                        <a:latin typeface="Cambria Math"/>
                      </a:rPr>
                      <m:t>৫০</m:t>
                    </m:r>
                    <m:r>
                      <a:rPr lang="bn-BD" sz="2000" b="0" i="1" smtClean="0">
                        <a:latin typeface="Cambria Math"/>
                      </a:rPr>
                      <m:t> </m:t>
                    </m:r>
                    <m:r>
                      <a:rPr lang="bn-BD" sz="2000" b="0" i="1" smtClean="0">
                        <a:latin typeface="Cambria Math"/>
                      </a:rPr>
                      <m:t>লক্ষ</m:t>
                    </m:r>
                    <m:r>
                      <a:rPr lang="bn-BD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bn-BD" sz="200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sz="2000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sz="2000" dirty="0" smtClean="0">
                    <a:latin typeface="Kalpurush" pitchFamily="2" charset="0"/>
                    <a:cs typeface="Kalpurush" pitchFamily="2" charset="0"/>
                  </a:rPr>
                  <a:t>			</a:t>
                </a:r>
                <a:r>
                  <a:rPr lang="bn-BD" sz="2000" b="1" dirty="0" smtClean="0">
                    <a:latin typeface="Kalpurush" pitchFamily="2" charset="0"/>
                    <a:cs typeface="Kalpurush" pitchFamily="2" charset="0"/>
                  </a:rPr>
                  <a:t>(উত্তর) </a:t>
                </a:r>
                <a:endParaRPr lang="en-US" sz="2000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175000"/>
                <a:ext cx="8001000" cy="1981889"/>
              </a:xfrm>
              <a:prstGeom prst="rect">
                <a:avLst/>
              </a:prstGeom>
              <a:blipFill rotWithShape="1">
                <a:blip r:embed="rId2"/>
                <a:stretch>
                  <a:fillRect l="-762" t="-1538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5232400"/>
                <a:ext cx="7391400" cy="1573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Kalpurush" pitchFamily="2" charset="0"/>
                    <a:cs typeface="Kalpurush" pitchFamily="2" charset="0"/>
                  </a:rPr>
                  <a:t>২। 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আমরা জানি, </a:t>
                </a:r>
              </a:p>
              <a:p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	</a:t>
                </a:r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১০০ কোটি = ১ বিলিয়ন</a:t>
                </a:r>
              </a:p>
              <a:p>
                <a:r>
                  <a:rPr lang="bn-BD" dirty="0">
                    <a:latin typeface="Kalpurush" pitchFamily="2" charset="0"/>
                    <a:cs typeface="Kalpurush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bn-BD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৫০০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কোটি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bn-BD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৫০০</m:t>
                        </m:r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÷</m:t>
                        </m:r>
                        <m:r>
                          <a:rPr lang="bn-BD" b="0" i="1" smtClean="0">
                            <a:latin typeface="Cambria Math"/>
                            <a:ea typeface="Cambria Math"/>
                          </a:rPr>
                          <m:t>১০০</m:t>
                        </m:r>
                      </m:e>
                    </m:d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বিলিয়ন</m:t>
                    </m:r>
                    <m:r>
                      <a:rPr lang="bn-BD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BD" b="0" dirty="0" smtClean="0">
                  <a:latin typeface="Kalpurush" pitchFamily="2" charset="0"/>
                  <a:ea typeface="Cambria Math"/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		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bn-BD" b="0" i="1" smtClean="0">
                        <a:latin typeface="Cambria Math"/>
                      </a:rPr>
                      <m:t>৫</m:t>
                    </m:r>
                    <m:r>
                      <a:rPr lang="bn-BD" b="0" i="1" smtClean="0">
                        <a:latin typeface="Cambria Math"/>
                      </a:rPr>
                      <m:t> </m:t>
                    </m:r>
                    <m:r>
                      <a:rPr lang="bn-BD" b="0" i="1" smtClean="0">
                        <a:latin typeface="Cambria Math"/>
                      </a:rPr>
                      <m:t>বিলিয়ন</m:t>
                    </m:r>
                    <m:r>
                      <a:rPr lang="bn-BD" b="0" i="1" smtClean="0">
                        <a:latin typeface="Cambria Math"/>
                      </a:rPr>
                      <m:t> </m:t>
                    </m:r>
                  </m:oMath>
                </a14:m>
                <a:endParaRPr lang="bn-BD" b="0" dirty="0" smtClean="0">
                  <a:latin typeface="Kalpurush" pitchFamily="2" charset="0"/>
                  <a:cs typeface="Kalpurush" pitchFamily="2" charset="0"/>
                </a:endParaRPr>
              </a:p>
              <a:p>
                <a:r>
                  <a:rPr lang="bn-BD" dirty="0" smtClean="0">
                    <a:latin typeface="Kalpurush" pitchFamily="2" charset="0"/>
                    <a:cs typeface="Kalpurush" pitchFamily="2" charset="0"/>
                  </a:rPr>
                  <a:t>				</a:t>
                </a:r>
                <a:r>
                  <a:rPr lang="bn-BD" b="1" dirty="0" smtClean="0">
                    <a:latin typeface="Kalpurush" pitchFamily="2" charset="0"/>
                    <a:cs typeface="Kalpurush" pitchFamily="2" charset="0"/>
                  </a:rPr>
                  <a:t>(উত্তর) </a:t>
                </a:r>
                <a:endParaRPr lang="en-US" b="1" dirty="0">
                  <a:latin typeface="Kalpurush" pitchFamily="2" charset="0"/>
                  <a:cs typeface="Kalpurush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32400"/>
                <a:ext cx="7391400" cy="1573123"/>
              </a:xfrm>
              <a:prstGeom prst="rect">
                <a:avLst/>
              </a:prstGeom>
              <a:blipFill rotWithShape="1">
                <a:blip r:embed="rId3"/>
                <a:stretch>
                  <a:fillRect l="-660" t="-1938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>
            <a:off x="163286" y="2635596"/>
            <a:ext cx="1328057" cy="62830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সমাধান </a:t>
            </a:r>
            <a:endParaRPr lang="en-US" sz="2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3286" y="2559229"/>
            <a:ext cx="875211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 animBg="1"/>
      <p:bldP spid="7" grpId="0" build="p"/>
      <p:bldP spid="8" grpId="0" build="p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1387</Words>
  <Application>Microsoft Office PowerPoint</Application>
  <PresentationFormat>On-screen Show (4:3)</PresentationFormat>
  <Paragraphs>313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111</cp:revision>
  <dcterms:created xsi:type="dcterms:W3CDTF">2021-04-30T10:01:35Z</dcterms:created>
  <dcterms:modified xsi:type="dcterms:W3CDTF">2021-05-18T16:49:37Z</dcterms:modified>
</cp:coreProperties>
</file>