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4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84" r:id="rId12"/>
    <p:sldId id="269" r:id="rId13"/>
    <p:sldId id="271" r:id="rId14"/>
    <p:sldId id="272" r:id="rId15"/>
    <p:sldId id="280" r:id="rId16"/>
    <p:sldId id="283" r:id="rId17"/>
    <p:sldId id="275" r:id="rId18"/>
    <p:sldId id="276" r:id="rId19"/>
    <p:sldId id="277" r:id="rId20"/>
    <p:sldId id="278" r:id="rId21"/>
    <p:sldId id="279" r:id="rId22"/>
    <p:sldId id="282" r:id="rId23"/>
  </p:sldIdLst>
  <p:sldSz cx="11887200" cy="6400800"/>
  <p:notesSz cx="6858000" cy="9144000"/>
  <p:defaultTextStyle>
    <a:defPPr>
      <a:defRPr lang="en-US"/>
    </a:defPPr>
    <a:lvl1pPr marL="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43891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87782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31673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1755648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219456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263347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307238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351129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>
        <p:guide orient="horz" pos="2016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5400-6EE9-4ED8-AFD6-B541DA7E48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9983-3BC4-465E-AAE9-A179B4D55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/>
              <a:t>শিক্ষার্থীদের</a:t>
            </a:r>
            <a:r>
              <a:rPr lang="bn-BD" baseline="0"/>
              <a:t> </a:t>
            </a:r>
            <a:r>
              <a:rPr lang="bn-BD" baseline="0" dirty="0"/>
              <a:t>বিভিন্ন প্রশ্ন জিজ্ঞাসা করে পাঠের শিরোনাম ঘোষনা করব।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9983-3BC4-465E-AAE9-A179B4D55B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9983-3BC4-465E-AAE9-A179B4D55B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40783"/>
            <a:ext cx="2563178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40783"/>
            <a:ext cx="7540943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56"/>
            <a:ext cx="1025271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499"/>
            <a:ext cx="1025271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569085"/>
            <a:ext cx="5028842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338070"/>
            <a:ext cx="5028842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569085"/>
            <a:ext cx="5053608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338070"/>
            <a:ext cx="5053608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597"/>
            <a:ext cx="6017895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0"/>
            <a:ext cx="3833931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597"/>
            <a:ext cx="6017895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0"/>
            <a:ext cx="3833931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4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64F5-9194-4A8D-9049-E5FC1917F55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4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4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fif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600" y="482025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উপস্থিত সকলকে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1548825"/>
            <a:ext cx="5257799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2514600"/>
            <a:ext cx="285750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387600"/>
            <a:ext cx="2857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" y="120072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>
          <a:xfrm>
            <a:off x="6716449" y="373510"/>
            <a:ext cx="4141642" cy="2382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68" y="2910250"/>
            <a:ext cx="3120397" cy="2163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8" y="2884730"/>
            <a:ext cx="3412337" cy="22158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94327" y="2943360"/>
            <a:ext cx="3263763" cy="2146281"/>
            <a:chOff x="3720801" y="3279776"/>
            <a:chExt cx="3071596" cy="20835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801" y="3279776"/>
              <a:ext cx="3071596" cy="20835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3944" y="3302295"/>
              <a:ext cx="1323288" cy="100191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106982" y="5508734"/>
            <a:ext cx="7994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তারা ধান, সরিষা, ইক্ষু, মরিচ, তিল প্রভৃতি ফসলের চাষ করে।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8" y="309666"/>
            <a:ext cx="4148643" cy="23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02383" y="1737202"/>
            <a:ext cx="3651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তাছাড়া বাঁশ ও বেত দ্বারা নানা প্রকার পাটি, মাদুর প্রভৃতি তৈরি করে নিজেদের প্রয়োজন মিটায় ও হাটে বিক্রি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8" y="352393"/>
            <a:ext cx="2832076" cy="3061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0"/>
          <a:stretch/>
        </p:blipFill>
        <p:spPr>
          <a:xfrm>
            <a:off x="3704701" y="352393"/>
            <a:ext cx="3860125" cy="3033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/>
          <a:stretch/>
        </p:blipFill>
        <p:spPr>
          <a:xfrm>
            <a:off x="1149826" y="3636450"/>
            <a:ext cx="3747058" cy="2198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43" y="3487257"/>
            <a:ext cx="2392083" cy="26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43274" y="303626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ধর্মীয় জীবন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2" y="1337852"/>
            <a:ext cx="4605002" cy="2872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24" y="1337851"/>
            <a:ext cx="5102375" cy="2653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543" y="4934949"/>
            <a:ext cx="1084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এক অংশ হিন্দু ধর্ম বিশ্বাস করে এবং অপর অংশ খ্রিষ্টান ধর্ম বিশ্বাস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2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4906" y="3749372"/>
            <a:ext cx="10234670" cy="1877662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1668" y="972056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৬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258" y="4377267"/>
            <a:ext cx="9605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কৃষি কাজই হচ্ছে সাঁওতালদের প্রধান জীবকা,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5009904" y="526221"/>
            <a:ext cx="2636546" cy="24709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" b="-473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65888" y="180855"/>
            <a:ext cx="392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সাংস্কৃতিক জীবন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664" y="1113630"/>
            <a:ext cx="4083178" cy="30217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8813" y="4483384"/>
            <a:ext cx="392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প্রধান খাদ্য ভাত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/>
          <a:stretch/>
        </p:blipFill>
        <p:spPr>
          <a:xfrm>
            <a:off x="5631097" y="957430"/>
            <a:ext cx="4902309" cy="3535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3833" y="4592878"/>
            <a:ext cx="5884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সাঁওতালরা মাটির ঘরে বাস করে। তাদের বাড়ির দেয়াল মাটির তৈরি এবং তাতে খড়ের ছাউনি থাকে।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" y="120072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b="10864"/>
          <a:stretch/>
        </p:blipFill>
        <p:spPr>
          <a:xfrm>
            <a:off x="1486351" y="262826"/>
            <a:ext cx="3905191" cy="24344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89330" y="2780245"/>
            <a:ext cx="169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বাহা উৎসব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8264" y="2781413"/>
            <a:ext cx="169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ঝুমুর নাচ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2268" y="5583674"/>
            <a:ext cx="169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ঝিকা নাচ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30" y="262826"/>
            <a:ext cx="3428103" cy="257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31" y="3397512"/>
            <a:ext cx="3428102" cy="2113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8" y="3316940"/>
            <a:ext cx="4113838" cy="2274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7057" y="5663294"/>
            <a:ext cx="215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সোহরাই উৎসব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9" t="17758" r="33800"/>
          <a:stretch/>
        </p:blipFill>
        <p:spPr>
          <a:xfrm>
            <a:off x="777289" y="418372"/>
            <a:ext cx="3133755" cy="5355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/>
          <a:stretch/>
        </p:blipFill>
        <p:spPr>
          <a:xfrm>
            <a:off x="8052198" y="1312440"/>
            <a:ext cx="3494891" cy="40986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74162" y="4188220"/>
            <a:ext cx="3898900" cy="1324475"/>
            <a:chOff x="3722052" y="538734"/>
            <a:chExt cx="3898900" cy="1324475"/>
          </a:xfrm>
          <a:solidFill>
            <a:srgbClr val="FFFF00"/>
          </a:solidFill>
        </p:grpSpPr>
        <p:sp>
          <p:nvSpPr>
            <p:cNvPr id="8" name="Right Arrow 7"/>
            <p:cNvSpPr/>
            <p:nvPr/>
          </p:nvSpPr>
          <p:spPr>
            <a:xfrm>
              <a:off x="3722052" y="538734"/>
              <a:ext cx="3898900" cy="1324475"/>
            </a:xfrm>
            <a:prstGeom prst="rightArrow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3344" y="959165"/>
              <a:ext cx="3285059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 পুরুষেরা লুঙ্গি পরে।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00022" y="3173416"/>
            <a:ext cx="3898900" cy="1348234"/>
            <a:chOff x="3736534" y="2001754"/>
            <a:chExt cx="3898900" cy="1348234"/>
          </a:xfrm>
          <a:solidFill>
            <a:srgbClr val="FFFF00"/>
          </a:solidFill>
        </p:grpSpPr>
        <p:sp>
          <p:nvSpPr>
            <p:cNvPr id="12" name="Right Arrow 11"/>
            <p:cNvSpPr/>
            <p:nvPr/>
          </p:nvSpPr>
          <p:spPr>
            <a:xfrm rot="10800000">
              <a:off x="3736534" y="2001754"/>
              <a:ext cx="3898900" cy="1348234"/>
            </a:xfrm>
            <a:prstGeom prst="rightArrow">
              <a:avLst/>
            </a:prstGeom>
            <a:grpFill/>
            <a:ln w="571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8392" y="2421622"/>
              <a:ext cx="3277042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 মেয়েরা শাড়ি পরে।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5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00500" y="4811272"/>
            <a:ext cx="966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১৮৫৫ সালে সংগঠিত সাঁওতাল বিদ্রোহ উপমহাদেশের একটি গুরুত্বপূর্ণ ঐতিহাসিক ঘটনা।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7" y="588786"/>
            <a:ext cx="5010990" cy="32947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8786"/>
            <a:ext cx="5271562" cy="32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69" y="256891"/>
            <a:ext cx="3926542" cy="58500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78823" y="2678653"/>
            <a:ext cx="6433064" cy="1353745"/>
            <a:chOff x="5378823" y="2678653"/>
            <a:chExt cx="6433064" cy="1353745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5378823" y="2678653"/>
              <a:ext cx="6383685" cy="1353745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13927" y="3105314"/>
              <a:ext cx="5997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 বিদ্রোহের নায়ক দুই ভাই সিধু ও কানু।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2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89145" y="706176"/>
            <a:ext cx="177960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280" y="986936"/>
            <a:ext cx="23695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828" y="3945033"/>
            <a:ext cx="11091988" cy="1486939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7918" y="4365336"/>
            <a:ext cx="980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সাংস্কৃতিক জীবন ব্যবস্থা খুবই বৈচিত্রপূর্ণ” বিশ্লেষণ কর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43" y="324210"/>
            <a:ext cx="2819400" cy="22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4770149" y="3145744"/>
            <a:ext cx="2885950" cy="31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110360" y="3260045"/>
            <a:ext cx="1697230" cy="1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5658525" y="3248813"/>
            <a:ext cx="1678190" cy="430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920583" y="3007872"/>
            <a:ext cx="4495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9525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০১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৯৯০৯৬৬১৪৮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32733" y="247427"/>
            <a:ext cx="4383649" cy="557984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960198" y="290456"/>
            <a:ext cx="4475986" cy="561301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7307040" y="3159381"/>
            <a:ext cx="39464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  ৮ম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 বাংলাদেশ ও বিশ্বপরিচয়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 একাদশ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: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৪  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 ৫০ মিনিট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 ১/০২/২০২০ খ্রিঃ  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005-1.jpg"/>
          <p:cNvPicPr>
            <a:picLocks noChangeAspect="1"/>
          </p:cNvPicPr>
          <p:nvPr/>
        </p:nvPicPr>
        <p:blipFill>
          <a:blip r:embed="rId3"/>
          <a:srcRect l="4571" t="6800" r="72286" b="56000"/>
          <a:stretch>
            <a:fillRect/>
          </a:stretch>
        </p:blipFill>
        <p:spPr>
          <a:xfrm>
            <a:off x="8113863" y="418865"/>
            <a:ext cx="1991033" cy="2285999"/>
          </a:xfrm>
          <a:prstGeom prst="rect">
            <a:avLst/>
          </a:prstGeom>
        </p:spPr>
      </p:pic>
      <p:pic>
        <p:nvPicPr>
          <p:cNvPr id="25" name="Picture 24" descr="faru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33" y="512477"/>
            <a:ext cx="1844284" cy="2092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4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32670" y="1458809"/>
            <a:ext cx="1870206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bevelB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26057" y="1469826"/>
            <a:ext cx="2166193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90370" y="1469826"/>
            <a:ext cx="19812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2369" y="361401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90500" h="190500"/>
            <a:bevelB w="190500" h="190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0709" y="1447792"/>
            <a:ext cx="2083842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bevelB w="127000" h="1270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10" y="838192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সাঁওতালরা কোন নৃগোষ্ঠীভুক্ত লোক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768" y="1491719"/>
            <a:ext cx="183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 অষ্ট্রালয়েড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796" y="1491719"/>
            <a:ext cx="18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 চাংমা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6356" y="1479030"/>
            <a:ext cx="217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(গ) ম্রাইমা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5723" y="1491719"/>
            <a:ext cx="164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 মঙ্গলীয়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67810" y="12953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8410" y="12191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7220" y="2674195"/>
            <a:ext cx="178308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30644" y="2685212"/>
            <a:ext cx="1948976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941248" y="2685212"/>
            <a:ext cx="1718633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056121" y="2674195"/>
            <a:ext cx="1565864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0040" y="2140795"/>
            <a:ext cx="574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সাঁওতালরা কাদেরকে বীর হিসাবে ভক্তি করে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611" y="2739638"/>
            <a:ext cx="202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 সিধু ও বিধু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2210" y="2744747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 সিধু ও কানু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3111" y="2723231"/>
            <a:ext cx="194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(গ) কানু ও তিনু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6083" y="2689402"/>
            <a:ext cx="146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 মান্দি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4160" y="25145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73450" y="25145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" y="3893395"/>
            <a:ext cx="178308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895600" y="3886192"/>
            <a:ext cx="168402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842190" y="3870584"/>
            <a:ext cx="1817691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0" y="3886192"/>
            <a:ext cx="188214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0040" y="3359995"/>
            <a:ext cx="574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৩। সাঁওতালদের প্রধান জীবিকা কী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340" y="3894290"/>
            <a:ext cx="168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 ব্যাবসা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4660" y="3910157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 কৃষি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1" y="3887087"/>
            <a:ext cx="178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(গ) প্রবাসী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82880" y="3913712"/>
            <a:ext cx="188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 কোনটি নয়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24160" y="3740996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35440" y="37337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5778" y="5137052"/>
            <a:ext cx="1603059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966647" y="5148069"/>
            <a:ext cx="1724609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943289" y="5148069"/>
            <a:ext cx="1781164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194102" y="5136792"/>
            <a:ext cx="1710465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259567" y="5152809"/>
            <a:ext cx="143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 বিজু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2583" y="5188276"/>
            <a:ext cx="175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 ঝুমুর নাচ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232" y="5177522"/>
            <a:ext cx="170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(গ) সাংগ্রাই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3473" y="5202236"/>
            <a:ext cx="191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 একটিও নয়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37628" y="5058215"/>
            <a:ext cx="81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05573" y="4994372"/>
            <a:ext cx="81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56163" y="201827"/>
            <a:ext cx="149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040" y="4616841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৪। সাঁওতালদের উল্লেখযোগ্য অনুষ্ঠান কোনটি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0952" y="1451919"/>
            <a:ext cx="3200400" cy="9905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400" b="1" dirty="0">
              <a:ln w="31550" cmpd="sng">
                <a:noFill/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998" y="3898840"/>
            <a:ext cx="10393620" cy="1319565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0707" y="4220987"/>
            <a:ext cx="1024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“গ্রাম পঞ্চায়েতই হচ্ছে সাঁওতাল সমাজের মূল ভিত্তি ”ব্যাখ্যা কর 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16400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2931006" cy="5323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743200"/>
            <a:ext cx="6629400" cy="3289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190500" h="127000"/>
            </a:sp3d>
          </a:bodyPr>
          <a:lstStyle/>
          <a:p>
            <a:r>
              <a:rPr lang="bn-BD" b="1" dirty="0">
                <a:ln w="127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4.12698E-6 L 0.00321 -0.352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3825"/>
              </p:ext>
            </p:extLst>
          </p:nvPr>
        </p:nvGraphicFramePr>
        <p:xfrm>
          <a:off x="3484563" y="2676525"/>
          <a:ext cx="5100637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5" imgW="1435320" imgH="509760" progId="Package">
                  <p:embed/>
                </p:oleObj>
              </mc:Choice>
              <mc:Fallback>
                <p:oleObj name="Packager Shell Object" showAsIcon="1" r:id="rId5" imgW="1435320" imgH="509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4563" y="2676525"/>
                        <a:ext cx="5100637" cy="181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30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29277948125_873b1988a9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43" y="1294143"/>
            <a:ext cx="6337331" cy="4752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2323652" y="2915322"/>
            <a:ext cx="6131859" cy="2054711"/>
            <a:chOff x="2323652" y="2915322"/>
            <a:chExt cx="6131859" cy="2054711"/>
          </a:xfrm>
        </p:grpSpPr>
        <p:sp>
          <p:nvSpPr>
            <p:cNvPr id="20" name="Rectangle 19"/>
            <p:cNvSpPr/>
            <p:nvPr/>
          </p:nvSpPr>
          <p:spPr>
            <a:xfrm>
              <a:off x="2323652" y="2915322"/>
              <a:ext cx="6131859" cy="2054711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5798" y="3087061"/>
              <a:ext cx="4152092" cy="163032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b="1" dirty="0">
                  <a:ln w="28575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সাঁওতাল </a:t>
              </a:r>
              <a:r>
                <a:rPr lang="bn-IN" sz="4000" b="1" dirty="0">
                  <a:ln w="38100">
                    <a:solidFill>
                      <a:srgbClr val="FFFF00"/>
                    </a:solidFill>
                  </a:ln>
                  <a:solidFill>
                    <a:srgbClr val="7030A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14383" y="4838181"/>
            <a:ext cx="42487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60783" y="381000"/>
            <a:ext cx="5681831" cy="990618"/>
            <a:chOff x="1655808" y="566335"/>
            <a:chExt cx="7068066" cy="990618"/>
          </a:xfrm>
        </p:grpSpPr>
        <p:sp>
          <p:nvSpPr>
            <p:cNvPr id="5" name="Cube 4"/>
            <p:cNvSpPr/>
            <p:nvPr/>
          </p:nvSpPr>
          <p:spPr>
            <a:xfrm>
              <a:off x="1655808" y="566335"/>
              <a:ext cx="7068066" cy="990618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0718" y="834404"/>
              <a:ext cx="6203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এই পাঠ শেষে শিক্ষার্থীরা...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2435" y="1574818"/>
            <a:ext cx="6927574" cy="787382"/>
            <a:chOff x="2209800" y="1676400"/>
            <a:chExt cx="7620000" cy="762000"/>
          </a:xfrm>
        </p:grpSpPr>
        <p:sp>
          <p:nvSpPr>
            <p:cNvPr id="8" name="Flowchart: Stored Data 7"/>
            <p:cNvSpPr/>
            <p:nvPr/>
          </p:nvSpPr>
          <p:spPr>
            <a:xfrm rot="10800000">
              <a:off x="2209800" y="1676400"/>
              <a:ext cx="7620000" cy="762000"/>
            </a:xfrm>
            <a:prstGeom prst="snip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7714" y="1797566"/>
              <a:ext cx="7213146" cy="593291"/>
            </a:xfrm>
            <a:prstGeom prst="snip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১। সাঁওতালরা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কোথায় বাস করে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তা বলতে 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68646" y="2654300"/>
            <a:ext cx="8595359" cy="762000"/>
            <a:chOff x="2209800" y="2971800"/>
            <a:chExt cx="9017000" cy="762000"/>
          </a:xfrm>
        </p:grpSpPr>
        <p:sp>
          <p:nvSpPr>
            <p:cNvPr id="11" name="Flowchart: Stored Data 10"/>
            <p:cNvSpPr/>
            <p:nvPr/>
          </p:nvSpPr>
          <p:spPr>
            <a:xfrm rot="10800000">
              <a:off x="2209800" y="2971800"/>
              <a:ext cx="9017000" cy="762000"/>
            </a:xfrm>
            <a:prstGeom prst="snip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51484" y="3053362"/>
              <a:ext cx="8605700" cy="613053"/>
            </a:xfrm>
            <a:prstGeom prst="snip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২। সাঁওতালদের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সামাজিক জীবন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সম্পর্কে ব্যাখ্যা করতে 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57891" y="3810000"/>
            <a:ext cx="8976275" cy="736599"/>
            <a:chOff x="2286000" y="4572000"/>
            <a:chExt cx="8940800" cy="736599"/>
          </a:xfrm>
        </p:grpSpPr>
        <p:sp>
          <p:nvSpPr>
            <p:cNvPr id="14" name="Flowchart: Stored Data 13"/>
            <p:cNvSpPr/>
            <p:nvPr/>
          </p:nvSpPr>
          <p:spPr>
            <a:xfrm rot="10800000">
              <a:off x="2286000" y="4572000"/>
              <a:ext cx="8940800" cy="736599"/>
            </a:xfrm>
            <a:prstGeom prst="snip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3330" y="4626411"/>
              <a:ext cx="8450415" cy="613053"/>
            </a:xfrm>
            <a:prstGeom prst="snip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৩। সাঁওতালদের অর্থনৈতিক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জীবন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সম্পর্কে ব্যাখ্যা করতে 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47134" y="4967639"/>
            <a:ext cx="9500411" cy="736599"/>
            <a:chOff x="1308100" y="4978397"/>
            <a:chExt cx="9956800" cy="736599"/>
          </a:xfrm>
        </p:grpSpPr>
        <p:sp>
          <p:nvSpPr>
            <p:cNvPr id="20" name="Flowchart: Stored Data 19"/>
            <p:cNvSpPr/>
            <p:nvPr/>
          </p:nvSpPr>
          <p:spPr>
            <a:xfrm rot="10800000">
              <a:off x="1308100" y="4978397"/>
              <a:ext cx="9956800" cy="736599"/>
            </a:xfrm>
            <a:prstGeom prst="snip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5349" y="5067303"/>
              <a:ext cx="9354324" cy="613053"/>
            </a:xfrm>
            <a:prstGeom prst="snip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৪। সাঁওতালদের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সাংস্কৃতিক জীবনের বৈশিষ্ট্যগুলো বর্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ণনা করতে পারবে।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4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" y="120072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16" y="257356"/>
            <a:ext cx="4914900" cy="59439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9190" y="1580710"/>
            <a:ext cx="2853469" cy="685800"/>
          </a:xfrm>
          <a:prstGeom prst="rect">
            <a:avLst/>
          </a:prstGeom>
          <a:solidFill>
            <a:schemeClr val="accent3">
              <a:alpha val="2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8282" y="332749"/>
            <a:ext cx="4678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তোমরা কি বলতে পারবে সাঁওতাল নৃগোষ্ঠী কোথায় কোথায় বাস করে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9190" y="2532913"/>
            <a:ext cx="2853469" cy="685800"/>
          </a:xfrm>
          <a:prstGeom prst="rect">
            <a:avLst/>
          </a:prstGeom>
          <a:solidFill>
            <a:schemeClr val="accent3">
              <a:alpha val="2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94666" y="3466193"/>
            <a:ext cx="2853469" cy="685800"/>
          </a:xfrm>
          <a:prstGeom prst="rect">
            <a:avLst/>
          </a:prstGeom>
          <a:solidFill>
            <a:schemeClr val="accent3">
              <a:alpha val="2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3464" y="3675743"/>
            <a:ext cx="1313525" cy="393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65180" y="1681208"/>
            <a:ext cx="1313525" cy="393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3452" y="2672613"/>
            <a:ext cx="1313525" cy="393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07937" y="2062676"/>
            <a:ext cx="788773" cy="714118"/>
            <a:chOff x="3726591" y="2480105"/>
            <a:chExt cx="788773" cy="714118"/>
          </a:xfrm>
        </p:grpSpPr>
        <p:sp>
          <p:nvSpPr>
            <p:cNvPr id="34" name="Freeform 33"/>
            <p:cNvSpPr/>
            <p:nvPr/>
          </p:nvSpPr>
          <p:spPr>
            <a:xfrm>
              <a:off x="3787346" y="2582563"/>
              <a:ext cx="667265" cy="611660"/>
            </a:xfrm>
            <a:custGeom>
              <a:avLst/>
              <a:gdLst>
                <a:gd name="connsiteX0" fmla="*/ 438665 w 667265"/>
                <a:gd name="connsiteY0" fmla="*/ 43249 h 611660"/>
                <a:gd name="connsiteX1" fmla="*/ 395417 w 667265"/>
                <a:gd name="connsiteY1" fmla="*/ 80319 h 611660"/>
                <a:gd name="connsiteX2" fmla="*/ 352168 w 667265"/>
                <a:gd name="connsiteY2" fmla="*/ 61784 h 611660"/>
                <a:gd name="connsiteX3" fmla="*/ 327454 w 667265"/>
                <a:gd name="connsiteY3" fmla="*/ 12357 h 611660"/>
                <a:gd name="connsiteX4" fmla="*/ 271849 w 667265"/>
                <a:gd name="connsiteY4" fmla="*/ 6179 h 611660"/>
                <a:gd name="connsiteX5" fmla="*/ 222422 w 667265"/>
                <a:gd name="connsiteY5" fmla="*/ 0 h 611660"/>
                <a:gd name="connsiteX6" fmla="*/ 179173 w 667265"/>
                <a:gd name="connsiteY6" fmla="*/ 18535 h 611660"/>
                <a:gd name="connsiteX7" fmla="*/ 160638 w 667265"/>
                <a:gd name="connsiteY7" fmla="*/ 61784 h 611660"/>
                <a:gd name="connsiteX8" fmla="*/ 123568 w 667265"/>
                <a:gd name="connsiteY8" fmla="*/ 74141 h 611660"/>
                <a:gd name="connsiteX9" fmla="*/ 117390 w 667265"/>
                <a:gd name="connsiteY9" fmla="*/ 98854 h 611660"/>
                <a:gd name="connsiteX10" fmla="*/ 55606 w 667265"/>
                <a:gd name="connsiteY10" fmla="*/ 105033 h 611660"/>
                <a:gd name="connsiteX11" fmla="*/ 18535 w 667265"/>
                <a:gd name="connsiteY11" fmla="*/ 123568 h 611660"/>
                <a:gd name="connsiteX12" fmla="*/ 0 w 667265"/>
                <a:gd name="connsiteY12" fmla="*/ 154460 h 611660"/>
                <a:gd name="connsiteX13" fmla="*/ 12357 w 667265"/>
                <a:gd name="connsiteY13" fmla="*/ 216244 h 611660"/>
                <a:gd name="connsiteX14" fmla="*/ 30892 w 667265"/>
                <a:gd name="connsiteY14" fmla="*/ 253314 h 611660"/>
                <a:gd name="connsiteX15" fmla="*/ 80319 w 667265"/>
                <a:gd name="connsiteY15" fmla="*/ 296562 h 611660"/>
                <a:gd name="connsiteX16" fmla="*/ 111211 w 667265"/>
                <a:gd name="connsiteY16" fmla="*/ 333633 h 611660"/>
                <a:gd name="connsiteX17" fmla="*/ 160638 w 667265"/>
                <a:gd name="connsiteY17" fmla="*/ 333633 h 611660"/>
                <a:gd name="connsiteX18" fmla="*/ 228600 w 667265"/>
                <a:gd name="connsiteY18" fmla="*/ 358346 h 611660"/>
                <a:gd name="connsiteX19" fmla="*/ 308919 w 667265"/>
                <a:gd name="connsiteY19" fmla="*/ 358346 h 611660"/>
                <a:gd name="connsiteX20" fmla="*/ 358346 w 667265"/>
                <a:gd name="connsiteY20" fmla="*/ 395417 h 611660"/>
                <a:gd name="connsiteX21" fmla="*/ 444844 w 667265"/>
                <a:gd name="connsiteY21" fmla="*/ 407773 h 611660"/>
                <a:gd name="connsiteX22" fmla="*/ 451022 w 667265"/>
                <a:gd name="connsiteY22" fmla="*/ 580768 h 611660"/>
                <a:gd name="connsiteX23" fmla="*/ 543698 w 667265"/>
                <a:gd name="connsiteY23" fmla="*/ 611660 h 611660"/>
                <a:gd name="connsiteX24" fmla="*/ 586946 w 667265"/>
                <a:gd name="connsiteY24" fmla="*/ 611660 h 611660"/>
                <a:gd name="connsiteX25" fmla="*/ 599303 w 667265"/>
                <a:gd name="connsiteY25" fmla="*/ 574590 h 611660"/>
                <a:gd name="connsiteX26" fmla="*/ 605481 w 667265"/>
                <a:gd name="connsiteY26" fmla="*/ 506627 h 611660"/>
                <a:gd name="connsiteX27" fmla="*/ 642552 w 667265"/>
                <a:gd name="connsiteY27" fmla="*/ 488092 h 611660"/>
                <a:gd name="connsiteX28" fmla="*/ 617838 w 667265"/>
                <a:gd name="connsiteY28" fmla="*/ 444844 h 611660"/>
                <a:gd name="connsiteX29" fmla="*/ 593125 w 667265"/>
                <a:gd name="connsiteY29" fmla="*/ 395417 h 611660"/>
                <a:gd name="connsiteX30" fmla="*/ 624017 w 667265"/>
                <a:gd name="connsiteY30" fmla="*/ 345990 h 611660"/>
                <a:gd name="connsiteX31" fmla="*/ 624017 w 667265"/>
                <a:gd name="connsiteY31" fmla="*/ 302741 h 611660"/>
                <a:gd name="connsiteX32" fmla="*/ 630195 w 667265"/>
                <a:gd name="connsiteY32" fmla="*/ 247135 h 611660"/>
                <a:gd name="connsiteX33" fmla="*/ 630195 w 667265"/>
                <a:gd name="connsiteY33" fmla="*/ 203887 h 611660"/>
                <a:gd name="connsiteX34" fmla="*/ 667265 w 667265"/>
                <a:gd name="connsiteY34" fmla="*/ 154460 h 611660"/>
                <a:gd name="connsiteX35" fmla="*/ 667265 w 667265"/>
                <a:gd name="connsiteY35" fmla="*/ 86498 h 611660"/>
                <a:gd name="connsiteX36" fmla="*/ 630195 w 667265"/>
                <a:gd name="connsiteY36" fmla="*/ 61784 h 611660"/>
                <a:gd name="connsiteX37" fmla="*/ 568411 w 667265"/>
                <a:gd name="connsiteY37" fmla="*/ 61784 h 611660"/>
                <a:gd name="connsiteX38" fmla="*/ 488092 w 667265"/>
                <a:gd name="connsiteY38" fmla="*/ 30892 h 611660"/>
                <a:gd name="connsiteX39" fmla="*/ 438665 w 667265"/>
                <a:gd name="connsiteY39" fmla="*/ 43249 h 61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7265" h="611660">
                  <a:moveTo>
                    <a:pt x="438665" y="43249"/>
                  </a:moveTo>
                  <a:lnTo>
                    <a:pt x="395417" y="80319"/>
                  </a:lnTo>
                  <a:lnTo>
                    <a:pt x="352168" y="61784"/>
                  </a:lnTo>
                  <a:lnTo>
                    <a:pt x="327454" y="12357"/>
                  </a:lnTo>
                  <a:lnTo>
                    <a:pt x="271849" y="6179"/>
                  </a:lnTo>
                  <a:lnTo>
                    <a:pt x="222422" y="0"/>
                  </a:lnTo>
                  <a:lnTo>
                    <a:pt x="179173" y="18535"/>
                  </a:lnTo>
                  <a:lnTo>
                    <a:pt x="160638" y="61784"/>
                  </a:lnTo>
                  <a:lnTo>
                    <a:pt x="123568" y="74141"/>
                  </a:lnTo>
                  <a:lnTo>
                    <a:pt x="117390" y="98854"/>
                  </a:lnTo>
                  <a:lnTo>
                    <a:pt x="55606" y="105033"/>
                  </a:lnTo>
                  <a:lnTo>
                    <a:pt x="18535" y="123568"/>
                  </a:lnTo>
                  <a:lnTo>
                    <a:pt x="0" y="154460"/>
                  </a:lnTo>
                  <a:lnTo>
                    <a:pt x="12357" y="216244"/>
                  </a:lnTo>
                  <a:lnTo>
                    <a:pt x="30892" y="253314"/>
                  </a:lnTo>
                  <a:lnTo>
                    <a:pt x="80319" y="296562"/>
                  </a:lnTo>
                  <a:lnTo>
                    <a:pt x="111211" y="333633"/>
                  </a:lnTo>
                  <a:lnTo>
                    <a:pt x="160638" y="333633"/>
                  </a:lnTo>
                  <a:lnTo>
                    <a:pt x="228600" y="358346"/>
                  </a:lnTo>
                  <a:lnTo>
                    <a:pt x="308919" y="358346"/>
                  </a:lnTo>
                  <a:lnTo>
                    <a:pt x="358346" y="395417"/>
                  </a:lnTo>
                  <a:lnTo>
                    <a:pt x="444844" y="407773"/>
                  </a:lnTo>
                  <a:lnTo>
                    <a:pt x="451022" y="580768"/>
                  </a:lnTo>
                  <a:lnTo>
                    <a:pt x="543698" y="611660"/>
                  </a:lnTo>
                  <a:lnTo>
                    <a:pt x="586946" y="611660"/>
                  </a:lnTo>
                  <a:lnTo>
                    <a:pt x="599303" y="574590"/>
                  </a:lnTo>
                  <a:lnTo>
                    <a:pt x="605481" y="506627"/>
                  </a:lnTo>
                  <a:lnTo>
                    <a:pt x="642552" y="488092"/>
                  </a:lnTo>
                  <a:lnTo>
                    <a:pt x="617838" y="444844"/>
                  </a:lnTo>
                  <a:lnTo>
                    <a:pt x="593125" y="395417"/>
                  </a:lnTo>
                  <a:lnTo>
                    <a:pt x="624017" y="345990"/>
                  </a:lnTo>
                  <a:lnTo>
                    <a:pt x="624017" y="302741"/>
                  </a:lnTo>
                  <a:lnTo>
                    <a:pt x="630195" y="247135"/>
                  </a:lnTo>
                  <a:lnTo>
                    <a:pt x="630195" y="203887"/>
                  </a:lnTo>
                  <a:lnTo>
                    <a:pt x="667265" y="154460"/>
                  </a:lnTo>
                  <a:lnTo>
                    <a:pt x="667265" y="86498"/>
                  </a:lnTo>
                  <a:lnTo>
                    <a:pt x="630195" y="61784"/>
                  </a:lnTo>
                  <a:lnTo>
                    <a:pt x="568411" y="61784"/>
                  </a:lnTo>
                  <a:lnTo>
                    <a:pt x="488092" y="30892"/>
                  </a:lnTo>
                  <a:lnTo>
                    <a:pt x="438665" y="43249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26591" y="2480105"/>
              <a:ext cx="7887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89044" y="1772971"/>
            <a:ext cx="771896" cy="570015"/>
            <a:chOff x="5842660" y="1799112"/>
            <a:chExt cx="771896" cy="570015"/>
          </a:xfrm>
        </p:grpSpPr>
        <p:sp>
          <p:nvSpPr>
            <p:cNvPr id="43" name="Freeform 42"/>
            <p:cNvSpPr/>
            <p:nvPr/>
          </p:nvSpPr>
          <p:spPr>
            <a:xfrm>
              <a:off x="5842660" y="1799112"/>
              <a:ext cx="771896" cy="570015"/>
            </a:xfrm>
            <a:custGeom>
              <a:avLst/>
              <a:gdLst>
                <a:gd name="connsiteX0" fmla="*/ 653143 w 771896"/>
                <a:gd name="connsiteY0" fmla="*/ 89065 h 570015"/>
                <a:gd name="connsiteX1" fmla="*/ 528452 w 771896"/>
                <a:gd name="connsiteY1" fmla="*/ 59376 h 570015"/>
                <a:gd name="connsiteX2" fmla="*/ 445324 w 771896"/>
                <a:gd name="connsiteY2" fmla="*/ 53439 h 570015"/>
                <a:gd name="connsiteX3" fmla="*/ 397823 w 771896"/>
                <a:gd name="connsiteY3" fmla="*/ 11875 h 570015"/>
                <a:gd name="connsiteX4" fmla="*/ 385948 w 771896"/>
                <a:gd name="connsiteY4" fmla="*/ 0 h 570015"/>
                <a:gd name="connsiteX5" fmla="*/ 326571 w 771896"/>
                <a:gd name="connsiteY5" fmla="*/ 29688 h 570015"/>
                <a:gd name="connsiteX6" fmla="*/ 290945 w 771896"/>
                <a:gd name="connsiteY6" fmla="*/ 95002 h 570015"/>
                <a:gd name="connsiteX7" fmla="*/ 237506 w 771896"/>
                <a:gd name="connsiteY7" fmla="*/ 148441 h 570015"/>
                <a:gd name="connsiteX8" fmla="*/ 178130 w 771896"/>
                <a:gd name="connsiteY8" fmla="*/ 154379 h 570015"/>
                <a:gd name="connsiteX9" fmla="*/ 130628 w 771896"/>
                <a:gd name="connsiteY9" fmla="*/ 172192 h 570015"/>
                <a:gd name="connsiteX10" fmla="*/ 112815 w 771896"/>
                <a:gd name="connsiteY10" fmla="*/ 237506 h 570015"/>
                <a:gd name="connsiteX11" fmla="*/ 59376 w 771896"/>
                <a:gd name="connsiteY11" fmla="*/ 249382 h 570015"/>
                <a:gd name="connsiteX12" fmla="*/ 5937 w 771896"/>
                <a:gd name="connsiteY12" fmla="*/ 249382 h 570015"/>
                <a:gd name="connsiteX13" fmla="*/ 0 w 771896"/>
                <a:gd name="connsiteY13" fmla="*/ 350322 h 570015"/>
                <a:gd name="connsiteX14" fmla="*/ 0 w 771896"/>
                <a:gd name="connsiteY14" fmla="*/ 350322 h 570015"/>
                <a:gd name="connsiteX15" fmla="*/ 53439 w 771896"/>
                <a:gd name="connsiteY15" fmla="*/ 320633 h 570015"/>
                <a:gd name="connsiteX16" fmla="*/ 89065 w 771896"/>
                <a:gd name="connsiteY16" fmla="*/ 308758 h 570015"/>
                <a:gd name="connsiteX17" fmla="*/ 130628 w 771896"/>
                <a:gd name="connsiteY17" fmla="*/ 320633 h 570015"/>
                <a:gd name="connsiteX18" fmla="*/ 142504 w 771896"/>
                <a:gd name="connsiteY18" fmla="*/ 374072 h 570015"/>
                <a:gd name="connsiteX19" fmla="*/ 148441 w 771896"/>
                <a:gd name="connsiteY19" fmla="*/ 385948 h 570015"/>
                <a:gd name="connsiteX20" fmla="*/ 201880 w 771896"/>
                <a:gd name="connsiteY20" fmla="*/ 344384 h 570015"/>
                <a:gd name="connsiteX21" fmla="*/ 201880 w 771896"/>
                <a:gd name="connsiteY21" fmla="*/ 403761 h 570015"/>
                <a:gd name="connsiteX22" fmla="*/ 201880 w 771896"/>
                <a:gd name="connsiteY22" fmla="*/ 403761 h 570015"/>
                <a:gd name="connsiteX23" fmla="*/ 213756 w 771896"/>
                <a:gd name="connsiteY23" fmla="*/ 480950 h 570015"/>
                <a:gd name="connsiteX24" fmla="*/ 255319 w 771896"/>
                <a:gd name="connsiteY24" fmla="*/ 475013 h 570015"/>
                <a:gd name="connsiteX25" fmla="*/ 273132 w 771896"/>
                <a:gd name="connsiteY25" fmla="*/ 522514 h 570015"/>
                <a:gd name="connsiteX26" fmla="*/ 296883 w 771896"/>
                <a:gd name="connsiteY26" fmla="*/ 486888 h 570015"/>
                <a:gd name="connsiteX27" fmla="*/ 374072 w 771896"/>
                <a:gd name="connsiteY27" fmla="*/ 510639 h 570015"/>
                <a:gd name="connsiteX28" fmla="*/ 421574 w 771896"/>
                <a:gd name="connsiteY28" fmla="*/ 540327 h 570015"/>
                <a:gd name="connsiteX29" fmla="*/ 504701 w 771896"/>
                <a:gd name="connsiteY29" fmla="*/ 552202 h 570015"/>
                <a:gd name="connsiteX30" fmla="*/ 593766 w 771896"/>
                <a:gd name="connsiteY30" fmla="*/ 570015 h 570015"/>
                <a:gd name="connsiteX31" fmla="*/ 659080 w 771896"/>
                <a:gd name="connsiteY31" fmla="*/ 546265 h 570015"/>
                <a:gd name="connsiteX32" fmla="*/ 659080 w 771896"/>
                <a:gd name="connsiteY32" fmla="*/ 546265 h 570015"/>
                <a:gd name="connsiteX33" fmla="*/ 617517 w 771896"/>
                <a:gd name="connsiteY33" fmla="*/ 480950 h 570015"/>
                <a:gd name="connsiteX34" fmla="*/ 629392 w 771896"/>
                <a:gd name="connsiteY34" fmla="*/ 427511 h 570015"/>
                <a:gd name="connsiteX35" fmla="*/ 659080 w 771896"/>
                <a:gd name="connsiteY35" fmla="*/ 409698 h 570015"/>
                <a:gd name="connsiteX36" fmla="*/ 712519 w 771896"/>
                <a:gd name="connsiteY36" fmla="*/ 433449 h 570015"/>
                <a:gd name="connsiteX37" fmla="*/ 736270 w 771896"/>
                <a:gd name="connsiteY37" fmla="*/ 385948 h 570015"/>
                <a:gd name="connsiteX38" fmla="*/ 771896 w 771896"/>
                <a:gd name="connsiteY38" fmla="*/ 326571 h 570015"/>
                <a:gd name="connsiteX39" fmla="*/ 771896 w 771896"/>
                <a:gd name="connsiteY39" fmla="*/ 285007 h 570015"/>
                <a:gd name="connsiteX40" fmla="*/ 760021 w 771896"/>
                <a:gd name="connsiteY40" fmla="*/ 219693 h 570015"/>
                <a:gd name="connsiteX41" fmla="*/ 765958 w 771896"/>
                <a:gd name="connsiteY41" fmla="*/ 172192 h 570015"/>
                <a:gd name="connsiteX42" fmla="*/ 742208 w 771896"/>
                <a:gd name="connsiteY42" fmla="*/ 95002 h 570015"/>
                <a:gd name="connsiteX43" fmla="*/ 694706 w 771896"/>
                <a:gd name="connsiteY43" fmla="*/ 53439 h 570015"/>
                <a:gd name="connsiteX44" fmla="*/ 653143 w 771896"/>
                <a:gd name="connsiteY44" fmla="*/ 89065 h 57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71896" h="570015">
                  <a:moveTo>
                    <a:pt x="653143" y="89065"/>
                  </a:moveTo>
                  <a:lnTo>
                    <a:pt x="528452" y="59376"/>
                  </a:lnTo>
                  <a:lnTo>
                    <a:pt x="445324" y="53439"/>
                  </a:lnTo>
                  <a:lnTo>
                    <a:pt x="397823" y="11875"/>
                  </a:lnTo>
                  <a:lnTo>
                    <a:pt x="385948" y="0"/>
                  </a:lnTo>
                  <a:lnTo>
                    <a:pt x="326571" y="29688"/>
                  </a:lnTo>
                  <a:lnTo>
                    <a:pt x="290945" y="95002"/>
                  </a:lnTo>
                  <a:lnTo>
                    <a:pt x="237506" y="148441"/>
                  </a:lnTo>
                  <a:lnTo>
                    <a:pt x="178130" y="154379"/>
                  </a:lnTo>
                  <a:lnTo>
                    <a:pt x="130628" y="172192"/>
                  </a:lnTo>
                  <a:lnTo>
                    <a:pt x="112815" y="237506"/>
                  </a:lnTo>
                  <a:lnTo>
                    <a:pt x="59376" y="249382"/>
                  </a:lnTo>
                  <a:lnTo>
                    <a:pt x="5937" y="249382"/>
                  </a:lnTo>
                  <a:lnTo>
                    <a:pt x="0" y="350322"/>
                  </a:lnTo>
                  <a:lnTo>
                    <a:pt x="0" y="350322"/>
                  </a:lnTo>
                  <a:lnTo>
                    <a:pt x="53439" y="320633"/>
                  </a:lnTo>
                  <a:lnTo>
                    <a:pt x="89065" y="308758"/>
                  </a:lnTo>
                  <a:lnTo>
                    <a:pt x="130628" y="320633"/>
                  </a:lnTo>
                  <a:lnTo>
                    <a:pt x="142504" y="374072"/>
                  </a:lnTo>
                  <a:lnTo>
                    <a:pt x="148441" y="385948"/>
                  </a:lnTo>
                  <a:lnTo>
                    <a:pt x="201880" y="344384"/>
                  </a:lnTo>
                  <a:lnTo>
                    <a:pt x="201880" y="403761"/>
                  </a:lnTo>
                  <a:lnTo>
                    <a:pt x="201880" y="403761"/>
                  </a:lnTo>
                  <a:lnTo>
                    <a:pt x="213756" y="480950"/>
                  </a:lnTo>
                  <a:lnTo>
                    <a:pt x="255319" y="475013"/>
                  </a:lnTo>
                  <a:lnTo>
                    <a:pt x="273132" y="522514"/>
                  </a:lnTo>
                  <a:lnTo>
                    <a:pt x="296883" y="486888"/>
                  </a:lnTo>
                  <a:lnTo>
                    <a:pt x="374072" y="510639"/>
                  </a:lnTo>
                  <a:lnTo>
                    <a:pt x="421574" y="540327"/>
                  </a:lnTo>
                  <a:lnTo>
                    <a:pt x="504701" y="552202"/>
                  </a:lnTo>
                  <a:lnTo>
                    <a:pt x="593766" y="570015"/>
                  </a:lnTo>
                  <a:lnTo>
                    <a:pt x="659080" y="546265"/>
                  </a:lnTo>
                  <a:lnTo>
                    <a:pt x="659080" y="546265"/>
                  </a:lnTo>
                  <a:lnTo>
                    <a:pt x="617517" y="480950"/>
                  </a:lnTo>
                  <a:lnTo>
                    <a:pt x="629392" y="427511"/>
                  </a:lnTo>
                  <a:lnTo>
                    <a:pt x="659080" y="409698"/>
                  </a:lnTo>
                  <a:lnTo>
                    <a:pt x="712519" y="433449"/>
                  </a:lnTo>
                  <a:lnTo>
                    <a:pt x="736270" y="385948"/>
                  </a:lnTo>
                  <a:lnTo>
                    <a:pt x="771896" y="326571"/>
                  </a:lnTo>
                  <a:lnTo>
                    <a:pt x="771896" y="285007"/>
                  </a:lnTo>
                  <a:lnTo>
                    <a:pt x="760021" y="219693"/>
                  </a:lnTo>
                  <a:lnTo>
                    <a:pt x="765958" y="172192"/>
                  </a:lnTo>
                  <a:lnTo>
                    <a:pt x="742208" y="95002"/>
                  </a:lnTo>
                  <a:lnTo>
                    <a:pt x="694706" y="53439"/>
                  </a:lnTo>
                  <a:lnTo>
                    <a:pt x="653143" y="8906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00103" y="1962976"/>
              <a:ext cx="570016" cy="35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বগুড়া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894666" y="4399473"/>
            <a:ext cx="2853469" cy="685800"/>
          </a:xfrm>
          <a:prstGeom prst="rect">
            <a:avLst/>
          </a:prstGeom>
          <a:solidFill>
            <a:schemeClr val="accent3">
              <a:alpha val="2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523464" y="4609023"/>
            <a:ext cx="1313525" cy="393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বগুড়া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79856" y="848176"/>
            <a:ext cx="964111" cy="837211"/>
            <a:chOff x="3109269" y="1175542"/>
            <a:chExt cx="964111" cy="837211"/>
          </a:xfrm>
        </p:grpSpPr>
        <p:sp>
          <p:nvSpPr>
            <p:cNvPr id="37" name="Freeform 36"/>
            <p:cNvSpPr/>
            <p:nvPr/>
          </p:nvSpPr>
          <p:spPr>
            <a:xfrm>
              <a:off x="3135229" y="1175542"/>
              <a:ext cx="938151" cy="837211"/>
            </a:xfrm>
            <a:custGeom>
              <a:avLst/>
              <a:gdLst>
                <a:gd name="connsiteX0" fmla="*/ 249382 w 938151"/>
                <a:gd name="connsiteY0" fmla="*/ 0 h 837211"/>
                <a:gd name="connsiteX1" fmla="*/ 178130 w 938151"/>
                <a:gd name="connsiteY1" fmla="*/ 11876 h 837211"/>
                <a:gd name="connsiteX2" fmla="*/ 148442 w 938151"/>
                <a:gd name="connsiteY2" fmla="*/ 77190 h 837211"/>
                <a:gd name="connsiteX3" fmla="*/ 112816 w 938151"/>
                <a:gd name="connsiteY3" fmla="*/ 124691 h 837211"/>
                <a:gd name="connsiteX4" fmla="*/ 95003 w 938151"/>
                <a:gd name="connsiteY4" fmla="*/ 172193 h 837211"/>
                <a:gd name="connsiteX5" fmla="*/ 23751 w 938151"/>
                <a:gd name="connsiteY5" fmla="*/ 172193 h 837211"/>
                <a:gd name="connsiteX6" fmla="*/ 0 w 938151"/>
                <a:gd name="connsiteY6" fmla="*/ 213756 h 837211"/>
                <a:gd name="connsiteX7" fmla="*/ 11876 w 938151"/>
                <a:gd name="connsiteY7" fmla="*/ 296884 h 837211"/>
                <a:gd name="connsiteX8" fmla="*/ 41564 w 938151"/>
                <a:gd name="connsiteY8" fmla="*/ 338447 h 837211"/>
                <a:gd name="connsiteX9" fmla="*/ 65314 w 938151"/>
                <a:gd name="connsiteY9" fmla="*/ 439387 h 837211"/>
                <a:gd name="connsiteX10" fmla="*/ 106878 w 938151"/>
                <a:gd name="connsiteY10" fmla="*/ 469076 h 837211"/>
                <a:gd name="connsiteX11" fmla="*/ 172192 w 938151"/>
                <a:gd name="connsiteY11" fmla="*/ 522515 h 837211"/>
                <a:gd name="connsiteX12" fmla="*/ 273133 w 938151"/>
                <a:gd name="connsiteY12" fmla="*/ 558141 h 837211"/>
                <a:gd name="connsiteX13" fmla="*/ 332509 w 938151"/>
                <a:gd name="connsiteY13" fmla="*/ 570016 h 837211"/>
                <a:gd name="connsiteX14" fmla="*/ 415637 w 938151"/>
                <a:gd name="connsiteY14" fmla="*/ 528452 h 837211"/>
                <a:gd name="connsiteX15" fmla="*/ 463138 w 938151"/>
                <a:gd name="connsiteY15" fmla="*/ 558141 h 837211"/>
                <a:gd name="connsiteX16" fmla="*/ 486888 w 938151"/>
                <a:gd name="connsiteY16" fmla="*/ 599704 h 837211"/>
                <a:gd name="connsiteX17" fmla="*/ 457200 w 938151"/>
                <a:gd name="connsiteY17" fmla="*/ 653143 h 837211"/>
                <a:gd name="connsiteX18" fmla="*/ 558140 w 938151"/>
                <a:gd name="connsiteY18" fmla="*/ 718458 h 837211"/>
                <a:gd name="connsiteX19" fmla="*/ 617517 w 938151"/>
                <a:gd name="connsiteY19" fmla="*/ 748146 h 837211"/>
                <a:gd name="connsiteX20" fmla="*/ 617517 w 938151"/>
                <a:gd name="connsiteY20" fmla="*/ 748146 h 837211"/>
                <a:gd name="connsiteX21" fmla="*/ 676894 w 938151"/>
                <a:gd name="connsiteY21" fmla="*/ 795647 h 837211"/>
                <a:gd name="connsiteX22" fmla="*/ 771896 w 938151"/>
                <a:gd name="connsiteY22" fmla="*/ 801585 h 837211"/>
                <a:gd name="connsiteX23" fmla="*/ 849086 w 938151"/>
                <a:gd name="connsiteY23" fmla="*/ 831273 h 837211"/>
                <a:gd name="connsiteX24" fmla="*/ 938151 w 938151"/>
                <a:gd name="connsiteY24" fmla="*/ 837211 h 837211"/>
                <a:gd name="connsiteX25" fmla="*/ 926276 w 938151"/>
                <a:gd name="connsiteY25" fmla="*/ 783772 h 837211"/>
                <a:gd name="connsiteX26" fmla="*/ 926276 w 938151"/>
                <a:gd name="connsiteY26" fmla="*/ 730333 h 837211"/>
                <a:gd name="connsiteX27" fmla="*/ 926276 w 938151"/>
                <a:gd name="connsiteY27" fmla="*/ 730333 h 837211"/>
                <a:gd name="connsiteX28" fmla="*/ 849086 w 938151"/>
                <a:gd name="connsiteY28" fmla="*/ 670956 h 837211"/>
                <a:gd name="connsiteX29" fmla="*/ 801585 w 938151"/>
                <a:gd name="connsiteY29" fmla="*/ 641268 h 837211"/>
                <a:gd name="connsiteX30" fmla="*/ 765959 w 938151"/>
                <a:gd name="connsiteY30" fmla="*/ 605642 h 837211"/>
                <a:gd name="connsiteX31" fmla="*/ 748146 w 938151"/>
                <a:gd name="connsiteY31" fmla="*/ 564078 h 837211"/>
                <a:gd name="connsiteX32" fmla="*/ 748146 w 938151"/>
                <a:gd name="connsiteY32" fmla="*/ 492826 h 837211"/>
                <a:gd name="connsiteX33" fmla="*/ 718457 w 938151"/>
                <a:gd name="connsiteY33" fmla="*/ 463138 h 837211"/>
                <a:gd name="connsiteX34" fmla="*/ 647205 w 938151"/>
                <a:gd name="connsiteY34" fmla="*/ 451263 h 837211"/>
                <a:gd name="connsiteX35" fmla="*/ 611579 w 938151"/>
                <a:gd name="connsiteY35" fmla="*/ 421574 h 837211"/>
                <a:gd name="connsiteX36" fmla="*/ 564078 w 938151"/>
                <a:gd name="connsiteY36" fmla="*/ 356260 h 837211"/>
                <a:gd name="connsiteX37" fmla="*/ 546265 w 938151"/>
                <a:gd name="connsiteY37" fmla="*/ 296884 h 837211"/>
                <a:gd name="connsiteX38" fmla="*/ 475013 w 938151"/>
                <a:gd name="connsiteY38" fmla="*/ 243445 h 837211"/>
                <a:gd name="connsiteX39" fmla="*/ 463138 w 938151"/>
                <a:gd name="connsiteY39" fmla="*/ 172193 h 837211"/>
                <a:gd name="connsiteX40" fmla="*/ 427512 w 938151"/>
                <a:gd name="connsiteY40" fmla="*/ 130629 h 837211"/>
                <a:gd name="connsiteX41" fmla="*/ 397824 w 938151"/>
                <a:gd name="connsiteY41" fmla="*/ 100941 h 837211"/>
                <a:gd name="connsiteX42" fmla="*/ 338447 w 938151"/>
                <a:gd name="connsiteY42" fmla="*/ 71252 h 837211"/>
                <a:gd name="connsiteX43" fmla="*/ 249382 w 938151"/>
                <a:gd name="connsiteY43" fmla="*/ 0 h 83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38151" h="837211">
                  <a:moveTo>
                    <a:pt x="249382" y="0"/>
                  </a:moveTo>
                  <a:lnTo>
                    <a:pt x="178130" y="11876"/>
                  </a:lnTo>
                  <a:lnTo>
                    <a:pt x="148442" y="77190"/>
                  </a:lnTo>
                  <a:lnTo>
                    <a:pt x="112816" y="124691"/>
                  </a:lnTo>
                  <a:lnTo>
                    <a:pt x="95003" y="172193"/>
                  </a:lnTo>
                  <a:lnTo>
                    <a:pt x="23751" y="172193"/>
                  </a:lnTo>
                  <a:lnTo>
                    <a:pt x="0" y="213756"/>
                  </a:lnTo>
                  <a:lnTo>
                    <a:pt x="11876" y="296884"/>
                  </a:lnTo>
                  <a:lnTo>
                    <a:pt x="41564" y="338447"/>
                  </a:lnTo>
                  <a:lnTo>
                    <a:pt x="65314" y="439387"/>
                  </a:lnTo>
                  <a:lnTo>
                    <a:pt x="106878" y="469076"/>
                  </a:lnTo>
                  <a:lnTo>
                    <a:pt x="172192" y="522515"/>
                  </a:lnTo>
                  <a:lnTo>
                    <a:pt x="273133" y="558141"/>
                  </a:lnTo>
                  <a:lnTo>
                    <a:pt x="332509" y="570016"/>
                  </a:lnTo>
                  <a:lnTo>
                    <a:pt x="415637" y="528452"/>
                  </a:lnTo>
                  <a:lnTo>
                    <a:pt x="463138" y="558141"/>
                  </a:lnTo>
                  <a:lnTo>
                    <a:pt x="486888" y="599704"/>
                  </a:lnTo>
                  <a:lnTo>
                    <a:pt x="457200" y="653143"/>
                  </a:lnTo>
                  <a:lnTo>
                    <a:pt x="558140" y="718458"/>
                  </a:lnTo>
                  <a:lnTo>
                    <a:pt x="617517" y="748146"/>
                  </a:lnTo>
                  <a:lnTo>
                    <a:pt x="617517" y="748146"/>
                  </a:lnTo>
                  <a:lnTo>
                    <a:pt x="676894" y="795647"/>
                  </a:lnTo>
                  <a:lnTo>
                    <a:pt x="771896" y="801585"/>
                  </a:lnTo>
                  <a:lnTo>
                    <a:pt x="849086" y="831273"/>
                  </a:lnTo>
                  <a:lnTo>
                    <a:pt x="938151" y="837211"/>
                  </a:lnTo>
                  <a:lnTo>
                    <a:pt x="926276" y="783772"/>
                  </a:lnTo>
                  <a:lnTo>
                    <a:pt x="926276" y="730333"/>
                  </a:lnTo>
                  <a:lnTo>
                    <a:pt x="926276" y="730333"/>
                  </a:lnTo>
                  <a:lnTo>
                    <a:pt x="849086" y="670956"/>
                  </a:lnTo>
                  <a:lnTo>
                    <a:pt x="801585" y="641268"/>
                  </a:lnTo>
                  <a:lnTo>
                    <a:pt x="765959" y="605642"/>
                  </a:lnTo>
                  <a:lnTo>
                    <a:pt x="748146" y="564078"/>
                  </a:lnTo>
                  <a:lnTo>
                    <a:pt x="748146" y="492826"/>
                  </a:lnTo>
                  <a:lnTo>
                    <a:pt x="718457" y="463138"/>
                  </a:lnTo>
                  <a:lnTo>
                    <a:pt x="647205" y="451263"/>
                  </a:lnTo>
                  <a:lnTo>
                    <a:pt x="611579" y="421574"/>
                  </a:lnTo>
                  <a:lnTo>
                    <a:pt x="564078" y="356260"/>
                  </a:lnTo>
                  <a:lnTo>
                    <a:pt x="546265" y="296884"/>
                  </a:lnTo>
                  <a:lnTo>
                    <a:pt x="475013" y="243445"/>
                  </a:lnTo>
                  <a:lnTo>
                    <a:pt x="463138" y="172193"/>
                  </a:lnTo>
                  <a:lnTo>
                    <a:pt x="427512" y="130629"/>
                  </a:lnTo>
                  <a:lnTo>
                    <a:pt x="397824" y="100941"/>
                  </a:lnTo>
                  <a:lnTo>
                    <a:pt x="338447" y="71252"/>
                  </a:lnTo>
                  <a:lnTo>
                    <a:pt x="24938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803618">
              <a:off x="3109269" y="1480928"/>
              <a:ext cx="933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51083" y="971771"/>
            <a:ext cx="653143" cy="617517"/>
            <a:chOff x="3659813" y="2059268"/>
            <a:chExt cx="653143" cy="617517"/>
          </a:xfrm>
        </p:grpSpPr>
        <p:sp>
          <p:nvSpPr>
            <p:cNvPr id="40" name="Freeform 39"/>
            <p:cNvSpPr/>
            <p:nvPr/>
          </p:nvSpPr>
          <p:spPr>
            <a:xfrm>
              <a:off x="3659813" y="2059268"/>
              <a:ext cx="653143" cy="617517"/>
            </a:xfrm>
            <a:custGeom>
              <a:avLst/>
              <a:gdLst>
                <a:gd name="connsiteX0" fmla="*/ 445324 w 653143"/>
                <a:gd name="connsiteY0" fmla="*/ 95002 h 617517"/>
                <a:gd name="connsiteX1" fmla="*/ 374072 w 653143"/>
                <a:gd name="connsiteY1" fmla="*/ 29688 h 617517"/>
                <a:gd name="connsiteX2" fmla="*/ 326571 w 653143"/>
                <a:gd name="connsiteY2" fmla="*/ 0 h 617517"/>
                <a:gd name="connsiteX3" fmla="*/ 255319 w 653143"/>
                <a:gd name="connsiteY3" fmla="*/ 11875 h 617517"/>
                <a:gd name="connsiteX4" fmla="*/ 207818 w 653143"/>
                <a:gd name="connsiteY4" fmla="*/ 17813 h 617517"/>
                <a:gd name="connsiteX5" fmla="*/ 172192 w 653143"/>
                <a:gd name="connsiteY5" fmla="*/ 77189 h 617517"/>
                <a:gd name="connsiteX6" fmla="*/ 71252 w 653143"/>
                <a:gd name="connsiteY6" fmla="*/ 77189 h 617517"/>
                <a:gd name="connsiteX7" fmla="*/ 35626 w 653143"/>
                <a:gd name="connsiteY7" fmla="*/ 83127 h 617517"/>
                <a:gd name="connsiteX8" fmla="*/ 0 w 653143"/>
                <a:gd name="connsiteY8" fmla="*/ 148441 h 617517"/>
                <a:gd name="connsiteX9" fmla="*/ 11875 w 653143"/>
                <a:gd name="connsiteY9" fmla="*/ 172192 h 617517"/>
                <a:gd name="connsiteX10" fmla="*/ 35626 w 653143"/>
                <a:gd name="connsiteY10" fmla="*/ 231568 h 617517"/>
                <a:gd name="connsiteX11" fmla="*/ 59376 w 653143"/>
                <a:gd name="connsiteY11" fmla="*/ 285007 h 617517"/>
                <a:gd name="connsiteX12" fmla="*/ 136566 w 653143"/>
                <a:gd name="connsiteY12" fmla="*/ 320633 h 617517"/>
                <a:gd name="connsiteX13" fmla="*/ 178130 w 653143"/>
                <a:gd name="connsiteY13" fmla="*/ 368135 h 617517"/>
                <a:gd name="connsiteX14" fmla="*/ 178130 w 653143"/>
                <a:gd name="connsiteY14" fmla="*/ 445324 h 617517"/>
                <a:gd name="connsiteX15" fmla="*/ 243444 w 653143"/>
                <a:gd name="connsiteY15" fmla="*/ 510639 h 617517"/>
                <a:gd name="connsiteX16" fmla="*/ 290945 w 653143"/>
                <a:gd name="connsiteY16" fmla="*/ 552202 h 617517"/>
                <a:gd name="connsiteX17" fmla="*/ 350322 w 653143"/>
                <a:gd name="connsiteY17" fmla="*/ 599704 h 617517"/>
                <a:gd name="connsiteX18" fmla="*/ 397823 w 653143"/>
                <a:gd name="connsiteY18" fmla="*/ 617517 h 617517"/>
                <a:gd name="connsiteX19" fmla="*/ 451262 w 653143"/>
                <a:gd name="connsiteY19" fmla="*/ 522514 h 617517"/>
                <a:gd name="connsiteX20" fmla="*/ 492826 w 653143"/>
                <a:gd name="connsiteY20" fmla="*/ 451262 h 617517"/>
                <a:gd name="connsiteX21" fmla="*/ 546265 w 653143"/>
                <a:gd name="connsiteY21" fmla="*/ 403761 h 617517"/>
                <a:gd name="connsiteX22" fmla="*/ 540327 w 653143"/>
                <a:gd name="connsiteY22" fmla="*/ 368135 h 617517"/>
                <a:gd name="connsiteX23" fmla="*/ 558140 w 653143"/>
                <a:gd name="connsiteY23" fmla="*/ 314696 h 617517"/>
                <a:gd name="connsiteX24" fmla="*/ 558140 w 653143"/>
                <a:gd name="connsiteY24" fmla="*/ 314696 h 617517"/>
                <a:gd name="connsiteX25" fmla="*/ 635330 w 653143"/>
                <a:gd name="connsiteY25" fmla="*/ 332509 h 617517"/>
                <a:gd name="connsiteX26" fmla="*/ 653143 w 653143"/>
                <a:gd name="connsiteY26" fmla="*/ 273132 h 617517"/>
                <a:gd name="connsiteX27" fmla="*/ 653143 w 653143"/>
                <a:gd name="connsiteY27" fmla="*/ 201880 h 617517"/>
                <a:gd name="connsiteX28" fmla="*/ 581891 w 653143"/>
                <a:gd name="connsiteY28" fmla="*/ 118753 h 617517"/>
                <a:gd name="connsiteX29" fmla="*/ 522514 w 653143"/>
                <a:gd name="connsiteY29" fmla="*/ 100940 h 617517"/>
                <a:gd name="connsiteX30" fmla="*/ 445324 w 653143"/>
                <a:gd name="connsiteY30" fmla="*/ 95002 h 61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3143" h="617517">
                  <a:moveTo>
                    <a:pt x="445324" y="95002"/>
                  </a:moveTo>
                  <a:lnTo>
                    <a:pt x="374072" y="29688"/>
                  </a:lnTo>
                  <a:lnTo>
                    <a:pt x="326571" y="0"/>
                  </a:lnTo>
                  <a:lnTo>
                    <a:pt x="255319" y="11875"/>
                  </a:lnTo>
                  <a:lnTo>
                    <a:pt x="207818" y="17813"/>
                  </a:lnTo>
                  <a:lnTo>
                    <a:pt x="172192" y="77189"/>
                  </a:lnTo>
                  <a:lnTo>
                    <a:pt x="71252" y="77189"/>
                  </a:lnTo>
                  <a:lnTo>
                    <a:pt x="35626" y="83127"/>
                  </a:lnTo>
                  <a:lnTo>
                    <a:pt x="0" y="148441"/>
                  </a:lnTo>
                  <a:lnTo>
                    <a:pt x="11875" y="172192"/>
                  </a:lnTo>
                  <a:lnTo>
                    <a:pt x="35626" y="231568"/>
                  </a:lnTo>
                  <a:lnTo>
                    <a:pt x="59376" y="285007"/>
                  </a:lnTo>
                  <a:lnTo>
                    <a:pt x="136566" y="320633"/>
                  </a:lnTo>
                  <a:lnTo>
                    <a:pt x="178130" y="368135"/>
                  </a:lnTo>
                  <a:lnTo>
                    <a:pt x="178130" y="445324"/>
                  </a:lnTo>
                  <a:lnTo>
                    <a:pt x="243444" y="510639"/>
                  </a:lnTo>
                  <a:lnTo>
                    <a:pt x="290945" y="552202"/>
                  </a:lnTo>
                  <a:lnTo>
                    <a:pt x="350322" y="599704"/>
                  </a:lnTo>
                  <a:lnTo>
                    <a:pt x="397823" y="617517"/>
                  </a:lnTo>
                  <a:lnTo>
                    <a:pt x="451262" y="522514"/>
                  </a:lnTo>
                  <a:lnTo>
                    <a:pt x="492826" y="451262"/>
                  </a:lnTo>
                  <a:lnTo>
                    <a:pt x="546265" y="403761"/>
                  </a:lnTo>
                  <a:lnTo>
                    <a:pt x="540327" y="368135"/>
                  </a:lnTo>
                  <a:lnTo>
                    <a:pt x="558140" y="314696"/>
                  </a:lnTo>
                  <a:lnTo>
                    <a:pt x="558140" y="314696"/>
                  </a:lnTo>
                  <a:lnTo>
                    <a:pt x="635330" y="332509"/>
                  </a:lnTo>
                  <a:lnTo>
                    <a:pt x="653143" y="273132"/>
                  </a:lnTo>
                  <a:lnTo>
                    <a:pt x="653143" y="201880"/>
                  </a:lnTo>
                  <a:lnTo>
                    <a:pt x="581891" y="118753"/>
                  </a:lnTo>
                  <a:lnTo>
                    <a:pt x="522514" y="100940"/>
                  </a:lnTo>
                  <a:lnTo>
                    <a:pt x="445324" y="9500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97075" y="2172745"/>
              <a:ext cx="6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 descr="curtains-curtain-house-decorating-stunning-draperies-for-living-room-photos.jpg"/>
          <p:cNvPicPr>
            <a:picLocks noChangeAspect="1"/>
          </p:cNvPicPr>
          <p:nvPr/>
        </p:nvPicPr>
        <p:blipFill>
          <a:blip r:embed="rId4" cstate="print"/>
          <a:srcRect l="10833" r="13333"/>
          <a:stretch>
            <a:fillRect/>
          </a:stretch>
        </p:blipFill>
        <p:spPr>
          <a:xfrm>
            <a:off x="864631" y="1539510"/>
            <a:ext cx="2946179" cy="3657600"/>
          </a:xfrm>
          <a:prstGeom prst="rect">
            <a:avLst/>
          </a:prstGeom>
        </p:spPr>
      </p:pic>
      <p:pic>
        <p:nvPicPr>
          <p:cNvPr id="23" name="Picture 22" descr="curtains-curtain-house-decorating-stunning-draperies-for-living-room-photos.jpg"/>
          <p:cNvPicPr>
            <a:picLocks noChangeAspect="1"/>
          </p:cNvPicPr>
          <p:nvPr/>
        </p:nvPicPr>
        <p:blipFill>
          <a:blip r:embed="rId5"/>
          <a:srcRect l="10833" r="13333"/>
          <a:stretch>
            <a:fillRect/>
          </a:stretch>
        </p:blipFill>
        <p:spPr>
          <a:xfrm>
            <a:off x="6193416" y="242554"/>
            <a:ext cx="5046730" cy="59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2572" y="3412350"/>
            <a:ext cx="10869827" cy="163337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8123" y="3946434"/>
            <a:ext cx="969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Agency FB" panose="020B0503020202020204" pitchFamily="34" charset="0"/>
                <a:cs typeface="NikoshBAN" pitchFamily="2" charset="0"/>
              </a:rPr>
              <a:t>*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সাঁওতাল নৃগোষ্ঠী বাংলাদেশের কোন কোন জেলায় বসবাস করে ?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744465" y="2286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12572" y="5952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6755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89541" y="5372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978677_66833.jpg"/>
          <p:cNvPicPr>
            <a:picLocks noChangeAspect="1"/>
          </p:cNvPicPr>
          <p:nvPr/>
        </p:nvPicPr>
        <p:blipFill>
          <a:blip r:embed="rId3"/>
          <a:srcRect l="18000"/>
          <a:stretch>
            <a:fillRect/>
          </a:stretch>
        </p:blipFill>
        <p:spPr>
          <a:xfrm>
            <a:off x="4477265" y="304800"/>
            <a:ext cx="31242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8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9038" y="101600"/>
            <a:ext cx="384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সামাজিক জীবন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834" y="4367429"/>
            <a:ext cx="423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সমাজ হলো পিতৃসূত্রীয়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0260" y="4265829"/>
            <a:ext cx="637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সমাজের মূল ভিত্তি হচ্ছে গ্রাম মঞ্চায়েত।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80" y="618130"/>
            <a:ext cx="4702885" cy="35271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1174" y="693367"/>
            <a:ext cx="3723196" cy="3572462"/>
            <a:chOff x="821174" y="693367"/>
            <a:chExt cx="3723196" cy="35724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76"/>
            <a:stretch/>
          </p:blipFill>
          <p:spPr>
            <a:xfrm>
              <a:off x="821174" y="693367"/>
              <a:ext cx="3723196" cy="35724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0710" y="1796937"/>
              <a:ext cx="1027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পিতা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00921" y="5014807"/>
            <a:ext cx="8778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পঞ্চায়েত পরিচালনার জন্য সাধারণত পাঁচজন সদস্য থাকেন। এরা হলো মাঞ্জহি হারাম, জগমাঞ্জহি, জগপরানিক, গোডেৎ ও নায়কি।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6372" y="4402202"/>
            <a:ext cx="5516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প্রধান জীবিকা হলো কৃষি। তারা মূলত কৃষি শ্রমিক হিসাব কাজ করে। নারী ও পুরুষ উভয়ই খেতে কাজ করে।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599" y="336924"/>
            <a:ext cx="406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অর্থনৈতিক জীবন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0"/>
          <a:stretch/>
        </p:blipFill>
        <p:spPr>
          <a:xfrm>
            <a:off x="320705" y="921699"/>
            <a:ext cx="3743582" cy="2563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r="31082"/>
          <a:stretch/>
        </p:blipFill>
        <p:spPr>
          <a:xfrm>
            <a:off x="7936157" y="871369"/>
            <a:ext cx="3528508" cy="2613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5"/>
          <a:stretch/>
        </p:blipFill>
        <p:spPr>
          <a:xfrm>
            <a:off x="4274155" y="902094"/>
            <a:ext cx="3443979" cy="2583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58" y="3775733"/>
            <a:ext cx="3819355" cy="21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487</Words>
  <Application>Microsoft Office PowerPoint</Application>
  <PresentationFormat>Custom</PresentationFormat>
  <Paragraphs>99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Faruk</cp:lastModifiedBy>
  <cp:revision>90</cp:revision>
  <dcterms:created xsi:type="dcterms:W3CDTF">2018-08-29T06:02:41Z</dcterms:created>
  <dcterms:modified xsi:type="dcterms:W3CDTF">2020-11-18T17:33:23Z</dcterms:modified>
</cp:coreProperties>
</file>