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7" r:id="rId4"/>
    <p:sldId id="266" r:id="rId5"/>
    <p:sldId id="265" r:id="rId6"/>
    <p:sldId id="264" r:id="rId7"/>
    <p:sldId id="263" r:id="rId8"/>
    <p:sldId id="272" r:id="rId9"/>
    <p:sldId id="261" r:id="rId10"/>
    <p:sldId id="258" r:id="rId11"/>
    <p:sldId id="260" r:id="rId12"/>
    <p:sldId id="262" r:id="rId13"/>
    <p:sldId id="273" r:id="rId14"/>
    <p:sldId id="259"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 y="-25529"/>
            <a:ext cx="9144001" cy="70281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n.banglapedia.org/index.php/%E0%A6%AA%E0%A7%8D%E0%A6%B0%E0%A7%87%E0%A6%B8%E0%A6%BF%E0%A6%A1%E0%A7%87%E0%A6%A8%E0%A7%8D%E0%A6%B8%E0%A6%BF_%E0%A6%95%E0%A6%B2%E0%A7%87%E0%A6%9C" TargetMode="External"/><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hyperlink" Target="http://bn.banglapedia.org/index.php/%E0%A6%95%E0%A6%B2%E0%A6%95%E0%A6%BE%E0%A6%A4%E0%A6%BE_%E0%A6%AC%E0%A6%BF%E0%A6%B6%E0%A7%8D%E0%A6%AC%E0%A6%AC%E0%A6%BF%E0%A6%A6%E0%A7%8D%E0%A6%AF%E0%A6%BE%E0%A6%B2%E0%A6%AF%E0%A6%B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0"/>
            <a:ext cx="6934200" cy="892552"/>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r>
              <a:rPr lang="en-US" sz="5200" b="1" dirty="0" err="1">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আজকের</a:t>
            </a:r>
            <a:r>
              <a:rPr lang="en-US" sz="5200" b="1" dirty="0">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 </a:t>
            </a:r>
            <a:r>
              <a:rPr lang="en-US" sz="5200" b="1" dirty="0" err="1">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ক্লাসে</a:t>
            </a:r>
            <a:r>
              <a:rPr lang="en-US" sz="5200" b="1" dirty="0">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 </a:t>
            </a:r>
            <a:r>
              <a:rPr lang="en-US" sz="5200" b="1" dirty="0" err="1">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সকলকে</a:t>
            </a:r>
            <a:r>
              <a:rPr lang="en-US" sz="5200" b="1" dirty="0">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 </a:t>
            </a:r>
            <a:r>
              <a:rPr lang="en-US" sz="5200" b="1" dirty="0" err="1">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5200" b="1" dirty="0">
              <a:ln>
                <a:solidFill>
                  <a:srgbClr val="FFFF00"/>
                </a:solidFill>
              </a:ln>
              <a:solidFill>
                <a:prstClr val="white"/>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70818"/>
            <a:ext cx="3962400" cy="4157272"/>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3122">
            <a:off x="4421109" y="2225342"/>
            <a:ext cx="3448222" cy="3448222"/>
          </a:xfrm>
          <a:prstGeom prst="rect">
            <a:avLst/>
          </a:prstGeom>
        </p:spPr>
      </p:pic>
    </p:spTree>
    <p:extLst>
      <p:ext uri="{BB962C8B-B14F-4D97-AF65-F5344CB8AC3E}">
        <p14:creationId xmlns:p14="http://schemas.microsoft.com/office/powerpoint/2010/main" val="1493989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45643"/>
            <a:ext cx="7413370" cy="5526555"/>
          </a:xfrm>
          <a:prstGeom prst="rect">
            <a:avLst/>
          </a:prstGeom>
          <a:ln>
            <a:noFill/>
          </a:ln>
          <a:effectLst>
            <a:softEdge rad="112500"/>
          </a:effectLst>
        </p:spPr>
      </p:pic>
    </p:spTree>
    <p:extLst>
      <p:ext uri="{BB962C8B-B14F-4D97-AF65-F5344CB8AC3E}">
        <p14:creationId xmlns:p14="http://schemas.microsoft.com/office/powerpoint/2010/main" val="3978224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827" y="1096227"/>
            <a:ext cx="856325"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err="1" smtClean="0"/>
              <a:t>কসম</a:t>
            </a:r>
            <a:r>
              <a:rPr lang="en-US" sz="3200" dirty="0" smtClean="0"/>
              <a:t> </a:t>
            </a:r>
            <a:endParaRPr lang="en-US" sz="3200" dirty="0"/>
          </a:p>
        </p:txBody>
      </p:sp>
      <p:sp>
        <p:nvSpPr>
          <p:cNvPr id="3" name="TextBox 2"/>
          <p:cNvSpPr txBox="1"/>
          <p:nvPr/>
        </p:nvSpPr>
        <p:spPr>
          <a:xfrm>
            <a:off x="5486400" y="1096227"/>
            <a:ext cx="338265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err="1" smtClean="0"/>
              <a:t>শপথ</a:t>
            </a:r>
            <a:r>
              <a:rPr lang="en-US" sz="2800" dirty="0" smtClean="0"/>
              <a:t> / </a:t>
            </a:r>
            <a:r>
              <a:rPr lang="en-US" sz="2800" dirty="0" err="1" smtClean="0"/>
              <a:t>দোহাই</a:t>
            </a:r>
            <a:r>
              <a:rPr lang="en-US" sz="2800" dirty="0" smtClean="0"/>
              <a:t> ( </a:t>
            </a:r>
            <a:r>
              <a:rPr lang="en-US" sz="2800" dirty="0" err="1" smtClean="0"/>
              <a:t>আল্লাহর</a:t>
            </a:r>
            <a:r>
              <a:rPr lang="en-US" sz="2800" dirty="0" smtClean="0"/>
              <a:t> </a:t>
            </a:r>
            <a:r>
              <a:rPr lang="en-US" sz="2800" dirty="0" err="1" smtClean="0"/>
              <a:t>কসম</a:t>
            </a:r>
            <a:r>
              <a:rPr lang="en-US" sz="2800" dirty="0" smtClean="0"/>
              <a:t> ) </a:t>
            </a:r>
            <a:endParaRPr lang="en-US" sz="2800" dirty="0"/>
          </a:p>
        </p:txBody>
      </p:sp>
      <p:sp>
        <p:nvSpPr>
          <p:cNvPr id="4" name="TextBox 3"/>
          <p:cNvSpPr txBox="1"/>
          <p:nvPr/>
        </p:nvSpPr>
        <p:spPr>
          <a:xfrm>
            <a:off x="896263" y="2272281"/>
            <a:ext cx="694421"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dirty="0" err="1" smtClean="0"/>
              <a:t>নূর</a:t>
            </a:r>
            <a:r>
              <a:rPr lang="en-US" sz="3600" dirty="0" smtClean="0"/>
              <a:t> </a:t>
            </a:r>
            <a:endParaRPr lang="en-US" sz="3600" dirty="0"/>
          </a:p>
        </p:txBody>
      </p:sp>
      <p:sp>
        <p:nvSpPr>
          <p:cNvPr id="5" name="TextBox 4"/>
          <p:cNvSpPr txBox="1"/>
          <p:nvPr/>
        </p:nvSpPr>
        <p:spPr>
          <a:xfrm>
            <a:off x="5514109" y="2272280"/>
            <a:ext cx="1915909"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200" dirty="0" err="1" smtClean="0"/>
              <a:t>জ্যোতি</a:t>
            </a:r>
            <a:r>
              <a:rPr lang="en-US" sz="3200" dirty="0" smtClean="0"/>
              <a:t> / </a:t>
            </a:r>
            <a:r>
              <a:rPr lang="en-US" sz="3200" dirty="0" err="1" smtClean="0"/>
              <a:t>আলো</a:t>
            </a:r>
            <a:r>
              <a:rPr lang="en-US" sz="3200" dirty="0" smtClean="0"/>
              <a:t> </a:t>
            </a:r>
            <a:endParaRPr lang="en-US" sz="3200" dirty="0"/>
          </a:p>
        </p:txBody>
      </p:sp>
      <p:sp>
        <p:nvSpPr>
          <p:cNvPr id="6" name="TextBox 5"/>
          <p:cNvSpPr txBox="1"/>
          <p:nvPr/>
        </p:nvSpPr>
        <p:spPr>
          <a:xfrm>
            <a:off x="896263" y="3428999"/>
            <a:ext cx="81304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dirty="0" err="1" smtClean="0"/>
              <a:t>পুঁজি</a:t>
            </a:r>
            <a:r>
              <a:rPr lang="en-US" sz="3600" dirty="0" smtClean="0"/>
              <a:t> </a:t>
            </a:r>
            <a:endParaRPr lang="en-US" sz="3600" dirty="0"/>
          </a:p>
        </p:txBody>
      </p:sp>
      <p:sp>
        <p:nvSpPr>
          <p:cNvPr id="7" name="TextBox 6"/>
          <p:cNvSpPr txBox="1"/>
          <p:nvPr/>
        </p:nvSpPr>
        <p:spPr>
          <a:xfrm>
            <a:off x="5551779" y="3490555"/>
            <a:ext cx="1840568"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err="1" smtClean="0"/>
              <a:t>সম্বল</a:t>
            </a:r>
            <a:r>
              <a:rPr lang="en-US" sz="3200" dirty="0" smtClean="0"/>
              <a:t> / </a:t>
            </a:r>
            <a:r>
              <a:rPr lang="en-US" sz="3200" dirty="0" err="1" smtClean="0"/>
              <a:t>মুলধন</a:t>
            </a:r>
            <a:r>
              <a:rPr lang="en-US" sz="3200" dirty="0" smtClean="0"/>
              <a:t> </a:t>
            </a:r>
            <a:endParaRPr lang="en-US" sz="3200" dirty="0"/>
          </a:p>
        </p:txBody>
      </p:sp>
      <p:sp>
        <p:nvSpPr>
          <p:cNvPr id="8" name="TextBox 7"/>
          <p:cNvSpPr txBox="1"/>
          <p:nvPr/>
        </p:nvSpPr>
        <p:spPr>
          <a:xfrm>
            <a:off x="841258" y="4528066"/>
            <a:ext cx="979755"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err="1" smtClean="0"/>
              <a:t>বেজার</a:t>
            </a:r>
            <a:r>
              <a:rPr lang="en-US" sz="3200" dirty="0" smtClean="0"/>
              <a:t> </a:t>
            </a:r>
            <a:endParaRPr lang="en-US" sz="3200" dirty="0"/>
          </a:p>
        </p:txBody>
      </p:sp>
      <p:sp>
        <p:nvSpPr>
          <p:cNvPr id="9" name="TextBox 8"/>
          <p:cNvSpPr txBox="1"/>
          <p:nvPr/>
        </p:nvSpPr>
        <p:spPr>
          <a:xfrm>
            <a:off x="5551779" y="4528065"/>
            <a:ext cx="2073003"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200" dirty="0" err="1" smtClean="0"/>
              <a:t>অখুশি</a:t>
            </a:r>
            <a:r>
              <a:rPr lang="en-US" sz="3200" dirty="0" smtClean="0"/>
              <a:t> / </a:t>
            </a:r>
            <a:r>
              <a:rPr lang="en-US" sz="3200" dirty="0" err="1" smtClean="0"/>
              <a:t>অসন্তুষ্ট</a:t>
            </a:r>
            <a:r>
              <a:rPr lang="en-US" sz="3200" dirty="0" smtClean="0"/>
              <a:t> </a:t>
            </a:r>
            <a:endParaRPr lang="en-US" sz="3200" dirty="0"/>
          </a:p>
        </p:txBody>
      </p:sp>
      <p:sp>
        <p:nvSpPr>
          <p:cNvPr id="10" name="TextBox 9"/>
          <p:cNvSpPr txBox="1"/>
          <p:nvPr/>
        </p:nvSpPr>
        <p:spPr>
          <a:xfrm>
            <a:off x="864203" y="5795710"/>
            <a:ext cx="84510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dirty="0" err="1" smtClean="0"/>
              <a:t>চক্ষু</a:t>
            </a:r>
            <a:r>
              <a:rPr lang="en-US" sz="3600" dirty="0" smtClean="0"/>
              <a:t>  </a:t>
            </a:r>
            <a:endParaRPr lang="en-US" sz="3600" dirty="0"/>
          </a:p>
        </p:txBody>
      </p:sp>
      <p:sp>
        <p:nvSpPr>
          <p:cNvPr id="11" name="TextBox 10"/>
          <p:cNvSpPr txBox="1"/>
          <p:nvPr/>
        </p:nvSpPr>
        <p:spPr>
          <a:xfrm>
            <a:off x="5551779" y="5638800"/>
            <a:ext cx="816249"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dirty="0" err="1" smtClean="0"/>
              <a:t>চোখ</a:t>
            </a:r>
            <a:r>
              <a:rPr lang="en-US" sz="3600" dirty="0" smtClean="0"/>
              <a:t> </a:t>
            </a:r>
            <a:endParaRPr lang="en-US" sz="3600" dirty="0"/>
          </a:p>
        </p:txBody>
      </p:sp>
      <p:sp>
        <p:nvSpPr>
          <p:cNvPr id="12" name="Rectangle 11"/>
          <p:cNvSpPr/>
          <p:nvPr/>
        </p:nvSpPr>
        <p:spPr>
          <a:xfrm>
            <a:off x="888019" y="206514"/>
            <a:ext cx="793807" cy="707886"/>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chemeClr val="bg1"/>
                </a:solidFill>
                <a:effectLst/>
                <a:uLnTx/>
                <a:uFillTx/>
              </a:rPr>
              <a:t>শব্দ</a:t>
            </a:r>
            <a:r>
              <a:rPr kumimoji="0" lang="en-US" sz="4000" b="1" i="0" u="none" strike="noStrike" kern="0" cap="none" spc="0" normalizeH="0" baseline="0" noProof="0" dirty="0">
                <a:ln>
                  <a:noFill/>
                </a:ln>
                <a:solidFill>
                  <a:schemeClr val="bg1"/>
                </a:solidFill>
                <a:effectLst/>
                <a:uLnTx/>
                <a:uFillTx/>
              </a:rPr>
              <a:t> </a:t>
            </a:r>
          </a:p>
        </p:txBody>
      </p:sp>
      <p:sp>
        <p:nvSpPr>
          <p:cNvPr id="13" name="Rectangle 12"/>
          <p:cNvSpPr/>
          <p:nvPr/>
        </p:nvSpPr>
        <p:spPr>
          <a:xfrm>
            <a:off x="6798457" y="237291"/>
            <a:ext cx="758541"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chemeClr val="bg1"/>
                </a:solidFill>
                <a:effectLst/>
                <a:uLnTx/>
                <a:uFillTx/>
              </a:rPr>
              <a:t>অর্থ</a:t>
            </a:r>
            <a:r>
              <a:rPr kumimoji="0" lang="en-US" sz="3600" b="1" i="0" u="none" strike="noStrike" kern="0" cap="none" spc="0" normalizeH="0" baseline="0" noProof="0" dirty="0">
                <a:ln>
                  <a:noFill/>
                </a:ln>
                <a:solidFill>
                  <a:schemeClr val="bg1"/>
                </a:solidFill>
                <a:effectLst/>
                <a:uLnTx/>
                <a:uFillTx/>
              </a:rPr>
              <a:t> </a:t>
            </a:r>
          </a:p>
        </p:txBody>
      </p:sp>
      <p:sp>
        <p:nvSpPr>
          <p:cNvPr id="14" name="Rectangle 13"/>
          <p:cNvSpPr/>
          <p:nvPr/>
        </p:nvSpPr>
        <p:spPr>
          <a:xfrm>
            <a:off x="2590799" y="-5678"/>
            <a:ext cx="322556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FFF00"/>
                </a:solidFill>
                <a:effectLst/>
                <a:uLnTx/>
                <a:uFillTx/>
              </a:rPr>
              <a:t> </a:t>
            </a:r>
            <a:r>
              <a:rPr kumimoji="0" lang="en-US" sz="4000" b="1" i="0" u="none" strike="noStrike" kern="0" cap="none" spc="0" normalizeH="0" baseline="0" noProof="0" dirty="0" err="1">
                <a:ln>
                  <a:noFill/>
                </a:ln>
                <a:solidFill>
                  <a:srgbClr val="FFFF00"/>
                </a:solidFill>
                <a:effectLst/>
                <a:uLnTx/>
                <a:uFillTx/>
              </a:rPr>
              <a:t>শব্দের</a:t>
            </a:r>
            <a:r>
              <a:rPr kumimoji="0" lang="en-US" sz="4000" b="1" i="0" u="none" strike="noStrike" kern="0" cap="none" spc="0" normalizeH="0" baseline="0" noProof="0" dirty="0">
                <a:ln>
                  <a:noFill/>
                </a:ln>
                <a:solidFill>
                  <a:srgbClr val="FFFF00"/>
                </a:solidFill>
                <a:effectLst/>
                <a:uLnTx/>
                <a:uFillTx/>
              </a:rPr>
              <a:t> </a:t>
            </a:r>
            <a:r>
              <a:rPr kumimoji="0" lang="en-US" sz="4000" b="1" i="0" u="none" strike="noStrike" kern="0" cap="none" spc="0" normalizeH="0" baseline="0" noProof="0" dirty="0" err="1">
                <a:ln>
                  <a:noFill/>
                </a:ln>
                <a:solidFill>
                  <a:srgbClr val="FFFF00"/>
                </a:solidFill>
                <a:effectLst/>
                <a:uLnTx/>
                <a:uFillTx/>
              </a:rPr>
              <a:t>অর্থ</a:t>
            </a:r>
            <a:r>
              <a:rPr kumimoji="0" lang="en-US" sz="4000" b="1" i="0" u="none" strike="noStrike" kern="0" cap="none" spc="0" normalizeH="0" baseline="0" noProof="0" dirty="0">
                <a:ln>
                  <a:noFill/>
                </a:ln>
                <a:solidFill>
                  <a:srgbClr val="FFFF00"/>
                </a:solidFill>
                <a:effectLst/>
                <a:uLnTx/>
                <a:uFillTx/>
              </a:rPr>
              <a:t> </a:t>
            </a:r>
            <a:r>
              <a:rPr kumimoji="0" lang="en-US" sz="4000" b="1" i="0" u="none" strike="noStrike" kern="0" cap="none" spc="0" normalizeH="0" baseline="0" noProof="0" dirty="0" err="1">
                <a:ln>
                  <a:noFill/>
                </a:ln>
                <a:solidFill>
                  <a:srgbClr val="FFFF00"/>
                </a:solidFill>
                <a:effectLst/>
                <a:uLnTx/>
                <a:uFillTx/>
              </a:rPr>
              <a:t>জেনে</a:t>
            </a:r>
            <a:r>
              <a:rPr kumimoji="0" lang="en-US" sz="4000" b="1" i="0" u="none" strike="noStrike" kern="0" cap="none" spc="0" normalizeH="0" baseline="0" noProof="0" dirty="0">
                <a:ln>
                  <a:noFill/>
                </a:ln>
                <a:solidFill>
                  <a:srgbClr val="FFFF00"/>
                </a:solidFill>
                <a:effectLst/>
                <a:uLnTx/>
                <a:uFillTx/>
              </a:rPr>
              <a:t> </a:t>
            </a:r>
            <a:r>
              <a:rPr kumimoji="0" lang="en-US" sz="4000" b="1" i="0" u="none" strike="noStrike" kern="0" cap="none" spc="0" normalizeH="0" baseline="0" noProof="0" dirty="0" err="1">
                <a:ln>
                  <a:noFill/>
                </a:ln>
                <a:solidFill>
                  <a:srgbClr val="FFFF00"/>
                </a:solidFill>
                <a:effectLst/>
                <a:uLnTx/>
                <a:uFillTx/>
              </a:rPr>
              <a:t>নেই</a:t>
            </a:r>
            <a:r>
              <a:rPr kumimoji="0" lang="en-US" sz="4000" b="1" i="0" u="none" strike="noStrike" kern="0" cap="none" spc="0" normalizeH="0" baseline="0" noProof="0" dirty="0">
                <a:ln>
                  <a:noFill/>
                </a:ln>
                <a:solidFill>
                  <a:srgbClr val="FFFF00"/>
                </a:solidFill>
                <a:effectLst/>
                <a:uLnTx/>
                <a:uFillTx/>
              </a:rPr>
              <a:t> </a:t>
            </a:r>
          </a:p>
        </p:txBody>
      </p:sp>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71482"/>
            <a:ext cx="2209800" cy="1057318"/>
          </a:xfrm>
          <a:prstGeom prst="rect">
            <a:avLst/>
          </a:prstGeom>
        </p:spPr>
      </p:pic>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1828801"/>
            <a:ext cx="2209800" cy="1089812"/>
          </a:xfrm>
          <a:prstGeom prst="rect">
            <a:avLst/>
          </a:prstGeom>
        </p:spPr>
      </p:pic>
      <p:pic>
        <p:nvPicPr>
          <p:cNvPr id="17" name="Picture 1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1" y="2932467"/>
            <a:ext cx="2209799" cy="1142863"/>
          </a:xfrm>
          <a:prstGeom prst="rect">
            <a:avLst/>
          </a:prstGeom>
        </p:spPr>
      </p:pic>
      <p:pic>
        <p:nvPicPr>
          <p:cNvPr id="18" name="Picture 1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4075330"/>
            <a:ext cx="2209801" cy="156347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191" y="5675531"/>
            <a:ext cx="2189018" cy="1219200"/>
          </a:xfrm>
          <a:prstGeom prst="rect">
            <a:avLst/>
          </a:prstGeom>
        </p:spPr>
      </p:pic>
    </p:spTree>
    <p:extLst>
      <p:ext uri="{BB962C8B-B14F-4D97-AF65-F5344CB8AC3E}">
        <p14:creationId xmlns:p14="http://schemas.microsoft.com/office/powerpoint/2010/main" val="1114893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heel(1)">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2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circle(in)">
                                      <p:cBhvr>
                                        <p:cTn id="75" dur="2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up)">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circle(in)">
                                      <p:cBhvr>
                                        <p:cTn id="99" dur="20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diamond(in)">
                                      <p:cBhvr>
                                        <p:cTn id="10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689419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600" dirty="0">
                <a:solidFill>
                  <a:srgbClr val="002060"/>
                </a:solidFill>
                <a:latin typeface="solaimanlipi"/>
              </a:rPr>
              <a:t>‘সততার পুরস্কার’ গল্পের মূল শিক্ষা—আল্লাহ মানুষকে পরীক্ষা করেন </a:t>
            </a:r>
            <a:r>
              <a:rPr lang="as-IN" sz="2600" dirty="0" smtClean="0">
                <a:solidFill>
                  <a:srgbClr val="002060"/>
                </a:solidFill>
                <a:latin typeface="solaimanlipi"/>
              </a:rPr>
              <a:t>এবং </a:t>
            </a:r>
            <a:r>
              <a:rPr lang="as-IN" sz="2600" dirty="0">
                <a:solidFill>
                  <a:srgbClr val="002060"/>
                </a:solidFill>
                <a:latin typeface="solaimanlipi"/>
              </a:rPr>
              <a:t>যথাযথ পুরস্কার দেন—গল্পের এই মূল শিক্ষা নিহিত।</a:t>
            </a:r>
            <a:r>
              <a:rPr lang="as-IN" sz="2600" dirty="0" smtClean="0">
                <a:solidFill>
                  <a:srgbClr val="002060"/>
                </a:solidFill>
                <a:latin typeface="solaimanlipi"/>
              </a:rPr>
              <a:t>‘</a:t>
            </a:r>
            <a:r>
              <a:rPr lang="as-IN" sz="2600" dirty="0">
                <a:solidFill>
                  <a:srgbClr val="002060"/>
                </a:solidFill>
                <a:latin typeface="solaimanlipi"/>
              </a:rPr>
              <a:t>সততার পুরস্কার’ গল্পের ইহুদি বংশের তিনজন লোককে পরীক্ষা করার জন্য আল্লাহ একজন ফেরেশতা পাঠান। </a:t>
            </a:r>
            <a:r>
              <a:rPr lang="as-IN" sz="2600" dirty="0" smtClean="0">
                <a:solidFill>
                  <a:srgbClr val="002060"/>
                </a:solidFill>
                <a:latin typeface="solaimanlipi"/>
              </a:rPr>
              <a:t>তাদের </a:t>
            </a:r>
            <a:r>
              <a:rPr lang="as-IN" sz="2600" dirty="0">
                <a:solidFill>
                  <a:srgbClr val="002060"/>
                </a:solidFill>
                <a:latin typeface="solaimanlipi"/>
              </a:rPr>
              <a:t>প্রথমজন ছিল কুষ্ঠরোগী, দ্বিতীয়জন টাকওয়ালা এবং তৃতীয়জন অন্ধ। ফেরেশতা মানুষের রূপে তাদের কাছে গিয়ে তাদের দুঃখ-কষ্টের কথা জানতে চাইলে তারা তাদের শারীরিক ত্রুটির কথা বলে এবং তার থেকে সুস্থতা প্রার্থনা করে। ফেরেশতার অনুগ্রহে সেই তিনজনেরই শারীরিক ত্রুটি দূর হয় এবং তারা সুস্থ ও স্বাভাবিক জীবন ফিরে পাওয়ার সঙ্গে সঙ্গে ফেরেশতার কৃপায় প্রথমজন একটি গাভিন উট থেকে বহু উটের, দ্বিতীয়জন একটি গাভিন গাই থেকে বহু গাইয়ের এবং তৃতীয়জন একটি গাভিন ছাগল থেকে বহু ছাগলের মালিক হয়ে যায়। কিছুদিন পর ফেরেশতা আবার তাদের পরীক্ষার উদ্দেশ্যে যান গরিব বিদেশির ছদ্মবেশে</a:t>
            </a:r>
            <a:r>
              <a:rPr lang="as-IN" sz="2600" dirty="0" smtClean="0">
                <a:solidFill>
                  <a:srgbClr val="002060"/>
                </a:solidFill>
                <a:latin typeface="solaimanlipi"/>
              </a:rPr>
              <a:t>।</a:t>
            </a:r>
            <a:r>
              <a:rPr lang="as-IN" sz="2600" dirty="0">
                <a:solidFill>
                  <a:srgbClr val="002060"/>
                </a:solidFill>
                <a:latin typeface="Droid Sans"/>
              </a:rPr>
              <a:t> পরীক্ষা নেওয়ার জন্য স্বর্গীয় দূত এক, এক করে তিন জনের কাছে আলাদা আলাদাভাবে সাহায্য চাইলেন </a:t>
            </a:r>
            <a:r>
              <a:rPr lang="as-IN" sz="2600" dirty="0" smtClean="0">
                <a:solidFill>
                  <a:srgbClr val="002060"/>
                </a:solidFill>
                <a:latin typeface="solaimanlipi"/>
              </a:rPr>
              <a:t> </a:t>
            </a:r>
            <a:r>
              <a:rPr lang="as-IN" sz="2600" dirty="0">
                <a:solidFill>
                  <a:srgbClr val="002060"/>
                </a:solidFill>
                <a:latin typeface="solaimanlipi"/>
              </a:rPr>
              <a:t>তিনি প্রথম দুজনের কাছে গিয়ে তাদের আগের অবস্থার কথা স্মরণ করিয়ে দিয়ে তাঁকে কিছু সাহায্য করতে বলেন। কিন্তু প্রথম দুজন ব্যক্তিই তাদের আগের অবস্থার কথা অস্বীকার করে ফেরেশতাকে খালি হাতে বিদায় দেয়</a:t>
            </a:r>
            <a:r>
              <a:rPr lang="as-IN" sz="2600" dirty="0" smtClean="0">
                <a:solidFill>
                  <a:srgbClr val="002060"/>
                </a:solidFill>
                <a:latin typeface="solaimanlipi"/>
              </a:rPr>
              <a:t>।</a:t>
            </a:r>
            <a:r>
              <a:rPr lang="as-IN" sz="2600" dirty="0">
                <a:solidFill>
                  <a:srgbClr val="002060"/>
                </a:solidFill>
                <a:latin typeface="SolaimanLipi"/>
              </a:rPr>
              <a:t> সততার পুরস্কার গল্পে ধবলরোগী ও টাকওয়ালার অবস্থার পরিবর্তনের পর তারা পূর্বের অবস্থার কথা স্বীকার করে না এবং অন্যকে সাহায্য করতে অস্বীকার করে। </a:t>
            </a:r>
            <a:r>
              <a:rPr lang="as-IN" sz="2600" dirty="0" smtClean="0">
                <a:solidFill>
                  <a:srgbClr val="002060"/>
                </a:solidFill>
                <a:latin typeface="solaimanlipi"/>
              </a:rPr>
              <a:t>‘</a:t>
            </a:r>
            <a:r>
              <a:rPr lang="as-IN" sz="2600" dirty="0">
                <a:solidFill>
                  <a:srgbClr val="002060"/>
                </a:solidFill>
                <a:latin typeface="solaimanlipi"/>
              </a:rPr>
              <a:t>সততার পুরস্কার’ গল্পের প্রথম দুজন ব্যক্তির অকৃতজ্ঞতার দিকটিই প্রতিফলিত হয়েছে</a:t>
            </a:r>
            <a:r>
              <a:rPr lang="as-IN" sz="2600" dirty="0" smtClean="0">
                <a:solidFill>
                  <a:srgbClr val="002060"/>
                </a:solidFill>
                <a:latin typeface="solaimanlipi"/>
              </a:rPr>
              <a:t>।</a:t>
            </a:r>
            <a:r>
              <a:rPr lang="as-IN" sz="2600" dirty="0">
                <a:solidFill>
                  <a:srgbClr val="002060"/>
                </a:solidFill>
                <a:latin typeface="Droid Sans"/>
              </a:rPr>
              <a:t>আর মনুষ্যত্ববোধের অভাবেই মানুষ </a:t>
            </a:r>
            <a:r>
              <a:rPr lang="as-IN" sz="2600" dirty="0" smtClean="0">
                <a:solidFill>
                  <a:srgbClr val="002060"/>
                </a:solidFill>
                <a:latin typeface="Droid Sans"/>
              </a:rPr>
              <a:t>অকৃতজ্ঞ </a:t>
            </a:r>
            <a:r>
              <a:rPr lang="as-IN" sz="2600" dirty="0">
                <a:solidFill>
                  <a:srgbClr val="002060"/>
                </a:solidFill>
                <a:latin typeface="Droid Sans"/>
              </a:rPr>
              <a:t>হয়ে পড়ে </a:t>
            </a:r>
            <a:r>
              <a:rPr lang="as-IN" sz="2600" dirty="0" smtClean="0">
                <a:solidFill>
                  <a:srgbClr val="002060"/>
                </a:solidFill>
                <a:latin typeface="Droid Sans"/>
              </a:rPr>
              <a:t>।</a:t>
            </a:r>
            <a:endParaRPr lang="en-US" sz="2600" dirty="0">
              <a:solidFill>
                <a:srgbClr val="002060"/>
              </a:solidFill>
            </a:endParaRPr>
          </a:p>
        </p:txBody>
      </p:sp>
    </p:spTree>
    <p:extLst>
      <p:ext uri="{BB962C8B-B14F-4D97-AF65-F5344CB8AC3E}">
        <p14:creationId xmlns:p14="http://schemas.microsoft.com/office/powerpoint/2010/main" val="3184439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0"/>
            <a:ext cx="9067800" cy="6986528"/>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800" dirty="0" smtClean="0">
                <a:solidFill>
                  <a:schemeClr val="tx1"/>
                </a:solidFill>
                <a:latin typeface="Droid Sans"/>
              </a:rPr>
              <a:t>অন্ধ ব্যক্তি তার পূর্বে</a:t>
            </a:r>
            <a:r>
              <a:rPr lang="en-US" sz="2800" dirty="0" smtClean="0">
                <a:solidFill>
                  <a:schemeClr val="tx1"/>
                </a:solidFill>
                <a:latin typeface="Droid Sans"/>
              </a:rPr>
              <a:t>র</a:t>
            </a:r>
            <a:r>
              <a:rPr lang="as-IN" sz="2800" dirty="0" smtClean="0">
                <a:solidFill>
                  <a:schemeClr val="tx1"/>
                </a:solidFill>
                <a:latin typeface="Droid Sans"/>
              </a:rPr>
              <a:t> অবস্থার কথা সর্বদা স্মরণ রাখতেন । আর তাই তিনি চাইতেন অসহায়কে সাহায্য করতে। </a:t>
            </a:r>
            <a:r>
              <a:rPr lang="as-IN" sz="2800" dirty="0">
                <a:solidFill>
                  <a:schemeClr val="tx1"/>
                </a:solidFill>
                <a:latin typeface="-apple-system"/>
              </a:rPr>
              <a:t> কারণ এক সময় তার এতো সম্পত্তি ছিল না। এখন সে প্রচুর সম্পত্তির অধিকারী হলেও সেখান থেকে দান করতে তার সমস্যা নেই। তার এ মানসিকতা সততার পরিচয় বহন করে।</a:t>
            </a:r>
          </a:p>
          <a:p>
            <a:pPr algn="just"/>
            <a:r>
              <a:rPr lang="as-IN" sz="2800" dirty="0">
                <a:solidFill>
                  <a:schemeClr val="tx1"/>
                </a:solidFill>
                <a:latin typeface="-apple-system"/>
              </a:rPr>
              <a:t>তাই বলা যায় সততার পুরস্কার গল্পের তৃতীয়ব্যক্তি সততা ও পরোপকারী মানসিকতার অধিকারী।</a:t>
            </a:r>
          </a:p>
          <a:p>
            <a:pPr lvl="0" algn="just"/>
            <a:r>
              <a:rPr lang="as-IN" sz="2800" dirty="0" smtClean="0">
                <a:solidFill>
                  <a:schemeClr val="tx1"/>
                </a:solidFill>
                <a:latin typeface="Droid Sans"/>
              </a:rPr>
              <a:t>সততার পুরস্কার গল্পে অন্ধ ব্যক্তিটি স্বাবলম্বী হওয়ার পরই ছদ্মবেশী বিদেশী অর্থাৎ ফেরেশতাকে সাহায্য করতে চাইলেন।  ফেরেশতা বিদেশীর ছদ্মবেশ ধারণ করলে তার যা যা প্রয়োজন তাই নিতে বলল ।উপকারীর উপর কৃতজ্ঞতা বেশি থাকতে হয় ।সততার পরিচয় গল্পে- আমরা দেখতে পাই ফেরেশতা-অন্ধ ব্যক্তিটিকে তার চোখের দুষ্টি ফিরিয়ে দেয় ও ধনীতে পরিণত করেন। আর পরবর্তীতে দেখা যায় ঐ অন্ধ ব্যক্তিটি ও ঠিক অসহায়ের পাশে দাঁড়ায় ও তার ইচ্ছানুসারে যা প্রয়োজন তাই নিতে বলে । আমরা সততার পুরস্কার গল্পে দেখতে পাই অন্ধ ব্যক্তি আল্লাহর উপর কৃতজ্ঞ</a:t>
            </a:r>
            <a:r>
              <a:rPr lang="en-US" sz="2800" dirty="0" smtClean="0">
                <a:solidFill>
                  <a:schemeClr val="tx1"/>
                </a:solidFill>
                <a:latin typeface="Droid Sans"/>
              </a:rPr>
              <a:t> </a:t>
            </a:r>
            <a:r>
              <a:rPr lang="as-IN" sz="2800" dirty="0" smtClean="0">
                <a:solidFill>
                  <a:schemeClr val="tx1"/>
                </a:solidFill>
                <a:latin typeface="Droid Sans"/>
              </a:rPr>
              <a:t>ছিলেন।পরোপকার হচ্ছে অন্যের উপকার করাকেই বুঝানো হয়ে থাকে।</a:t>
            </a:r>
            <a:r>
              <a:rPr lang="as-IN" sz="2800" dirty="0">
                <a:solidFill>
                  <a:schemeClr val="tx1"/>
                </a:solidFill>
                <a:latin typeface="Verdana"/>
              </a:rPr>
              <a:t> সততার পুরস্কার গল্পের তৃতীয় ব্যক্তি ছিল সততা ও নৈতিক মূল্যবোধের ধারক। সে কৃতজ্ঞতাবোধের সমুজ্জ্বল। সম্পদশালী হয়েও সে তার অতীতকে ভুলে যায়নি।</a:t>
            </a:r>
            <a:endParaRPr lang="en-US" sz="2800" dirty="0">
              <a:solidFill>
                <a:schemeClr val="tx1"/>
              </a:solidFill>
            </a:endParaRPr>
          </a:p>
        </p:txBody>
      </p:sp>
    </p:spTree>
    <p:extLst>
      <p:ext uri="{BB962C8B-B14F-4D97-AF65-F5344CB8AC3E}">
        <p14:creationId xmlns:p14="http://schemas.microsoft.com/office/powerpoint/2010/main" val="135740811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052" y="353704"/>
            <a:ext cx="204410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smtClean="0">
                <a:ln>
                  <a:noFill/>
                </a:ln>
                <a:solidFill>
                  <a:srgbClr val="FF0000"/>
                </a:solidFill>
                <a:effectLst/>
                <a:uLnTx/>
                <a:uFillTx/>
              </a:rPr>
              <a:t>একক</a:t>
            </a:r>
            <a:r>
              <a:rPr kumimoji="0" lang="en-US" sz="4800" b="1" i="0" u="none" strike="noStrike" kern="0" cap="none" spc="0" normalizeH="0" baseline="0" noProof="0" dirty="0" smtClean="0">
                <a:ln>
                  <a:noFill/>
                </a:ln>
                <a:solidFill>
                  <a:srgbClr val="FF0000"/>
                </a:solidFill>
                <a:effectLst/>
                <a:uLnTx/>
                <a:uFillTx/>
              </a:rPr>
              <a:t> </a:t>
            </a:r>
            <a:r>
              <a:rPr kumimoji="0" lang="en-US" sz="4800" b="1" i="0" u="none" strike="noStrike" kern="0" cap="none" spc="0" normalizeH="0" baseline="0" noProof="0" dirty="0" err="1" smtClean="0">
                <a:ln>
                  <a:noFill/>
                </a:ln>
                <a:solidFill>
                  <a:srgbClr val="FF0000"/>
                </a:solidFill>
                <a:effectLst/>
                <a:uLnTx/>
                <a:uFillTx/>
              </a:rPr>
              <a:t>কাজ</a:t>
            </a:r>
            <a:r>
              <a:rPr kumimoji="0" lang="en-US" sz="4800" b="1" i="0" u="none" strike="noStrike" kern="0" cap="none" spc="0" normalizeH="0" baseline="0" noProof="0" dirty="0" smtClean="0">
                <a:ln>
                  <a:noFill/>
                </a:ln>
                <a:solidFill>
                  <a:srgbClr val="FF0000"/>
                </a:solidFill>
                <a:effectLst/>
                <a:uLnTx/>
                <a:uFillTx/>
              </a:rPr>
              <a:t> </a:t>
            </a:r>
            <a:endParaRPr kumimoji="0" lang="en-US" sz="4800" b="1" i="0" u="none" strike="noStrike" kern="0" cap="none" spc="0" normalizeH="0" baseline="0" noProof="0" dirty="0">
              <a:ln>
                <a:noFill/>
              </a:ln>
              <a:solidFill>
                <a:srgbClr val="FF0000"/>
              </a:solidFill>
              <a:effectLst/>
              <a:uLnTx/>
              <a:uFillTx/>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87" y="1184700"/>
            <a:ext cx="7416411" cy="3996899"/>
          </a:xfrm>
          <a:prstGeom prst="rect">
            <a:avLst/>
          </a:prstGeom>
        </p:spPr>
      </p:pic>
      <p:sp>
        <p:nvSpPr>
          <p:cNvPr id="4" name="TextBox 3"/>
          <p:cNvSpPr txBox="1"/>
          <p:nvPr/>
        </p:nvSpPr>
        <p:spPr>
          <a:xfrm>
            <a:off x="1219200" y="5386534"/>
            <a:ext cx="721383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002060"/>
                </a:solidFill>
              </a:rPr>
              <a:t>“</a:t>
            </a:r>
            <a:r>
              <a:rPr lang="en-US" sz="3200" b="1" dirty="0" err="1" smtClean="0">
                <a:solidFill>
                  <a:srgbClr val="002060"/>
                </a:solidFill>
              </a:rPr>
              <a:t>সততার</a:t>
            </a:r>
            <a:r>
              <a:rPr lang="en-US" sz="3200" b="1" dirty="0" smtClean="0">
                <a:solidFill>
                  <a:srgbClr val="002060"/>
                </a:solidFill>
              </a:rPr>
              <a:t> </a:t>
            </a:r>
            <a:r>
              <a:rPr lang="en-US" sz="3200" b="1" dirty="0" err="1" smtClean="0">
                <a:solidFill>
                  <a:srgbClr val="002060"/>
                </a:solidFill>
              </a:rPr>
              <a:t>পুরস্কার</a:t>
            </a:r>
            <a:r>
              <a:rPr lang="en-US" sz="3200" b="1" dirty="0" smtClean="0">
                <a:solidFill>
                  <a:srgbClr val="002060"/>
                </a:solidFill>
              </a:rPr>
              <a:t>” </a:t>
            </a:r>
            <a:r>
              <a:rPr lang="en-US" sz="3200" b="1" dirty="0" err="1" smtClean="0">
                <a:solidFill>
                  <a:srgbClr val="002060"/>
                </a:solidFill>
              </a:rPr>
              <a:t>গল্পটি</a:t>
            </a:r>
            <a:r>
              <a:rPr lang="en-US" sz="3200" b="1" dirty="0" smtClean="0">
                <a:solidFill>
                  <a:srgbClr val="002060"/>
                </a:solidFill>
              </a:rPr>
              <a:t> </a:t>
            </a:r>
            <a:r>
              <a:rPr lang="en-US" sz="3200" b="1" dirty="0" err="1" smtClean="0">
                <a:solidFill>
                  <a:srgbClr val="002060"/>
                </a:solidFill>
              </a:rPr>
              <a:t>থেকে</a:t>
            </a:r>
            <a:r>
              <a:rPr lang="en-US" sz="3200" b="1" dirty="0" smtClean="0">
                <a:solidFill>
                  <a:srgbClr val="002060"/>
                </a:solidFill>
              </a:rPr>
              <a:t> </a:t>
            </a:r>
            <a:r>
              <a:rPr lang="en-US" sz="3200" b="1" dirty="0" err="1" smtClean="0">
                <a:solidFill>
                  <a:srgbClr val="002060"/>
                </a:solidFill>
              </a:rPr>
              <a:t>শিক্ষনীয়</a:t>
            </a:r>
            <a:r>
              <a:rPr lang="en-US" sz="3200" b="1" dirty="0" smtClean="0">
                <a:solidFill>
                  <a:srgbClr val="002060"/>
                </a:solidFill>
              </a:rPr>
              <a:t> </a:t>
            </a:r>
            <a:r>
              <a:rPr lang="en-US" sz="3200" b="1" dirty="0" err="1" smtClean="0">
                <a:solidFill>
                  <a:srgbClr val="002060"/>
                </a:solidFill>
              </a:rPr>
              <a:t>কয়েকটি</a:t>
            </a:r>
            <a:r>
              <a:rPr lang="en-US" sz="3200" b="1" dirty="0" smtClean="0">
                <a:solidFill>
                  <a:srgbClr val="002060"/>
                </a:solidFill>
              </a:rPr>
              <a:t> </a:t>
            </a:r>
            <a:r>
              <a:rPr lang="en-US" sz="3200" b="1" dirty="0" err="1" smtClean="0">
                <a:solidFill>
                  <a:srgbClr val="002060"/>
                </a:solidFill>
              </a:rPr>
              <a:t>দিক</a:t>
            </a:r>
            <a:r>
              <a:rPr lang="en-US" sz="3200" b="1" dirty="0" smtClean="0">
                <a:solidFill>
                  <a:srgbClr val="002060"/>
                </a:solidFill>
              </a:rPr>
              <a:t> </a:t>
            </a:r>
            <a:r>
              <a:rPr lang="en-US" sz="3200" b="1" dirty="0" err="1" smtClean="0">
                <a:solidFill>
                  <a:srgbClr val="002060"/>
                </a:solidFill>
              </a:rPr>
              <a:t>লেখ</a:t>
            </a:r>
            <a:r>
              <a:rPr lang="en-US" sz="3200" b="1" dirty="0" smtClean="0">
                <a:solidFill>
                  <a:srgbClr val="002060"/>
                </a:solidFill>
              </a:rPr>
              <a:t> । </a:t>
            </a:r>
            <a:endParaRPr lang="en-US" sz="3200" b="1" dirty="0">
              <a:solidFill>
                <a:srgbClr val="002060"/>
              </a:solidFill>
            </a:endParaRPr>
          </a:p>
        </p:txBody>
      </p:sp>
    </p:spTree>
    <p:extLst>
      <p:ext uri="{BB962C8B-B14F-4D97-AF65-F5344CB8AC3E}">
        <p14:creationId xmlns:p14="http://schemas.microsoft.com/office/powerpoint/2010/main" val="33288620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7200" y="819284"/>
            <a:ext cx="807293" cy="4399094"/>
          </a:xfrm>
          <a:prstGeom prst="rect">
            <a:avLst/>
          </a:prstGeom>
          <a:ln/>
        </p:spPr>
        <p:style>
          <a:lnRef idx="2">
            <a:schemeClr val="accent3"/>
          </a:lnRef>
          <a:fillRef idx="1">
            <a:schemeClr val="lt1"/>
          </a:fillRef>
          <a:effectRef idx="0">
            <a:schemeClr val="accent3"/>
          </a:effectRef>
          <a:fontRef idx="minor">
            <a:schemeClr val="dk1"/>
          </a:fontRef>
        </p:style>
        <p:txBody>
          <a:bodyPr wrap="square" lIns="89350" tIns="44675" rIns="89350" bIns="44675">
            <a:spAutoFit/>
          </a:bodyPr>
          <a:lstStyle/>
          <a:p>
            <a:pPr algn="ctr"/>
            <a:r>
              <a:rPr lang="bn-BD"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মূ</a:t>
            </a:r>
            <a:endParaRPr lang="en-US"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ল্যা</a:t>
            </a:r>
            <a:endParaRPr lang="en-US"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য়</a:t>
            </a:r>
            <a:endParaRPr lang="en-US"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ণ</a:t>
            </a:r>
            <a:endParaRPr lang="en-US" sz="70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367146" y="55417"/>
            <a:ext cx="754379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dirty="0" smtClean="0">
                <a:solidFill>
                  <a:srgbClr val="FF0000"/>
                </a:solidFill>
                <a:latin typeface="solaimanlipi"/>
              </a:rPr>
              <a:t>১</a:t>
            </a:r>
            <a:r>
              <a:rPr lang="as-IN" sz="2400" dirty="0" smtClean="0">
                <a:solidFill>
                  <a:srgbClr val="FF0000"/>
                </a:solidFill>
                <a:latin typeface="solaimanlipi"/>
              </a:rPr>
              <a:t>।</a:t>
            </a:r>
            <a:r>
              <a:rPr lang="as-IN" sz="2400" dirty="0">
                <a:solidFill>
                  <a:srgbClr val="FF0000"/>
                </a:solidFill>
                <a:latin typeface="solaimanlipi"/>
              </a:rPr>
              <a:t> </a:t>
            </a:r>
            <a:r>
              <a:rPr lang="as-IN" sz="2400" dirty="0" smtClean="0">
                <a:solidFill>
                  <a:srgbClr val="FF0000"/>
                </a:solidFill>
                <a:latin typeface="solaimanlipi"/>
              </a:rPr>
              <a:t>মুহম্মদ </a:t>
            </a:r>
            <a:r>
              <a:rPr lang="as-IN" sz="2400" dirty="0">
                <a:solidFill>
                  <a:srgbClr val="FF0000"/>
                </a:solidFill>
                <a:latin typeface="solaimanlipi"/>
              </a:rPr>
              <a:t>শহীদুল্লাহ কী হিসেবে খ্যাত ছিলেন</a:t>
            </a:r>
            <a:r>
              <a:rPr lang="as-IN" sz="2400" dirty="0" smtClean="0">
                <a:solidFill>
                  <a:srgbClr val="FF0000"/>
                </a:solidFill>
                <a:latin typeface="solaimanlipi"/>
              </a:rPr>
              <a:t>?</a:t>
            </a:r>
            <a:endParaRPr lang="en-US" sz="2400" dirty="0" smtClean="0">
              <a:solidFill>
                <a:srgbClr val="FF0000"/>
              </a:solidFill>
              <a:latin typeface="solaimanlipi"/>
            </a:endParaRPr>
          </a:p>
          <a:p>
            <a:pPr algn="just"/>
            <a:r>
              <a:rPr lang="as-IN" sz="2400" dirty="0" smtClean="0">
                <a:solidFill>
                  <a:srgbClr val="333333"/>
                </a:solidFill>
                <a:latin typeface="solaimanlipi"/>
              </a:rPr>
              <a:t> </a:t>
            </a:r>
            <a:r>
              <a:rPr lang="as-IN" sz="2400" dirty="0">
                <a:solidFill>
                  <a:srgbClr val="333333"/>
                </a:solidFill>
                <a:latin typeface="solaimanlipi"/>
              </a:rPr>
              <a:t>(ক) প্রাবন্ধিক ও পণ্ডিত            </a:t>
            </a:r>
            <a:r>
              <a:rPr lang="en-US" sz="2400" dirty="0" smtClean="0">
                <a:solidFill>
                  <a:srgbClr val="333333"/>
                </a:solidFill>
                <a:latin typeface="solaimanlipi"/>
              </a:rPr>
              <a:t>  </a:t>
            </a:r>
            <a:r>
              <a:rPr lang="as-IN" sz="2400" dirty="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খ) প্রাবন্ধিক ও ভাষাবিদ</a:t>
            </a:r>
          </a:p>
          <a:p>
            <a:r>
              <a:rPr lang="as-IN" sz="2400" dirty="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গ) সাহিত্য গবেষক              </a:t>
            </a:r>
            <a:r>
              <a:rPr lang="en-US" sz="2400" dirty="0" smtClean="0">
                <a:solidFill>
                  <a:srgbClr val="333333"/>
                </a:solidFill>
                <a:latin typeface="solaimanlipi"/>
              </a:rPr>
              <a:t>   </a:t>
            </a:r>
            <a:r>
              <a:rPr lang="as-IN" sz="2400" dirty="0" smtClean="0">
                <a:solidFill>
                  <a:srgbClr val="333333"/>
                </a:solidFill>
                <a:latin typeface="solaimanlipi"/>
              </a:rPr>
              <a:t> </a:t>
            </a:r>
            <a:r>
              <a:rPr lang="as-IN" sz="2400" dirty="0">
                <a:solidFill>
                  <a:srgbClr val="333333"/>
                </a:solidFill>
                <a:latin typeface="solaimanlipi"/>
              </a:rPr>
              <a:t>(ঘ) বহু ভাষাবিদ ও পণ্ডিত</a:t>
            </a:r>
            <a:endParaRPr lang="as-IN" sz="2400" b="0" i="0" dirty="0">
              <a:solidFill>
                <a:srgbClr val="333333"/>
              </a:solidFill>
              <a:effectLst/>
              <a:latin typeface="solaimanlipi"/>
            </a:endParaRPr>
          </a:p>
        </p:txBody>
      </p:sp>
      <p:sp>
        <p:nvSpPr>
          <p:cNvPr id="4" name="Rectangle 3"/>
          <p:cNvSpPr/>
          <p:nvPr/>
        </p:nvSpPr>
        <p:spPr>
          <a:xfrm>
            <a:off x="353291" y="1467950"/>
            <a:ext cx="757150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as-IN" sz="2400" dirty="0" smtClean="0">
                <a:solidFill>
                  <a:srgbClr val="FF0000"/>
                </a:solidFill>
                <a:latin typeface="solaimanlipi"/>
              </a:rPr>
              <a:t>২। </a:t>
            </a:r>
            <a:r>
              <a:rPr lang="as-IN" sz="2400" dirty="0">
                <a:solidFill>
                  <a:srgbClr val="FF0000"/>
                </a:solidFill>
                <a:latin typeface="solaimanlipi"/>
              </a:rPr>
              <a:t>ফেরেশতাকে আল্লাহ কেন পাঠিয়েছিলেন?</a:t>
            </a:r>
          </a:p>
          <a:p>
            <a:pPr algn="just"/>
            <a:r>
              <a:rPr lang="as-IN" sz="2400" dirty="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ক) সাহায্য নেওয়ার জন্য            </a:t>
            </a:r>
            <a:r>
              <a:rPr lang="en-US" sz="2400" dirty="0" smtClean="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খ) পরীক্ষা নেওয়ার জন্য</a:t>
            </a:r>
          </a:p>
          <a:p>
            <a:pPr algn="just"/>
            <a:r>
              <a:rPr lang="as-IN" sz="2400" dirty="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গ) শিক্ষা দেওয়ার জন্য            </a:t>
            </a:r>
            <a:r>
              <a:rPr lang="en-US" sz="2400" dirty="0" smtClean="0">
                <a:solidFill>
                  <a:srgbClr val="333333"/>
                </a:solidFill>
                <a:latin typeface="solaimanlipi"/>
              </a:rPr>
              <a:t>        </a:t>
            </a:r>
            <a:r>
              <a:rPr lang="as-IN" sz="2400" dirty="0" smtClean="0">
                <a:solidFill>
                  <a:srgbClr val="333333"/>
                </a:solidFill>
                <a:latin typeface="solaimanlipi"/>
              </a:rPr>
              <a:t> </a:t>
            </a:r>
            <a:r>
              <a:rPr lang="as-IN" sz="2400" dirty="0">
                <a:solidFill>
                  <a:srgbClr val="333333"/>
                </a:solidFill>
                <a:latin typeface="solaimanlipi"/>
              </a:rPr>
              <a:t>(ঘ) মূল্যায়নের জন্য</a:t>
            </a:r>
            <a:endParaRPr lang="as-IN" sz="2400" b="0" i="0" dirty="0">
              <a:solidFill>
                <a:srgbClr val="333333"/>
              </a:solidFill>
              <a:effectLst/>
              <a:latin typeface="solaimanlipi"/>
            </a:endParaRPr>
          </a:p>
        </p:txBody>
      </p:sp>
      <p:sp>
        <p:nvSpPr>
          <p:cNvPr id="5" name="Rectangle 4"/>
          <p:cNvSpPr/>
          <p:nvPr/>
        </p:nvSpPr>
        <p:spPr>
          <a:xfrm>
            <a:off x="363680" y="2818050"/>
            <a:ext cx="7550725"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2400" dirty="0" smtClean="0">
                <a:solidFill>
                  <a:srgbClr val="FF0000"/>
                </a:solidFill>
                <a:latin typeface="solaimanlipi"/>
              </a:rPr>
              <a:t>৩।তৃতীয় </a:t>
            </a:r>
            <a:r>
              <a:rPr lang="as-IN" sz="2400" dirty="0">
                <a:solidFill>
                  <a:srgbClr val="FF0000"/>
                </a:solidFill>
                <a:latin typeface="solaimanlipi"/>
              </a:rPr>
              <a:t>ব্যক্তি ফেরেশতাকে সব কিছু দিতে রাজি হয়েছিল কেন</a:t>
            </a:r>
            <a:r>
              <a:rPr lang="as-IN" sz="2400" dirty="0" smtClean="0">
                <a:solidFill>
                  <a:srgbClr val="FF0000"/>
                </a:solidFill>
                <a:latin typeface="solaimanlipi"/>
              </a:rPr>
              <a:t>?</a:t>
            </a:r>
            <a:endParaRPr lang="en-US" sz="2400" dirty="0" smtClean="0">
              <a:solidFill>
                <a:srgbClr val="FF0000"/>
              </a:solidFill>
              <a:latin typeface="solaimanlipi"/>
            </a:endParaRPr>
          </a:p>
          <a:p>
            <a:pPr algn="just"/>
            <a:r>
              <a:rPr lang="as-IN" sz="2400" dirty="0" smtClean="0">
                <a:solidFill>
                  <a:srgbClr val="333333"/>
                </a:solidFill>
                <a:latin typeface="solaimanlipi"/>
              </a:rPr>
              <a:t>(ক)</a:t>
            </a:r>
            <a:r>
              <a:rPr lang="en-US" sz="2400" dirty="0" smtClean="0">
                <a:solidFill>
                  <a:srgbClr val="333333"/>
                </a:solidFill>
                <a:latin typeface="solaimanlipi"/>
              </a:rPr>
              <a:t>  </a:t>
            </a:r>
            <a:r>
              <a:rPr lang="as-IN" sz="2400" dirty="0" smtClean="0">
                <a:solidFill>
                  <a:srgbClr val="333333"/>
                </a:solidFill>
                <a:latin typeface="solaimanlipi"/>
              </a:rPr>
              <a:t>আল্লাহর </a:t>
            </a:r>
            <a:r>
              <a:rPr lang="as-IN" sz="2400" dirty="0">
                <a:solidFill>
                  <a:srgbClr val="333333"/>
                </a:solidFill>
                <a:latin typeface="solaimanlipi"/>
              </a:rPr>
              <a:t>প্রতি কৃতজ্ঞ থাকায় </a:t>
            </a:r>
            <a:r>
              <a:rPr lang="en-US" sz="2400" dirty="0" smtClean="0">
                <a:solidFill>
                  <a:srgbClr val="333333"/>
                </a:solidFill>
                <a:latin typeface="solaimanlipi"/>
              </a:rPr>
              <a:t>   </a:t>
            </a:r>
            <a:r>
              <a:rPr lang="as-IN" sz="2400" dirty="0">
                <a:solidFill>
                  <a:srgbClr val="333333"/>
                </a:solidFill>
                <a:latin typeface="solaimanlipi"/>
              </a:rPr>
              <a:t>   </a:t>
            </a:r>
            <a:r>
              <a:rPr lang="en-US" sz="2400" dirty="0" smtClean="0">
                <a:solidFill>
                  <a:srgbClr val="333333"/>
                </a:solidFill>
                <a:latin typeface="solaimanlipi"/>
              </a:rPr>
              <a:t>      </a:t>
            </a:r>
            <a:r>
              <a:rPr lang="as-IN" sz="2400" dirty="0">
                <a:solidFill>
                  <a:srgbClr val="333333"/>
                </a:solidFill>
                <a:latin typeface="solaimanlipi"/>
              </a:rPr>
              <a:t> </a:t>
            </a:r>
            <a:r>
              <a:rPr lang="as-IN" sz="2400" dirty="0" smtClean="0">
                <a:solidFill>
                  <a:srgbClr val="333333"/>
                </a:solidFill>
                <a:latin typeface="solaimanlipi"/>
              </a:rPr>
              <a:t>(</a:t>
            </a:r>
            <a:r>
              <a:rPr lang="as-IN" sz="2400" dirty="0">
                <a:solidFill>
                  <a:srgbClr val="333333"/>
                </a:solidFill>
                <a:latin typeface="solaimanlipi"/>
              </a:rPr>
              <a:t>খ) তার ছাগল বেশি </a:t>
            </a:r>
            <a:r>
              <a:rPr lang="as-IN" sz="2400" dirty="0" smtClean="0">
                <a:solidFill>
                  <a:srgbClr val="333333"/>
                </a:solidFill>
                <a:latin typeface="solaimanlipi"/>
              </a:rPr>
              <a:t>হয়েছিল</a:t>
            </a:r>
            <a:endParaRPr lang="en-US" sz="2400" dirty="0" smtClean="0">
              <a:solidFill>
                <a:srgbClr val="333333"/>
              </a:solidFill>
              <a:latin typeface="solaimanlipi"/>
            </a:endParaRPr>
          </a:p>
          <a:p>
            <a:pPr algn="just"/>
            <a:r>
              <a:rPr lang="as-IN" sz="2400" dirty="0" smtClean="0">
                <a:solidFill>
                  <a:srgbClr val="333333"/>
                </a:solidFill>
                <a:latin typeface="solaimanlipi"/>
              </a:rPr>
              <a:t>(গ</a:t>
            </a:r>
            <a:r>
              <a:rPr lang="as-IN" sz="2400" dirty="0">
                <a:solidFill>
                  <a:srgbClr val="333333"/>
                </a:solidFill>
                <a:latin typeface="solaimanlipi"/>
              </a:rPr>
              <a:t>) তার আর ধন-সম্পদের দরকার ছিল </a:t>
            </a:r>
            <a:r>
              <a:rPr lang="as-IN" sz="2400" dirty="0" smtClean="0">
                <a:solidFill>
                  <a:srgbClr val="333333"/>
                </a:solidFill>
                <a:latin typeface="solaimanlipi"/>
              </a:rPr>
              <a:t>না</a:t>
            </a:r>
            <a:r>
              <a:rPr lang="en-US" sz="2400" dirty="0" smtClean="0">
                <a:solidFill>
                  <a:srgbClr val="333333"/>
                </a:solidFill>
                <a:latin typeface="solaimanlipi"/>
              </a:rPr>
              <a:t>      </a:t>
            </a:r>
            <a:r>
              <a:rPr lang="as-IN" sz="2400" dirty="0" smtClean="0">
                <a:solidFill>
                  <a:srgbClr val="333333"/>
                </a:solidFill>
                <a:latin typeface="solaimanlipi"/>
              </a:rPr>
              <a:t>(ঘ</a:t>
            </a:r>
            <a:r>
              <a:rPr lang="as-IN" sz="2400" dirty="0">
                <a:solidFill>
                  <a:srgbClr val="333333"/>
                </a:solidFill>
                <a:latin typeface="solaimanlipi"/>
              </a:rPr>
              <a:t>) সে অকৃপণ ছিল</a:t>
            </a:r>
            <a:endParaRPr lang="as-IN" sz="2400" b="0" i="0" dirty="0">
              <a:solidFill>
                <a:srgbClr val="333333"/>
              </a:solidFill>
              <a:effectLst/>
              <a:latin typeface="solaimanlipi"/>
            </a:endParaRPr>
          </a:p>
        </p:txBody>
      </p:sp>
      <p:sp>
        <p:nvSpPr>
          <p:cNvPr id="6" name="Rectangle 5"/>
          <p:cNvSpPr/>
          <p:nvPr/>
        </p:nvSpPr>
        <p:spPr>
          <a:xfrm>
            <a:off x="353290" y="4209871"/>
            <a:ext cx="757150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solidFill>
                  <a:srgbClr val="FF0000"/>
                </a:solidFill>
                <a:latin typeface="solaimanlipi"/>
              </a:rPr>
              <a:t>৪</a:t>
            </a:r>
            <a:r>
              <a:rPr lang="as-IN" sz="2400" dirty="0" smtClean="0">
                <a:solidFill>
                  <a:srgbClr val="FF0000"/>
                </a:solidFill>
                <a:latin typeface="solaimanlipi"/>
              </a:rPr>
              <a:t>।ফেরেশতা </a:t>
            </a:r>
            <a:r>
              <a:rPr lang="as-IN" sz="2400" dirty="0">
                <a:solidFill>
                  <a:srgbClr val="FF0000"/>
                </a:solidFill>
                <a:latin typeface="solaimanlipi"/>
              </a:rPr>
              <a:t>লোক তিনটির কাছে নিজের কী পরিচয় দিল</a:t>
            </a:r>
            <a:r>
              <a:rPr lang="as-IN" sz="2400" dirty="0" smtClean="0">
                <a:solidFill>
                  <a:srgbClr val="FF0000"/>
                </a:solidFill>
                <a:latin typeface="solaimanlipi"/>
              </a:rPr>
              <a:t>?</a:t>
            </a:r>
            <a:endParaRPr lang="en-US" sz="2400" dirty="0" smtClean="0">
              <a:solidFill>
                <a:srgbClr val="FF0000"/>
              </a:solidFill>
              <a:latin typeface="solaimanlipi"/>
            </a:endParaRPr>
          </a:p>
          <a:p>
            <a:r>
              <a:rPr lang="as-IN" sz="2400" dirty="0" smtClean="0">
                <a:solidFill>
                  <a:srgbClr val="002060"/>
                </a:solidFill>
                <a:latin typeface="solaimanlipi"/>
              </a:rPr>
              <a:t> </a:t>
            </a:r>
            <a:r>
              <a:rPr lang="as-IN" sz="2400" dirty="0">
                <a:solidFill>
                  <a:srgbClr val="002060"/>
                </a:solidFill>
                <a:latin typeface="solaimanlipi"/>
              </a:rPr>
              <a:t>(ক) বিদেশি                             (খ) ফেরেশতা</a:t>
            </a:r>
          </a:p>
          <a:p>
            <a:r>
              <a:rPr lang="as-IN" sz="2400" dirty="0">
                <a:solidFill>
                  <a:srgbClr val="002060"/>
                </a:solidFill>
                <a:latin typeface="solaimanlipi"/>
              </a:rPr>
              <a:t> </a:t>
            </a:r>
            <a:r>
              <a:rPr lang="as-IN" sz="2400" dirty="0" smtClean="0">
                <a:solidFill>
                  <a:srgbClr val="002060"/>
                </a:solidFill>
                <a:latin typeface="solaimanlipi"/>
              </a:rPr>
              <a:t>(</a:t>
            </a:r>
            <a:r>
              <a:rPr lang="as-IN" sz="2400" dirty="0">
                <a:solidFill>
                  <a:srgbClr val="002060"/>
                </a:solidFill>
                <a:latin typeface="solaimanlipi"/>
              </a:rPr>
              <a:t>গ) ফকির                             </a:t>
            </a:r>
            <a:r>
              <a:rPr lang="as-IN" sz="2400" dirty="0" smtClean="0">
                <a:solidFill>
                  <a:srgbClr val="002060"/>
                </a:solidFill>
                <a:latin typeface="solaimanlipi"/>
              </a:rPr>
              <a:t>(</a:t>
            </a:r>
            <a:r>
              <a:rPr lang="as-IN" sz="2400" dirty="0">
                <a:solidFill>
                  <a:srgbClr val="002060"/>
                </a:solidFill>
                <a:latin typeface="solaimanlipi"/>
              </a:rPr>
              <a:t>ঘ) মুসাফির</a:t>
            </a:r>
            <a:endParaRPr lang="as-IN" sz="2400" b="0" i="0" dirty="0">
              <a:solidFill>
                <a:srgbClr val="002060"/>
              </a:solidFill>
              <a:effectLst/>
              <a:latin typeface="solaimanlipi"/>
            </a:endParaRPr>
          </a:p>
        </p:txBody>
      </p:sp>
      <p:sp>
        <p:nvSpPr>
          <p:cNvPr id="7" name="Rectangle 6"/>
          <p:cNvSpPr/>
          <p:nvPr/>
        </p:nvSpPr>
        <p:spPr>
          <a:xfrm>
            <a:off x="353290" y="5562600"/>
            <a:ext cx="7848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2400" dirty="0" smtClean="0">
                <a:solidFill>
                  <a:srgbClr val="FF0000"/>
                </a:solidFill>
                <a:latin typeface="solaimanlipi"/>
              </a:rPr>
              <a:t>৫।প্রথম </a:t>
            </a:r>
            <a:r>
              <a:rPr lang="as-IN" sz="2400" dirty="0">
                <a:solidFill>
                  <a:srgbClr val="FF0000"/>
                </a:solidFill>
                <a:latin typeface="solaimanlipi"/>
              </a:rPr>
              <a:t>দুই ব্যক্তি ফেরেশতাকে কী করে?</a:t>
            </a:r>
          </a:p>
          <a:p>
            <a:r>
              <a:rPr lang="as-IN" sz="2400" dirty="0" smtClean="0">
                <a:solidFill>
                  <a:srgbClr val="333333"/>
                </a:solidFill>
                <a:latin typeface="solaimanlipi"/>
              </a:rPr>
              <a:t>(</a:t>
            </a:r>
            <a:r>
              <a:rPr lang="as-IN" sz="2400" dirty="0">
                <a:solidFill>
                  <a:srgbClr val="333333"/>
                </a:solidFill>
                <a:latin typeface="solaimanlipi"/>
              </a:rPr>
              <a:t>ক) সম্মানে বরণ করে             </a:t>
            </a:r>
            <a:r>
              <a:rPr lang="as-IN" sz="2400" dirty="0" smtClean="0">
                <a:solidFill>
                  <a:srgbClr val="333333"/>
                </a:solidFill>
                <a:latin typeface="solaimanlipi"/>
              </a:rPr>
              <a:t>(</a:t>
            </a:r>
            <a:r>
              <a:rPr lang="as-IN" sz="2400" dirty="0">
                <a:solidFill>
                  <a:srgbClr val="333333"/>
                </a:solidFill>
                <a:latin typeface="solaimanlipi"/>
              </a:rPr>
              <a:t>খ) দূর দূর করে তাড়িয়ে </a:t>
            </a:r>
            <a:r>
              <a:rPr lang="as-IN" sz="2400" dirty="0" smtClean="0">
                <a:solidFill>
                  <a:srgbClr val="333333"/>
                </a:solidFill>
                <a:latin typeface="solaimanlipi"/>
              </a:rPr>
              <a:t>দেয়</a:t>
            </a:r>
            <a:endParaRPr lang="en-US" sz="2400" dirty="0" smtClean="0">
              <a:solidFill>
                <a:srgbClr val="333333"/>
              </a:solidFill>
              <a:latin typeface="solaimanlipi"/>
            </a:endParaRPr>
          </a:p>
          <a:p>
            <a:r>
              <a:rPr lang="as-IN" sz="2400" dirty="0" smtClean="0">
                <a:solidFill>
                  <a:srgbClr val="333333"/>
                </a:solidFill>
                <a:latin typeface="solaimanlipi"/>
              </a:rPr>
              <a:t>(</a:t>
            </a:r>
            <a:r>
              <a:rPr lang="as-IN" sz="2400" dirty="0">
                <a:solidFill>
                  <a:srgbClr val="333333"/>
                </a:solidFill>
                <a:latin typeface="solaimanlipi"/>
              </a:rPr>
              <a:t>গ) ফেরেশতার কাছে ঋণ স্বীকার করে   </a:t>
            </a:r>
            <a:r>
              <a:rPr lang="as-IN" sz="2400" dirty="0" smtClean="0">
                <a:solidFill>
                  <a:srgbClr val="333333"/>
                </a:solidFill>
                <a:latin typeface="solaimanlipi"/>
              </a:rPr>
              <a:t>(</a:t>
            </a:r>
            <a:r>
              <a:rPr lang="as-IN" sz="2400" dirty="0">
                <a:solidFill>
                  <a:srgbClr val="333333"/>
                </a:solidFill>
                <a:latin typeface="solaimanlipi"/>
              </a:rPr>
              <a:t>ঘ) আগের অবস্থার কথা অস্বীকার করে</a:t>
            </a:r>
            <a:endParaRPr lang="as-IN" sz="2400" b="0" i="0" dirty="0">
              <a:solidFill>
                <a:srgbClr val="333333"/>
              </a:solidFill>
              <a:effectLst/>
              <a:latin typeface="solaimanlipi"/>
            </a:endParaRPr>
          </a:p>
        </p:txBody>
      </p:sp>
      <p:sp>
        <p:nvSpPr>
          <p:cNvPr id="8" name="Oval 7"/>
          <p:cNvSpPr/>
          <p:nvPr/>
        </p:nvSpPr>
        <p:spPr>
          <a:xfrm>
            <a:off x="4648200" y="819284"/>
            <a:ext cx="457200" cy="436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5105400" y="17526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9882" y="3183082"/>
            <a:ext cx="474518" cy="4702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6137" y="4624252"/>
            <a:ext cx="536863" cy="3715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77590" y="6324600"/>
            <a:ext cx="599210" cy="4383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364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518893"/>
            <a:ext cx="1959191"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smtClean="0">
                <a:ln>
                  <a:noFill/>
                </a:ln>
                <a:solidFill>
                  <a:srgbClr val="FFC000"/>
                </a:solidFill>
                <a:effectLst/>
                <a:uLnTx/>
                <a:uFillTx/>
              </a:rPr>
              <a:t>বাড়ির</a:t>
            </a:r>
            <a:r>
              <a:rPr kumimoji="0" lang="en-US" sz="4000" b="1" i="0" u="none" strike="noStrike" kern="0" cap="none" spc="0" normalizeH="0" baseline="0" noProof="0" dirty="0" smtClean="0">
                <a:ln>
                  <a:noFill/>
                </a:ln>
                <a:solidFill>
                  <a:srgbClr val="FFC000"/>
                </a:solidFill>
                <a:effectLst/>
                <a:uLnTx/>
                <a:uFillTx/>
              </a:rPr>
              <a:t> </a:t>
            </a:r>
            <a:r>
              <a:rPr kumimoji="0" lang="en-US" sz="4000" b="1" i="0" u="none" strike="noStrike" kern="0" cap="none" spc="0" normalizeH="0" baseline="0" noProof="0" dirty="0" err="1" smtClean="0">
                <a:ln>
                  <a:noFill/>
                </a:ln>
                <a:solidFill>
                  <a:srgbClr val="FFC000"/>
                </a:solidFill>
                <a:effectLst/>
                <a:uLnTx/>
                <a:uFillTx/>
              </a:rPr>
              <a:t>কাজ</a:t>
            </a:r>
            <a:r>
              <a:rPr kumimoji="0" lang="en-US" sz="4000" b="1" i="0" u="none" strike="noStrike" kern="0" cap="none" spc="0" normalizeH="0" baseline="0" noProof="0" dirty="0" smtClean="0">
                <a:ln>
                  <a:noFill/>
                </a:ln>
                <a:solidFill>
                  <a:srgbClr val="FFC000"/>
                </a:solidFill>
                <a:effectLst/>
                <a:uLnTx/>
                <a:uFillTx/>
              </a:rPr>
              <a:t> </a:t>
            </a:r>
            <a:endParaRPr kumimoji="0" lang="en-US" sz="4000" b="1" i="0" u="none" strike="noStrike" kern="0" cap="none" spc="0" normalizeH="0" baseline="0" noProof="0" dirty="0">
              <a:ln>
                <a:noFill/>
              </a:ln>
              <a:solidFill>
                <a:srgbClr val="FFC000"/>
              </a:solidFill>
              <a:effectLst/>
              <a:uLnTx/>
              <a:uFillTx/>
            </a:endParaRPr>
          </a:p>
        </p:txBody>
      </p:sp>
      <p:sp>
        <p:nvSpPr>
          <p:cNvPr id="3" name="Rectangle 2"/>
          <p:cNvSpPr/>
          <p:nvPr/>
        </p:nvSpPr>
        <p:spPr>
          <a:xfrm>
            <a:off x="1524000" y="5334000"/>
            <a:ext cx="621516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s-IN" sz="3200" b="1" dirty="0">
                <a:solidFill>
                  <a:srgbClr val="FF0000"/>
                </a:solidFill>
                <a:latin typeface="Droid Sans"/>
              </a:rPr>
              <a:t>মনুষ্যত্ববোধের অভাবেই মানুষ </a:t>
            </a:r>
            <a:r>
              <a:rPr lang="as-IN" sz="3200" b="1" dirty="0" smtClean="0">
                <a:solidFill>
                  <a:srgbClr val="FF0000"/>
                </a:solidFill>
                <a:latin typeface="Droid Sans"/>
              </a:rPr>
              <a:t>অকৃতজ্ঞ</a:t>
            </a:r>
            <a:r>
              <a:rPr lang="en-US" sz="3200" b="1" dirty="0" smtClean="0">
                <a:solidFill>
                  <a:srgbClr val="FF0000"/>
                </a:solidFill>
                <a:latin typeface="Droid Sans"/>
              </a:rPr>
              <a:t> </a:t>
            </a:r>
            <a:r>
              <a:rPr lang="as-IN" sz="3200" b="1" dirty="0" smtClean="0">
                <a:solidFill>
                  <a:srgbClr val="FF0000"/>
                </a:solidFill>
                <a:latin typeface="Droid Sans"/>
              </a:rPr>
              <a:t>হয়ে </a:t>
            </a:r>
            <a:r>
              <a:rPr lang="as-IN" sz="3200" b="1" dirty="0">
                <a:solidFill>
                  <a:srgbClr val="FF0000"/>
                </a:solidFill>
                <a:latin typeface="Droid Sans"/>
              </a:rPr>
              <a:t>পড়ে ।</a:t>
            </a:r>
            <a:endParaRPr lang="en-US" sz="3200" b="1" dirty="0">
              <a:solidFill>
                <a:srgbClr val="FF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26779"/>
            <a:ext cx="5334000" cy="4107221"/>
          </a:xfrm>
          <a:prstGeom prst="rect">
            <a:avLst/>
          </a:prstGeom>
          <a:ln>
            <a:noFill/>
          </a:ln>
          <a:effectLst>
            <a:softEdge rad="112500"/>
          </a:effectLst>
        </p:spPr>
      </p:pic>
    </p:spTree>
    <p:extLst>
      <p:ext uri="{BB962C8B-B14F-4D97-AF65-F5344CB8AC3E}">
        <p14:creationId xmlns:p14="http://schemas.microsoft.com/office/powerpoint/2010/main" val="40199280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609600"/>
            <a:ext cx="5334000" cy="5526796"/>
          </a:xfrm>
          <a:prstGeom prst="ellipse">
            <a:avLst/>
          </a:prstGeom>
          <a:ln>
            <a:noFill/>
          </a:ln>
          <a:effectLst>
            <a:softEdge rad="112500"/>
          </a:effectLst>
        </p:spPr>
      </p:pic>
    </p:spTree>
    <p:extLst>
      <p:ext uri="{BB962C8B-B14F-4D97-AF65-F5344CB8AC3E}">
        <p14:creationId xmlns:p14="http://schemas.microsoft.com/office/powerpoint/2010/main" val="17569464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546" y="1188897"/>
            <a:ext cx="3155628" cy="4145103"/>
          </a:xfrm>
          <a:prstGeom prst="rect">
            <a:avLst/>
          </a:prstGeom>
        </p:spPr>
      </p:pic>
      <p:sp>
        <p:nvSpPr>
          <p:cNvPr id="4" name="TextBox 3"/>
          <p:cNvSpPr txBox="1"/>
          <p:nvPr/>
        </p:nvSpPr>
        <p:spPr>
          <a:xfrm>
            <a:off x="3119274" y="522030"/>
            <a:ext cx="2323072" cy="1061829"/>
          </a:xfrm>
          <a:prstGeom prst="rect">
            <a:avLst/>
          </a:prstGeom>
          <a:noFill/>
        </p:spPr>
        <p:txBody>
          <a:bodyPr wrap="none" rtlCol="0">
            <a:spAutoFit/>
          </a:bodyPr>
          <a:lstStyle/>
          <a:p>
            <a:pPr lvl="0" algn="ctr"/>
            <a:r>
              <a:rPr lang="bn-IN" sz="6300" b="1" u="sng" dirty="0">
                <a:solidFill>
                  <a:srgbClr val="F79646">
                    <a:lumMod val="75000"/>
                  </a:srgbClr>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6300" b="1" u="sng" dirty="0">
              <a:solidFill>
                <a:srgbClr val="F79646">
                  <a:lumMod val="75000"/>
                </a:srgb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838200" y="3621850"/>
            <a:ext cx="4604146" cy="2062103"/>
          </a:xfrm>
          <a:prstGeom prst="rect">
            <a:avLst/>
          </a:prstGeom>
          <a:noFill/>
        </p:spPr>
        <p:txBody>
          <a:bodyPr wrap="none" rtlCol="0">
            <a:spAutoFit/>
          </a:bodyPr>
          <a:lstStyle/>
          <a:p>
            <a:pPr lvl="0"/>
            <a:r>
              <a:rPr lang="en-US" sz="3200" dirty="0" err="1">
                <a:ln>
                  <a:solidFill>
                    <a:srgbClr val="4F81BD">
                      <a:lumMod val="75000"/>
                    </a:srgbClr>
                  </a:solidFill>
                </a:ln>
                <a:solidFill>
                  <a:srgbClr val="FF0000"/>
                </a:solidFill>
                <a:latin typeface="NikoshBAN" pitchFamily="2" charset="0"/>
                <a:cs typeface="NikoshBAN" pitchFamily="2" charset="0"/>
              </a:rPr>
              <a:t>সাঈদা</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হাসমা</a:t>
            </a:r>
            <a:r>
              <a:rPr lang="en-US" sz="3200" dirty="0">
                <a:ln>
                  <a:solidFill>
                    <a:srgbClr val="4F81BD">
                      <a:lumMod val="75000"/>
                    </a:srgbClr>
                  </a:solidFill>
                </a:ln>
                <a:solidFill>
                  <a:srgbClr val="FF0000"/>
                </a:solidFill>
                <a:latin typeface="NikoshBAN" pitchFamily="2" charset="0"/>
                <a:cs typeface="NikoshBAN" pitchFamily="2" charset="0"/>
              </a:rPr>
              <a:t> </a:t>
            </a:r>
          </a:p>
          <a:p>
            <a:pPr lvl="0"/>
            <a:r>
              <a:rPr lang="en-US" sz="3200" dirty="0" err="1">
                <a:ln>
                  <a:solidFill>
                    <a:srgbClr val="4F81BD">
                      <a:lumMod val="75000"/>
                    </a:srgbClr>
                  </a:solidFill>
                </a:ln>
                <a:solidFill>
                  <a:srgbClr val="FF0000"/>
                </a:solidFill>
                <a:latin typeface="NikoshBAN" pitchFamily="2" charset="0"/>
                <a:cs typeface="NikoshBAN" pitchFamily="2" charset="0"/>
              </a:rPr>
              <a:t>সহকারি</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শিক্ষিকা</a:t>
            </a:r>
            <a:r>
              <a:rPr lang="en-US" sz="3200" dirty="0">
                <a:ln>
                  <a:solidFill>
                    <a:srgbClr val="4F81BD">
                      <a:lumMod val="75000"/>
                    </a:srgbClr>
                  </a:solidFill>
                </a:ln>
                <a:solidFill>
                  <a:srgbClr val="FF0000"/>
                </a:solidFill>
                <a:latin typeface="NikoshBAN" pitchFamily="2" charset="0"/>
                <a:cs typeface="NikoshBAN" pitchFamily="2" charset="0"/>
              </a:rPr>
              <a:t> ( </a:t>
            </a:r>
            <a:r>
              <a:rPr lang="en-US" sz="3200" dirty="0" err="1">
                <a:ln>
                  <a:solidFill>
                    <a:srgbClr val="4F81BD">
                      <a:lumMod val="75000"/>
                    </a:srgbClr>
                  </a:solidFill>
                </a:ln>
                <a:solidFill>
                  <a:srgbClr val="FF0000"/>
                </a:solidFill>
                <a:latin typeface="NikoshBAN" pitchFamily="2" charset="0"/>
                <a:cs typeface="NikoshBAN" pitchFamily="2" charset="0"/>
              </a:rPr>
              <a:t>আই</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সি</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টি</a:t>
            </a:r>
            <a:r>
              <a:rPr lang="en-US" sz="3200" dirty="0">
                <a:ln>
                  <a:solidFill>
                    <a:srgbClr val="4F81BD">
                      <a:lumMod val="75000"/>
                    </a:srgbClr>
                  </a:solidFill>
                </a:ln>
                <a:solidFill>
                  <a:srgbClr val="FF0000"/>
                </a:solidFill>
                <a:latin typeface="NikoshBAN" pitchFamily="2" charset="0"/>
                <a:cs typeface="NikoshBAN" pitchFamily="2" charset="0"/>
              </a:rPr>
              <a:t> ) </a:t>
            </a:r>
          </a:p>
          <a:p>
            <a:pPr lvl="0"/>
            <a:r>
              <a:rPr lang="en-US" sz="3200" dirty="0" err="1">
                <a:ln>
                  <a:solidFill>
                    <a:srgbClr val="4F81BD">
                      <a:lumMod val="75000"/>
                    </a:srgbClr>
                  </a:solidFill>
                </a:ln>
                <a:solidFill>
                  <a:srgbClr val="FF0000"/>
                </a:solidFill>
                <a:latin typeface="NikoshBAN" pitchFamily="2" charset="0"/>
                <a:cs typeface="NikoshBAN" pitchFamily="2" charset="0"/>
              </a:rPr>
              <a:t>বড়চালা</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হুসাইনিয়া</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দাখিল</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মাদরাসা</a:t>
            </a:r>
            <a:r>
              <a:rPr lang="en-US" sz="3200" dirty="0">
                <a:ln>
                  <a:solidFill>
                    <a:srgbClr val="4F81BD">
                      <a:lumMod val="75000"/>
                    </a:srgbClr>
                  </a:solidFill>
                </a:ln>
                <a:solidFill>
                  <a:srgbClr val="FF0000"/>
                </a:solidFill>
                <a:latin typeface="NikoshBAN" pitchFamily="2" charset="0"/>
                <a:cs typeface="NikoshBAN" pitchFamily="2" charset="0"/>
              </a:rPr>
              <a:t> </a:t>
            </a:r>
          </a:p>
          <a:p>
            <a:pPr lvl="0"/>
            <a:r>
              <a:rPr lang="en-US" sz="3200" dirty="0" err="1">
                <a:ln>
                  <a:solidFill>
                    <a:srgbClr val="4F81BD">
                      <a:lumMod val="75000"/>
                    </a:srgbClr>
                  </a:solidFill>
                </a:ln>
                <a:solidFill>
                  <a:srgbClr val="FF0000"/>
                </a:solidFill>
                <a:latin typeface="NikoshBAN" pitchFamily="2" charset="0"/>
                <a:cs typeface="NikoshBAN" pitchFamily="2" charset="0"/>
              </a:rPr>
              <a:t>ভালুকা</a:t>
            </a:r>
            <a:r>
              <a:rPr lang="en-US" sz="3200" dirty="0">
                <a:ln>
                  <a:solidFill>
                    <a:srgbClr val="4F81BD">
                      <a:lumMod val="75000"/>
                    </a:srgbClr>
                  </a:solidFill>
                </a:ln>
                <a:solidFill>
                  <a:srgbClr val="FF0000"/>
                </a:solidFill>
                <a:latin typeface="NikoshBAN" pitchFamily="2" charset="0"/>
                <a:cs typeface="NikoshBAN" pitchFamily="2" charset="0"/>
              </a:rPr>
              <a:t>, </a:t>
            </a:r>
            <a:r>
              <a:rPr lang="en-US" sz="3200" dirty="0" err="1">
                <a:ln>
                  <a:solidFill>
                    <a:srgbClr val="4F81BD">
                      <a:lumMod val="75000"/>
                    </a:srgbClr>
                  </a:solidFill>
                </a:ln>
                <a:solidFill>
                  <a:srgbClr val="FF0000"/>
                </a:solidFill>
                <a:latin typeface="NikoshBAN" pitchFamily="2" charset="0"/>
                <a:cs typeface="NikoshBAN" pitchFamily="2" charset="0"/>
              </a:rPr>
              <a:t>ময়মনসিংহ</a:t>
            </a:r>
            <a:r>
              <a:rPr lang="en-US" sz="3200" dirty="0">
                <a:ln>
                  <a:solidFill>
                    <a:srgbClr val="4F81BD">
                      <a:lumMod val="75000"/>
                    </a:srgbClr>
                  </a:solidFill>
                </a:ln>
                <a:solidFill>
                  <a:srgbClr val="FF0000"/>
                </a:solidFill>
                <a:latin typeface="NikoshBAN" pitchFamily="2" charset="0"/>
                <a:cs typeface="NikoshBAN" pitchFamily="2" charset="0"/>
              </a:rPr>
              <a:t> । </a:t>
            </a:r>
          </a:p>
        </p:txBody>
      </p:sp>
      <p:sp>
        <p:nvSpPr>
          <p:cNvPr id="6" name="TextBox 5"/>
          <p:cNvSpPr txBox="1"/>
          <p:nvPr/>
        </p:nvSpPr>
        <p:spPr>
          <a:xfrm>
            <a:off x="6019800" y="3010155"/>
            <a:ext cx="2369559" cy="646331"/>
          </a:xfrm>
          <a:prstGeom prst="rect">
            <a:avLst/>
          </a:prstGeom>
          <a:solidFill>
            <a:srgbClr val="FFFF00"/>
          </a:solidFill>
        </p:spPr>
        <p:txBody>
          <a:bodyPr wrap="none" rtlCol="0">
            <a:spAutoFit/>
          </a:bodyPr>
          <a:lstStyle/>
          <a:p>
            <a:pPr lvl="0" algn="ctr" fontAlgn="base"/>
            <a:r>
              <a:rPr lang="bn-IN" sz="36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সততার পুরস্কার</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85" y="522030"/>
            <a:ext cx="2373515" cy="3090047"/>
          </a:xfrm>
          <a:prstGeom prst="ellipse">
            <a:avLst/>
          </a:prstGeom>
          <a:ln>
            <a:noFill/>
          </a:ln>
          <a:effectLst>
            <a:softEdge rad="112500"/>
          </a:effectLst>
        </p:spPr>
      </p:pic>
    </p:spTree>
    <p:extLst>
      <p:ext uri="{BB962C8B-B14F-4D97-AF65-F5344CB8AC3E}">
        <p14:creationId xmlns:p14="http://schemas.microsoft.com/office/powerpoint/2010/main" val="268246032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edg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04800"/>
            <a:ext cx="3705795" cy="296268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84" y="304800"/>
            <a:ext cx="3829489" cy="296268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11" y="3267488"/>
            <a:ext cx="3448489" cy="3361912"/>
          </a:xfrm>
          <a:prstGeom prst="rect">
            <a:avLst/>
          </a:prstGeom>
        </p:spPr>
      </p:pic>
      <p:sp>
        <p:nvSpPr>
          <p:cNvPr id="5" name="TextBox 4"/>
          <p:cNvSpPr txBox="1"/>
          <p:nvPr/>
        </p:nvSpPr>
        <p:spPr>
          <a:xfrm>
            <a:off x="4495800" y="3581400"/>
            <a:ext cx="325581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defRPr/>
            </a:pPr>
            <a:r>
              <a:rPr lang="bn-IN"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এ চিত্র গুলো লক্ষ ক</a:t>
            </a:r>
            <a:r>
              <a:rPr lang="en-US" sz="4000" b="1"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রে</a:t>
            </a:r>
            <a:r>
              <a:rPr lang="en-US"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b="1"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b="1"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বু</a:t>
            </a:r>
            <a:r>
              <a:rPr lang="en-US" sz="4000"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ঝতে</a:t>
            </a:r>
            <a:r>
              <a:rPr lang="en-US"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000" b="1" kern="0" dirty="0" err="1">
                <a:solidFill>
                  <a:prstClr val="black"/>
                </a:solidFill>
                <a:effectLst>
                  <a:outerShdw blurRad="38100" dist="38100" dir="2700000" algn="tl">
                    <a:srgbClr val="000000">
                      <a:alpha val="43137"/>
                    </a:srgbClr>
                  </a:outerShdw>
                </a:effectLst>
                <a:latin typeface="NikoshBAN" pitchFamily="2" charset="0"/>
                <a:cs typeface="NikoshBAN" pitchFamily="2" charset="0"/>
              </a:rPr>
              <a:t>পারছ</a:t>
            </a:r>
            <a:r>
              <a:rPr lang="en-US"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IN"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endParaRPr lang="en-US" sz="40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16573656"/>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199"/>
            <a:ext cx="2715846" cy="125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704693" cy="4075133"/>
          </a:xfrm>
          <a:prstGeom prst="rect">
            <a:avLst/>
          </a:prstGeom>
          <a:ln>
            <a:noFill/>
          </a:ln>
          <a:effectLst>
            <a:softEdge rad="112500"/>
          </a:effectLst>
        </p:spPr>
      </p:pic>
    </p:spTree>
    <p:extLst>
      <p:ext uri="{BB962C8B-B14F-4D97-AF65-F5344CB8AC3E}">
        <p14:creationId xmlns:p14="http://schemas.microsoft.com/office/powerpoint/2010/main" val="290039943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752600"/>
            <a:ext cx="7010400" cy="584775"/>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smtClean="0">
                <a:ln w="12700" cmpd="sng">
                  <a:noFill/>
                  <a:prstDash val="solid"/>
                </a:ln>
                <a:solidFill>
                  <a:sysClr val="windowText" lastClr="000000"/>
                </a:solidFill>
                <a:effectLst>
                  <a:glow rad="53100">
                    <a:srgbClr val="F79646">
                      <a:satMod val="180000"/>
                      <a:alpha val="30000"/>
                    </a:srgbClr>
                  </a:glow>
                </a:effectLst>
                <a:uLnTx/>
                <a:uFillTx/>
                <a:cs typeface="NikoshBAN" pitchFamily="2" charset="0"/>
              </a:rPr>
              <a:t> ১। </a:t>
            </a:r>
            <a:r>
              <a:rPr kumimoji="0" lang="bn-IN" sz="3200" b="1" i="0" u="none" strike="noStrike" kern="0" cap="none" spc="50" normalizeH="0" baseline="0" noProof="0" dirty="0" smtClean="0">
                <a:ln w="12700" cmpd="sng">
                  <a:noFill/>
                  <a:prstDash val="solid"/>
                </a:ln>
                <a:solidFill>
                  <a:sysClr val="windowText" lastClr="000000"/>
                </a:solidFill>
                <a:effectLst>
                  <a:glow rad="53100">
                    <a:srgbClr val="F79646">
                      <a:satMod val="180000"/>
                      <a:alpha val="30000"/>
                    </a:srgbClr>
                  </a:glow>
                </a:effectLst>
                <a:uLnTx/>
                <a:uFillTx/>
                <a:cs typeface="NikoshBAN" pitchFamily="2" charset="0"/>
              </a:rPr>
              <a:t>লেখক পরিচিতি উল্লেখ করতে পারবে</a:t>
            </a:r>
            <a:r>
              <a:rPr kumimoji="0" lang="en-US" sz="3200" b="1" i="0" u="none" strike="noStrike" kern="0" cap="none" spc="50" normalizeH="0" baseline="0" noProof="0" dirty="0" smtClean="0">
                <a:ln w="12700" cmpd="sng">
                  <a:noFill/>
                  <a:prstDash val="solid"/>
                </a:ln>
                <a:solidFill>
                  <a:sysClr val="windowText" lastClr="000000"/>
                </a:solidFill>
                <a:effectLst>
                  <a:glow rad="53100">
                    <a:srgbClr val="F79646">
                      <a:satMod val="180000"/>
                      <a:alpha val="30000"/>
                    </a:srgbClr>
                  </a:glow>
                </a:effectLst>
                <a:uLnTx/>
                <a:uFillTx/>
                <a:cs typeface="NikoshBAN" pitchFamily="2" charset="0"/>
              </a:rPr>
              <a:t>। </a:t>
            </a:r>
            <a:endParaRPr kumimoji="0" lang="en-US" sz="3200" b="1" i="0" u="none" strike="noStrike" kern="0" cap="none" spc="50" normalizeH="0" baseline="0" noProof="0" dirty="0">
              <a:ln w="12700" cmpd="sng">
                <a:noFill/>
                <a:prstDash val="solid"/>
              </a:ln>
              <a:solidFill>
                <a:sysClr val="windowText" lastClr="000000"/>
              </a:solidFill>
              <a:effectLst>
                <a:glow rad="53100">
                  <a:srgbClr val="F79646">
                    <a:satMod val="180000"/>
                    <a:alpha val="30000"/>
                  </a:srgbClr>
                </a:glow>
              </a:effectLst>
              <a:uLnTx/>
              <a:uFillTx/>
            </a:endParaRPr>
          </a:p>
        </p:txBody>
      </p:sp>
      <p:sp>
        <p:nvSpPr>
          <p:cNvPr id="3" name="TextBox 2"/>
          <p:cNvSpPr txBox="1"/>
          <p:nvPr/>
        </p:nvSpPr>
        <p:spPr>
          <a:xfrm>
            <a:off x="1314165" y="856565"/>
            <a:ext cx="5620035" cy="646331"/>
          </a:xfrm>
          <a:prstGeom prst="rect">
            <a:avLst/>
          </a:prstGeom>
          <a:solidFill>
            <a:schemeClr val="tx2">
              <a:lumMod val="50000"/>
            </a:schemeClr>
          </a:solidFill>
          <a:ln w="9525" cap="flat" cmpd="sng" algn="ctr">
            <a:solidFill>
              <a:srgbClr val="F79646"/>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 lastClr="FFFFFF"/>
                </a:solidFill>
                <a:effectLst/>
                <a:uLnTx/>
                <a:uFillTx/>
                <a:latin typeface="NikoshBAN"/>
                <a:ea typeface="+mn-ea"/>
                <a:cs typeface="+mn-cs"/>
              </a:rPr>
              <a:t>এ </a:t>
            </a:r>
            <a:r>
              <a:rPr kumimoji="0" lang="en-US" sz="3600" b="0" i="0" u="none" strike="noStrike" kern="0" cap="none" spc="0" normalizeH="0" baseline="0" noProof="0" dirty="0" err="1" smtClean="0">
                <a:ln>
                  <a:noFill/>
                </a:ln>
                <a:solidFill>
                  <a:sysClr val="window" lastClr="FFFFFF"/>
                </a:solidFill>
                <a:effectLst/>
                <a:uLnTx/>
                <a:uFillTx/>
                <a:latin typeface="NikoshBAN"/>
                <a:ea typeface="+mn-ea"/>
                <a:cs typeface="+mn-cs"/>
              </a:rPr>
              <a:t>পাঠ</a:t>
            </a:r>
            <a:r>
              <a:rPr kumimoji="0" lang="en-US" sz="3600" b="0" i="0" u="none" strike="noStrike" kern="0" cap="none" spc="0" normalizeH="0" baseline="0" noProof="0" dirty="0" smtClean="0">
                <a:ln>
                  <a:noFill/>
                </a:ln>
                <a:solidFill>
                  <a:sysClr val="window" lastClr="FFFFFF"/>
                </a:solidFill>
                <a:effectLst/>
                <a:uLnTx/>
                <a:uFillTx/>
                <a:latin typeface="NikoshBAN"/>
                <a:ea typeface="+mn-ea"/>
                <a:cs typeface="+mn-cs"/>
              </a:rPr>
              <a:t> </a:t>
            </a:r>
            <a:r>
              <a:rPr kumimoji="0" lang="en-US" sz="3600" b="0" i="0" u="none" strike="noStrike" kern="0" cap="none" spc="0" normalizeH="0" baseline="0" noProof="0" dirty="0" err="1" smtClean="0">
                <a:ln>
                  <a:noFill/>
                </a:ln>
                <a:solidFill>
                  <a:sysClr val="window" lastClr="FFFFFF"/>
                </a:solidFill>
                <a:effectLst/>
                <a:uLnTx/>
                <a:uFillTx/>
                <a:latin typeface="NikoshBAN"/>
                <a:ea typeface="+mn-ea"/>
                <a:cs typeface="+mn-cs"/>
              </a:rPr>
              <a:t>শেষে</a:t>
            </a:r>
            <a:r>
              <a:rPr kumimoji="0" lang="en-US" sz="3600" b="0" i="0" u="none" strike="noStrike" kern="0" cap="none" spc="0" normalizeH="0" baseline="0" noProof="0" dirty="0" smtClean="0">
                <a:ln>
                  <a:noFill/>
                </a:ln>
                <a:solidFill>
                  <a:sysClr val="window" lastClr="FFFFFF"/>
                </a:solidFill>
                <a:effectLst/>
                <a:uLnTx/>
                <a:uFillTx/>
                <a:latin typeface="NikoshBAN"/>
                <a:ea typeface="+mn-ea"/>
                <a:cs typeface="+mn-cs"/>
              </a:rPr>
              <a:t> </a:t>
            </a:r>
            <a:r>
              <a:rPr kumimoji="0" lang="en-US" sz="3600" b="0" i="0" u="none" strike="noStrike" kern="0" cap="none" spc="0" normalizeH="0" baseline="0" noProof="0" dirty="0" err="1" smtClean="0">
                <a:ln>
                  <a:noFill/>
                </a:ln>
                <a:solidFill>
                  <a:sysClr val="window" lastClr="FFFFFF"/>
                </a:solidFill>
                <a:effectLst/>
                <a:uLnTx/>
                <a:uFillTx/>
                <a:latin typeface="NikoshBAN"/>
                <a:ea typeface="+mn-ea"/>
                <a:cs typeface="+mn-cs"/>
              </a:rPr>
              <a:t>শিক্ষার্থীরা</a:t>
            </a:r>
            <a:r>
              <a:rPr kumimoji="0" lang="en-US" sz="3600" b="0" i="0" u="none" strike="noStrike" kern="0" cap="none" spc="0" normalizeH="0" baseline="0" noProof="0" dirty="0" smtClean="0">
                <a:ln>
                  <a:noFill/>
                </a:ln>
                <a:solidFill>
                  <a:sysClr val="window" lastClr="FFFFFF"/>
                </a:solidFill>
                <a:effectLst/>
                <a:uLnTx/>
                <a:uFillTx/>
                <a:latin typeface="NikoshBAN"/>
                <a:ea typeface="+mn-ea"/>
                <a:cs typeface="+mn-cs"/>
              </a:rPr>
              <a:t> ………। </a:t>
            </a:r>
            <a:endParaRPr kumimoji="0" lang="en-US" sz="3600" b="0" i="0" u="none" strike="noStrike" kern="0" cap="none" spc="0" normalizeH="0" baseline="0" noProof="0" dirty="0">
              <a:ln>
                <a:noFill/>
              </a:ln>
              <a:solidFill>
                <a:sysClr val="window" lastClr="FFFFFF"/>
              </a:solidFill>
              <a:effectLst/>
              <a:uLnTx/>
              <a:uFillTx/>
              <a:latin typeface="NikoshBAN"/>
              <a:ea typeface="+mn-ea"/>
              <a:cs typeface="+mn-cs"/>
            </a:endParaRPr>
          </a:p>
        </p:txBody>
      </p:sp>
      <p:sp>
        <p:nvSpPr>
          <p:cNvPr id="4" name="Rectangle 3"/>
          <p:cNvSpPr/>
          <p:nvPr/>
        </p:nvSpPr>
        <p:spPr>
          <a:xfrm>
            <a:off x="990600" y="2438400"/>
            <a:ext cx="6781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২।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পাঠের</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অংশটুকু</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আদর্শ</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রুপে</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পাঠ</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করতে</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err="1" smtClean="0">
                <a:ln>
                  <a:solidFill>
                    <a:srgbClr val="FFFF00"/>
                  </a:solidFill>
                </a:ln>
                <a:solidFill>
                  <a:prstClr val="black">
                    <a:lumMod val="95000"/>
                    <a:lumOff val="5000"/>
                  </a:prstClr>
                </a:solidFill>
                <a:effectLst/>
                <a:uLnTx/>
                <a:uFillTx/>
              </a:rPr>
              <a:t>পারবে</a:t>
            </a:r>
            <a:r>
              <a:rPr kumimoji="0" lang="en-US" sz="3600" b="1" i="0" u="none" strike="noStrike" kern="0" cap="none" spc="0" normalizeH="0" baseline="0" noProof="0" dirty="0">
                <a:ln>
                  <a:solidFill>
                    <a:srgbClr val="FFFF00"/>
                  </a:solidFill>
                </a:ln>
                <a:solidFill>
                  <a:prstClr val="black">
                    <a:lumMod val="95000"/>
                    <a:lumOff val="5000"/>
                  </a:prstClr>
                </a:solidFill>
                <a:effectLst/>
                <a:uLnTx/>
                <a:uFillTx/>
              </a:rPr>
              <a:t> </a:t>
            </a:r>
            <a:r>
              <a:rPr kumimoji="0" lang="en-US" sz="3600" b="1" i="0" u="none" strike="noStrike" kern="0" cap="none" spc="0" normalizeH="0" baseline="0" noProof="0" dirty="0" smtClean="0">
                <a:ln>
                  <a:solidFill>
                    <a:srgbClr val="FFFF00"/>
                  </a:solidFill>
                </a:ln>
                <a:solidFill>
                  <a:prstClr val="black">
                    <a:lumMod val="95000"/>
                    <a:lumOff val="5000"/>
                  </a:prstClr>
                </a:solidFill>
                <a:effectLst/>
                <a:uLnTx/>
                <a:uFillTx/>
              </a:rPr>
              <a:t>।  </a:t>
            </a:r>
            <a:endParaRPr kumimoji="0" lang="en-US" sz="3600" b="1" i="0" u="none" strike="noStrike" kern="0" cap="none" spc="0" normalizeH="0" baseline="0" noProof="0" dirty="0">
              <a:ln>
                <a:solidFill>
                  <a:srgbClr val="FFFF00"/>
                </a:solidFill>
              </a:ln>
              <a:solidFill>
                <a:prstClr val="black">
                  <a:lumMod val="95000"/>
                  <a:lumOff val="5000"/>
                </a:prstClr>
              </a:solidFill>
              <a:effectLst/>
              <a:uLnTx/>
              <a:uFillTx/>
            </a:endParaRPr>
          </a:p>
        </p:txBody>
      </p:sp>
      <p:sp>
        <p:nvSpPr>
          <p:cNvPr id="5" name="Rectangle 4"/>
          <p:cNvSpPr/>
          <p:nvPr/>
        </p:nvSpPr>
        <p:spPr>
          <a:xfrm>
            <a:off x="1129145" y="3304735"/>
            <a:ext cx="6781800" cy="523220"/>
          </a:xfrm>
          <a:prstGeom prst="rect">
            <a:avLst/>
          </a:prstGeom>
        </p:spPr>
        <p:txBody>
          <a:bodyPr wrap="square">
            <a:spAutoFit/>
          </a:bodyPr>
          <a:lstStyle/>
          <a:p>
            <a:pPr lvl="0">
              <a:spcAft>
                <a:spcPts val="954"/>
              </a:spcAft>
              <a:buClr>
                <a:srgbClr val="9BBB59"/>
              </a:buClr>
              <a:defRPr/>
            </a:pPr>
            <a:r>
              <a:rPr lang="en-US" sz="28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bn-BD" sz="28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sym typeface="Wingdings"/>
              </a:rPr>
              <a:t>৩</a:t>
            </a:r>
            <a:r>
              <a:rPr lang="bn-BD" sz="2800" b="1" dirty="0">
                <a:solidFill>
                  <a:prstClr val="black"/>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bn-IN" sz="2800" b="1" dirty="0">
                <a:solidFill>
                  <a:prstClr val="black"/>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লিখতে</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বিশ্লেষন</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2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bn-BD" sz="2800" b="1"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endParaRPr lang="en-US" sz="2800" b="1"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1314165" y="4120479"/>
            <a:ext cx="6223178" cy="523220"/>
          </a:xfrm>
          <a:prstGeom prst="rect">
            <a:avLst/>
          </a:prstGeom>
        </p:spPr>
        <p:txBody>
          <a:bodyPr wrap="none">
            <a:spAutoFit/>
          </a:bodyPr>
          <a:lstStyle/>
          <a:p>
            <a:pPr lvl="0">
              <a:spcAft>
                <a:spcPts val="954"/>
              </a:spcAft>
              <a:buClr>
                <a:srgbClr val="9BBB59"/>
              </a:buClr>
              <a:defRPr/>
            </a:pP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4</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a:t>
            </a:r>
            <a:r>
              <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28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সততা</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 ও </a:t>
            </a:r>
            <a:r>
              <a:rPr lang="en-US" sz="28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মূল্যবোধের</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28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পরিচয়</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 </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 </a:t>
            </a:r>
            <a:r>
              <a:rPr lang="bn-BD"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rPr>
              <a:t>।</a:t>
            </a:r>
            <a:endPar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ingdings"/>
            </a:endParaRPr>
          </a:p>
        </p:txBody>
      </p:sp>
    </p:spTree>
    <p:extLst>
      <p:ext uri="{BB962C8B-B14F-4D97-AF65-F5344CB8AC3E}">
        <p14:creationId xmlns:p14="http://schemas.microsoft.com/office/powerpoint/2010/main" val="1510968469"/>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551" y="116193"/>
            <a:ext cx="2626040" cy="707886"/>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NikoshBAN" pitchFamily="2" charset="0"/>
                <a:cs typeface="NikoshBAN" pitchFamily="2" charset="0"/>
              </a:rPr>
              <a:t>লেখক পরিচিতি</a:t>
            </a:r>
            <a:endParaRPr kumimoji="0" lang="en-US" sz="4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NikoshBAN" pitchFamily="2" charset="0"/>
              <a:cs typeface="NikoshBAN" pitchFamily="2"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761" y="1447800"/>
            <a:ext cx="2553056" cy="2924583"/>
          </a:xfrm>
          <a:prstGeom prst="ellipse">
            <a:avLst/>
          </a:prstGeom>
          <a:ln>
            <a:noFill/>
          </a:ln>
          <a:effectLst>
            <a:softEdge rad="112500"/>
          </a:effectLst>
        </p:spPr>
      </p:pic>
      <p:sp>
        <p:nvSpPr>
          <p:cNvPr id="4" name="TextBox 3"/>
          <p:cNvSpPr txBox="1"/>
          <p:nvPr/>
        </p:nvSpPr>
        <p:spPr>
          <a:xfrm>
            <a:off x="3952470" y="112582"/>
            <a:ext cx="2877711"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as-IN" sz="2400" dirty="0" smtClean="0">
                <a:solidFill>
                  <a:srgbClr val="002060"/>
                </a:solidFill>
              </a:rPr>
              <a:t>জন্ম</a:t>
            </a:r>
            <a:r>
              <a:rPr lang="en-US" sz="2400" dirty="0" smtClean="0">
                <a:solidFill>
                  <a:srgbClr val="002060"/>
                </a:solidFill>
              </a:rPr>
              <a:t>:</a:t>
            </a:r>
            <a:r>
              <a:rPr lang="as-IN" sz="2400" dirty="0" smtClean="0">
                <a:solidFill>
                  <a:srgbClr val="002060"/>
                </a:solidFill>
              </a:rPr>
              <a:t>১৮৮৫ </a:t>
            </a:r>
            <a:r>
              <a:rPr lang="as-IN" sz="2400" dirty="0">
                <a:solidFill>
                  <a:srgbClr val="002060"/>
                </a:solidFill>
              </a:rPr>
              <a:t>সালের ১০ </a:t>
            </a:r>
            <a:r>
              <a:rPr lang="as-IN" sz="2400" dirty="0" smtClean="0">
                <a:solidFill>
                  <a:srgbClr val="002060"/>
                </a:solidFill>
              </a:rPr>
              <a:t>জুলাই</a:t>
            </a:r>
            <a:endParaRPr lang="en-US" sz="2400" dirty="0" smtClean="0">
              <a:solidFill>
                <a:srgbClr val="002060"/>
              </a:solidFill>
            </a:endParaRPr>
          </a:p>
          <a:p>
            <a:r>
              <a:rPr lang="as-IN" sz="2400" dirty="0" smtClean="0">
                <a:solidFill>
                  <a:srgbClr val="002060"/>
                </a:solidFill>
              </a:rPr>
              <a:t>পশ্চিমবঙ্গের </a:t>
            </a:r>
            <a:r>
              <a:rPr lang="as-IN" sz="2400" dirty="0">
                <a:solidFill>
                  <a:srgbClr val="002060"/>
                </a:solidFill>
              </a:rPr>
              <a:t>চব্বিশ পরগণার </a:t>
            </a:r>
            <a:r>
              <a:rPr lang="en-US" sz="2400" dirty="0" smtClean="0">
                <a:solidFill>
                  <a:srgbClr val="002060"/>
                </a:solidFill>
              </a:rPr>
              <a:t> </a:t>
            </a:r>
          </a:p>
          <a:p>
            <a:r>
              <a:rPr lang="as-IN" sz="2400" dirty="0" smtClean="0">
                <a:solidFill>
                  <a:srgbClr val="002060"/>
                </a:solidFill>
              </a:rPr>
              <a:t>অন্তর্গত </a:t>
            </a:r>
            <a:r>
              <a:rPr lang="as-IN" sz="2400" dirty="0">
                <a:solidFill>
                  <a:srgbClr val="002060"/>
                </a:solidFill>
              </a:rPr>
              <a:t>পেয়ারা </a:t>
            </a:r>
            <a:r>
              <a:rPr lang="as-IN" sz="2400" dirty="0" smtClean="0">
                <a:solidFill>
                  <a:srgbClr val="002060"/>
                </a:solidFill>
              </a:rPr>
              <a:t>গ্রামে</a:t>
            </a:r>
            <a:endParaRPr lang="en-US" sz="2400" dirty="0" smtClean="0">
              <a:solidFill>
                <a:srgbClr val="002060"/>
              </a:solidFill>
            </a:endParaRPr>
          </a:p>
        </p:txBody>
      </p:sp>
      <p:sp>
        <p:nvSpPr>
          <p:cNvPr id="5" name="TextBox 4"/>
          <p:cNvSpPr txBox="1"/>
          <p:nvPr/>
        </p:nvSpPr>
        <p:spPr>
          <a:xfrm>
            <a:off x="3507787" y="4141550"/>
            <a:ext cx="207300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as-IN" sz="2400" b="1" dirty="0">
                <a:solidFill>
                  <a:srgbClr val="222222"/>
                </a:solidFill>
                <a:latin typeface="Verdana"/>
              </a:rPr>
              <a:t> ড. মুহম্মদ শহীদুল্লাহ</a:t>
            </a:r>
            <a:endParaRPr lang="en-US" sz="2400" b="1" dirty="0"/>
          </a:p>
        </p:txBody>
      </p:sp>
      <p:sp>
        <p:nvSpPr>
          <p:cNvPr id="6" name="TextBox 5"/>
          <p:cNvSpPr txBox="1"/>
          <p:nvPr/>
        </p:nvSpPr>
        <p:spPr>
          <a:xfrm>
            <a:off x="5735491" y="1619580"/>
            <a:ext cx="324999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as-IN" sz="2400" dirty="0">
                <a:solidFill>
                  <a:srgbClr val="333333"/>
                </a:solidFill>
                <a:latin typeface="Helvetica Neue"/>
              </a:rPr>
              <a:t>তিনি ছোটবেলায় ঘরোয়া পরিবেশে উর্দু, ফারসি ও আরবি শেখেন এবং স্কুলে সংস্কৃত পড়েন।</a:t>
            </a:r>
            <a:endParaRPr lang="en-US" sz="2400" dirty="0"/>
          </a:p>
        </p:txBody>
      </p:sp>
      <p:sp>
        <p:nvSpPr>
          <p:cNvPr id="7" name="TextBox 6"/>
          <p:cNvSpPr txBox="1"/>
          <p:nvPr/>
        </p:nvSpPr>
        <p:spPr>
          <a:xfrm>
            <a:off x="5735491" y="3171417"/>
            <a:ext cx="3323183"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as-IN" sz="2000" dirty="0">
                <a:solidFill>
                  <a:srgbClr val="333333"/>
                </a:solidFill>
              </a:rPr>
              <a:t>হাওড়া জেলা স্কুল থেকে প্রবেশিকা (১৯০৪) এবং কলকাতার </a:t>
            </a:r>
            <a:r>
              <a:rPr lang="as-IN" sz="2000" cap="small" dirty="0">
                <a:solidFill>
                  <a:srgbClr val="0645AD"/>
                </a:solidFill>
                <a:hlinkClick r:id="rId3" tooltip="প্রেসিডেন্সি কলেজ"/>
              </a:rPr>
              <a:t>প্রেসিডেন্সি কলেজ</a:t>
            </a:r>
            <a:r>
              <a:rPr lang="as-IN" sz="2000" dirty="0">
                <a:solidFill>
                  <a:srgbClr val="333333"/>
                </a:solidFill>
              </a:rPr>
              <a:t> থেকে এফ.এ (১৯০৬) </a:t>
            </a:r>
            <a:r>
              <a:rPr lang="as-IN" sz="2000" dirty="0" smtClean="0">
                <a:solidFill>
                  <a:srgbClr val="333333"/>
                </a:solidFill>
              </a:rPr>
              <a:t>পাস</a:t>
            </a:r>
            <a:r>
              <a:rPr lang="en-US" sz="2000" dirty="0" smtClean="0">
                <a:solidFill>
                  <a:srgbClr val="333333"/>
                </a:solidFill>
              </a:rPr>
              <a:t>,</a:t>
            </a:r>
            <a:r>
              <a:rPr lang="as-IN" sz="2000" dirty="0" smtClean="0">
                <a:solidFill>
                  <a:srgbClr val="333333"/>
                </a:solidFill>
              </a:rPr>
              <a:t> </a:t>
            </a:r>
            <a:r>
              <a:rPr lang="as-IN" sz="2000" dirty="0">
                <a:solidFill>
                  <a:srgbClr val="333333"/>
                </a:solidFill>
              </a:rPr>
              <a:t>হুগলি কলেজে পড়াশোনা করেন (১৯০৬-৮</a:t>
            </a:r>
            <a:r>
              <a:rPr lang="as-IN" sz="2000" dirty="0" smtClean="0">
                <a:solidFill>
                  <a:srgbClr val="333333"/>
                </a:solidFill>
              </a:rPr>
              <a:t>)।</a:t>
            </a:r>
            <a:r>
              <a:rPr lang="as-IN" sz="2000" dirty="0">
                <a:solidFill>
                  <a:srgbClr val="333333"/>
                </a:solidFill>
              </a:rPr>
              <a:t>কলকাতা সিটি কলেজ থেকে সংস্কৃতে অনার্সসহ বি.এ (১৯১০) এবং </a:t>
            </a:r>
            <a:r>
              <a:rPr lang="as-IN" sz="2000" cap="small" dirty="0">
                <a:solidFill>
                  <a:srgbClr val="0645AD"/>
                </a:solidFill>
                <a:hlinkClick r:id="rId4" tooltip="কলকাতা বিশ্ববিদ্যালয়"/>
              </a:rPr>
              <a:t>কলকাতা বিশ্ববিদ্যালয়</a:t>
            </a:r>
            <a:r>
              <a:rPr lang="as-IN" sz="2000" dirty="0">
                <a:solidFill>
                  <a:srgbClr val="333333"/>
                </a:solidFill>
              </a:rPr>
              <a:t> </a:t>
            </a:r>
            <a:r>
              <a:rPr lang="as-IN" sz="2000" dirty="0" smtClean="0">
                <a:solidFill>
                  <a:srgbClr val="333333"/>
                </a:solidFill>
              </a:rPr>
              <a:t>থেকে</a:t>
            </a:r>
            <a:r>
              <a:rPr lang="en-US" sz="2000" dirty="0" smtClean="0">
                <a:solidFill>
                  <a:srgbClr val="333333"/>
                </a:solidFill>
              </a:rPr>
              <a:t> </a:t>
            </a:r>
            <a:r>
              <a:rPr lang="as-IN" sz="2000" dirty="0" smtClean="0">
                <a:solidFill>
                  <a:srgbClr val="333333"/>
                </a:solidFill>
              </a:rPr>
              <a:t>ভাষাতত্ত্বে </a:t>
            </a:r>
            <a:r>
              <a:rPr lang="as-IN" sz="2000" dirty="0">
                <a:solidFill>
                  <a:srgbClr val="333333"/>
                </a:solidFill>
              </a:rPr>
              <a:t>এম.এ (১৯১২) পাস করেন। </a:t>
            </a:r>
            <a:r>
              <a:rPr lang="as-IN" sz="2000" dirty="0" smtClean="0">
                <a:solidFill>
                  <a:srgbClr val="333333"/>
                </a:solidFill>
              </a:rPr>
              <a:t> </a:t>
            </a:r>
            <a:r>
              <a:rPr lang="as-IN" sz="2000" dirty="0">
                <a:solidFill>
                  <a:srgbClr val="333333"/>
                </a:solidFill>
              </a:rPr>
              <a:t>তিনি বি.এল (১৯১৪) ডিগ্রিও অর্জন করেন।</a:t>
            </a:r>
            <a:endParaRPr lang="en-US" sz="2000" dirty="0"/>
          </a:p>
        </p:txBody>
      </p:sp>
      <p:sp>
        <p:nvSpPr>
          <p:cNvPr id="8" name="TextBox 7"/>
          <p:cNvSpPr txBox="1"/>
          <p:nvPr/>
        </p:nvSpPr>
        <p:spPr>
          <a:xfrm>
            <a:off x="1900372" y="4887356"/>
            <a:ext cx="375199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000" dirty="0">
                <a:solidFill>
                  <a:srgbClr val="333333"/>
                </a:solidFill>
                <a:latin typeface="Helvetica Neue"/>
              </a:rPr>
              <a:t>যশোর জেলা স্কুলের শিক্ষক (১৯০৮-০৯) হিসেবে কর্মজীবন শুরু </a:t>
            </a:r>
            <a:r>
              <a:rPr lang="as-IN" sz="2000" dirty="0" smtClean="0">
                <a:solidFill>
                  <a:srgbClr val="333333"/>
                </a:solidFill>
                <a:latin typeface="Helvetica Neue"/>
              </a:rPr>
              <a:t>করেন</a:t>
            </a:r>
            <a:r>
              <a:rPr lang="en-US" sz="2000" dirty="0" smtClean="0">
                <a:solidFill>
                  <a:srgbClr val="333333"/>
                </a:solidFill>
                <a:latin typeface="Helvetica Neue"/>
              </a:rPr>
              <a:t>,</a:t>
            </a:r>
            <a:r>
              <a:rPr lang="as-IN" sz="2000" dirty="0">
                <a:solidFill>
                  <a:srgbClr val="333333"/>
                </a:solidFill>
                <a:latin typeface="Helvetica Neue"/>
              </a:rPr>
              <a:t> ঢাকা বিশ্ববিদ্যালয়ের সংস্কৃত ও বাংলা বিভাগের প্রভাষক পদে (১৯২১) যোগদান করেন</a:t>
            </a:r>
            <a:r>
              <a:rPr lang="as-IN" sz="2000" dirty="0" smtClean="0">
                <a:solidFill>
                  <a:srgbClr val="333333"/>
                </a:solidFill>
                <a:latin typeface="Helvetica Neue"/>
              </a:rPr>
              <a:t>।</a:t>
            </a:r>
            <a:r>
              <a:rPr lang="as-IN" sz="2000" dirty="0">
                <a:solidFill>
                  <a:srgbClr val="333333"/>
                </a:solidFill>
                <a:latin typeface="Helvetica Neue"/>
              </a:rPr>
              <a:t>১৯৩৭ সালে তিনি বাংলা বিভাগের অধ্যক্ষ হন এবং ১৯৪৪ সালে অবসর গ্রহণ করেন।</a:t>
            </a:r>
            <a:endParaRPr lang="en-US" sz="2000" dirty="0"/>
          </a:p>
        </p:txBody>
      </p:sp>
      <p:sp>
        <p:nvSpPr>
          <p:cNvPr id="9" name="TextBox 8"/>
          <p:cNvSpPr txBox="1"/>
          <p:nvPr/>
        </p:nvSpPr>
        <p:spPr>
          <a:xfrm>
            <a:off x="-1" y="1922452"/>
            <a:ext cx="3415144"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as-IN" sz="2000" dirty="0" smtClean="0">
                <a:solidFill>
                  <a:srgbClr val="333333"/>
                </a:solidFill>
              </a:rPr>
              <a:t>তাঁর </a:t>
            </a:r>
            <a:r>
              <a:rPr lang="as-IN" sz="2000" dirty="0">
                <a:solidFill>
                  <a:srgbClr val="333333"/>
                </a:solidFill>
              </a:rPr>
              <a:t>উল্লেখযোগ্য গ্রন্থগুলি হলো: সিন্দবাদ সওদাগরের </a:t>
            </a:r>
            <a:r>
              <a:rPr lang="as-IN" sz="2000" dirty="0" smtClean="0">
                <a:solidFill>
                  <a:srgbClr val="333333"/>
                </a:solidFill>
              </a:rPr>
              <a:t>গল্প</a:t>
            </a:r>
            <a:r>
              <a:rPr lang="en-US" sz="2000" dirty="0" smtClean="0">
                <a:solidFill>
                  <a:srgbClr val="333333"/>
                </a:solidFill>
              </a:rPr>
              <a:t>,</a:t>
            </a:r>
            <a:r>
              <a:rPr lang="as-IN" sz="2000" dirty="0" smtClean="0">
                <a:solidFill>
                  <a:srgbClr val="333333"/>
                </a:solidFill>
              </a:rPr>
              <a:t>ভাষা </a:t>
            </a:r>
            <a:r>
              <a:rPr lang="as-IN" sz="2000" dirty="0">
                <a:solidFill>
                  <a:srgbClr val="333333"/>
                </a:solidFill>
              </a:rPr>
              <a:t>ও </a:t>
            </a:r>
            <a:r>
              <a:rPr lang="as-IN" sz="2000" dirty="0" smtClean="0">
                <a:solidFill>
                  <a:srgbClr val="333333"/>
                </a:solidFill>
              </a:rPr>
              <a:t>সাহিত্য</a:t>
            </a:r>
            <a:r>
              <a:rPr lang="en-US" sz="2000" dirty="0" smtClean="0">
                <a:solidFill>
                  <a:srgbClr val="333333"/>
                </a:solidFill>
              </a:rPr>
              <a:t>,</a:t>
            </a:r>
            <a:r>
              <a:rPr lang="as-IN" sz="2000" dirty="0">
                <a:solidFill>
                  <a:srgbClr val="333333"/>
                </a:solidFill>
              </a:rPr>
              <a:t>  বাঙ্গালা </a:t>
            </a:r>
            <a:r>
              <a:rPr lang="as-IN" sz="2000" dirty="0" smtClean="0">
                <a:solidFill>
                  <a:srgbClr val="333333"/>
                </a:solidFill>
              </a:rPr>
              <a:t>ব্যাকরণ, দীওয়ান-ই-হাফিজ, </a:t>
            </a:r>
            <a:r>
              <a:rPr lang="as-IN" sz="2000" dirty="0">
                <a:solidFill>
                  <a:srgbClr val="333333"/>
                </a:solidFill>
              </a:rPr>
              <a:t>শিকওয়াহ ও </a:t>
            </a:r>
            <a:r>
              <a:rPr lang="as-IN" sz="2000" dirty="0" smtClean="0">
                <a:solidFill>
                  <a:srgbClr val="333333"/>
                </a:solidFill>
              </a:rPr>
              <a:t>জওয়াব-ই-শিকওয়াহ, </a:t>
            </a:r>
            <a:r>
              <a:rPr lang="as-IN" sz="2000" dirty="0">
                <a:solidFill>
                  <a:srgbClr val="333333"/>
                </a:solidFill>
              </a:rPr>
              <a:t>রুবাইয়াত-ই-উমর </a:t>
            </a:r>
            <a:r>
              <a:rPr lang="as-IN" sz="2000" dirty="0" smtClean="0">
                <a:solidFill>
                  <a:srgbClr val="333333"/>
                </a:solidFill>
              </a:rPr>
              <a:t>খয়্যাম, </a:t>
            </a:r>
            <a:r>
              <a:rPr lang="as-IN" sz="2000" dirty="0">
                <a:solidFill>
                  <a:srgbClr val="333333"/>
                </a:solidFill>
              </a:rPr>
              <a:t>আমাদের </a:t>
            </a:r>
            <a:r>
              <a:rPr lang="as-IN" sz="2000" dirty="0" smtClean="0">
                <a:solidFill>
                  <a:srgbClr val="333333"/>
                </a:solidFill>
              </a:rPr>
              <a:t>সমস্যা, পদ্মাবতী, </a:t>
            </a:r>
            <a:r>
              <a:rPr lang="as-IN" sz="2000" dirty="0">
                <a:solidFill>
                  <a:srgbClr val="333333"/>
                </a:solidFill>
              </a:rPr>
              <a:t>বাংলা সাহিত্যের </a:t>
            </a:r>
            <a:r>
              <a:rPr lang="as-IN" sz="2000" dirty="0" smtClean="0">
                <a:solidFill>
                  <a:srgbClr val="333333"/>
                </a:solidFill>
              </a:rPr>
              <a:t>কথা, </a:t>
            </a:r>
            <a:r>
              <a:rPr lang="as-IN" sz="2000" dirty="0">
                <a:solidFill>
                  <a:srgbClr val="333333"/>
                </a:solidFill>
              </a:rPr>
              <a:t>বিদ্যাপতি </a:t>
            </a:r>
            <a:r>
              <a:rPr lang="as-IN" sz="2000" dirty="0" smtClean="0">
                <a:solidFill>
                  <a:srgbClr val="333333"/>
                </a:solidFill>
              </a:rPr>
              <a:t>শতক, </a:t>
            </a:r>
            <a:r>
              <a:rPr lang="as-IN" sz="2000" dirty="0">
                <a:solidFill>
                  <a:srgbClr val="333333"/>
                </a:solidFill>
              </a:rPr>
              <a:t>বাংলা আদব কী </a:t>
            </a:r>
            <a:r>
              <a:rPr lang="as-IN" sz="2000" dirty="0" smtClean="0">
                <a:solidFill>
                  <a:srgbClr val="333333"/>
                </a:solidFill>
              </a:rPr>
              <a:t>তারিখ, </a:t>
            </a:r>
            <a:r>
              <a:rPr lang="as-IN" sz="2000" dirty="0">
                <a:solidFill>
                  <a:srgbClr val="333333"/>
                </a:solidFill>
              </a:rPr>
              <a:t>বাংলা সাহিত্যের </a:t>
            </a:r>
            <a:r>
              <a:rPr lang="as-IN" sz="2000" dirty="0" smtClean="0">
                <a:solidFill>
                  <a:srgbClr val="333333"/>
                </a:solidFill>
              </a:rPr>
              <a:t>ইতিহাস, </a:t>
            </a:r>
            <a:r>
              <a:rPr lang="as-IN" sz="2000" dirty="0">
                <a:solidFill>
                  <a:srgbClr val="333333"/>
                </a:solidFill>
              </a:rPr>
              <a:t>বাঙ্গালা ভাষার </a:t>
            </a:r>
            <a:r>
              <a:rPr lang="as-IN" sz="2000" dirty="0" smtClean="0">
                <a:solidFill>
                  <a:srgbClr val="333333"/>
                </a:solidFill>
              </a:rPr>
              <a:t>ইতিবৃত্ত, </a:t>
            </a:r>
            <a:r>
              <a:rPr lang="as-IN" sz="2000" dirty="0">
                <a:solidFill>
                  <a:srgbClr val="333333"/>
                </a:solidFill>
              </a:rPr>
              <a:t>কুরআন </a:t>
            </a:r>
            <a:r>
              <a:rPr lang="as-IN" sz="2000" dirty="0" smtClean="0">
                <a:solidFill>
                  <a:srgbClr val="333333"/>
                </a:solidFill>
              </a:rPr>
              <a:t>শরীফ, অমরকাব্য, </a:t>
            </a:r>
            <a:r>
              <a:rPr lang="as-IN" sz="2000" dirty="0">
                <a:solidFill>
                  <a:srgbClr val="333333"/>
                </a:solidFill>
              </a:rPr>
              <a:t>সেকালের </a:t>
            </a:r>
            <a:r>
              <a:rPr lang="as-IN" sz="2000" dirty="0" smtClean="0">
                <a:solidFill>
                  <a:srgbClr val="333333"/>
                </a:solidFill>
              </a:rPr>
              <a:t>রূপকথা </a:t>
            </a:r>
            <a:r>
              <a:rPr lang="as-IN" sz="2000" dirty="0">
                <a:solidFill>
                  <a:srgbClr val="333333"/>
                </a:solidFill>
              </a:rPr>
              <a:t>ইত্যাদি।</a:t>
            </a:r>
            <a:endParaRPr lang="en-US" sz="2000" dirty="0"/>
          </a:p>
        </p:txBody>
      </p:sp>
      <p:sp>
        <p:nvSpPr>
          <p:cNvPr id="10" name="TextBox 9"/>
          <p:cNvSpPr txBox="1"/>
          <p:nvPr/>
        </p:nvSpPr>
        <p:spPr>
          <a:xfrm>
            <a:off x="642336" y="1157915"/>
            <a:ext cx="301396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333333"/>
                </a:solidFill>
              </a:rPr>
              <a:t> </a:t>
            </a:r>
            <a:r>
              <a:rPr lang="en-US" sz="2400" dirty="0" err="1" smtClean="0">
                <a:solidFill>
                  <a:srgbClr val="333333"/>
                </a:solidFill>
              </a:rPr>
              <a:t>মৃত্যুঃ</a:t>
            </a:r>
            <a:r>
              <a:rPr lang="en-US" sz="2400" dirty="0" smtClean="0">
                <a:solidFill>
                  <a:srgbClr val="333333"/>
                </a:solidFill>
              </a:rPr>
              <a:t> </a:t>
            </a:r>
            <a:r>
              <a:rPr lang="as-IN" sz="2400" dirty="0" smtClean="0">
                <a:solidFill>
                  <a:srgbClr val="333333"/>
                </a:solidFill>
              </a:rPr>
              <a:t>১৯৬৯ </a:t>
            </a:r>
            <a:r>
              <a:rPr lang="as-IN" sz="2400" dirty="0">
                <a:solidFill>
                  <a:srgbClr val="333333"/>
                </a:solidFill>
              </a:rPr>
              <a:t>সালের ১৩ জুলাই</a:t>
            </a:r>
            <a:endParaRPr lang="en-US" sz="2400" dirty="0"/>
          </a:p>
        </p:txBody>
      </p:sp>
    </p:spTree>
    <p:extLst>
      <p:ext uri="{BB962C8B-B14F-4D97-AF65-F5344CB8AC3E}">
        <p14:creationId xmlns:p14="http://schemas.microsoft.com/office/powerpoint/2010/main" val="3748639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900" decel="100000" fill="hold"/>
                                        <p:tgtEl>
                                          <p:spTgt spid="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800" decel="100000"/>
                                        <p:tgtEl>
                                          <p:spTgt spid="8"/>
                                        </p:tgtEl>
                                      </p:cBhvr>
                                    </p:animEffect>
                                    <p:anim calcmode="lin" valueType="num">
                                      <p:cBhvr>
                                        <p:cTn id="45" dur="800" decel="100000" fill="hold"/>
                                        <p:tgtEl>
                                          <p:spTgt spid="8"/>
                                        </p:tgtEl>
                                        <p:attrNameLst>
                                          <p:attrName>style.rotation</p:attrName>
                                        </p:attrNameLst>
                                      </p:cBhvr>
                                      <p:tavLst>
                                        <p:tav tm="0">
                                          <p:val>
                                            <p:fltVal val="-90"/>
                                          </p:val>
                                        </p:tav>
                                        <p:tav tm="100000">
                                          <p:val>
                                            <p:fltVal val="0"/>
                                          </p:val>
                                        </p:tav>
                                      </p:tavLst>
                                    </p:anim>
                                    <p:anim calcmode="lin" valueType="num">
                                      <p:cBhvr>
                                        <p:cTn id="46" dur="800" decel="100000" fill="hold"/>
                                        <p:tgtEl>
                                          <p:spTgt spid="8"/>
                                        </p:tgtEl>
                                        <p:attrNameLst>
                                          <p:attrName>ppt_x</p:attrName>
                                        </p:attrNameLst>
                                      </p:cBhvr>
                                      <p:tavLst>
                                        <p:tav tm="0">
                                          <p:val>
                                            <p:strVal val="#ppt_x+0.4"/>
                                          </p:val>
                                        </p:tav>
                                        <p:tav tm="100000">
                                          <p:val>
                                            <p:strVal val="#ppt_x-0.05"/>
                                          </p:val>
                                        </p:tav>
                                      </p:tavLst>
                                    </p:anim>
                                    <p:anim calcmode="lin" valueType="num">
                                      <p:cBhvr>
                                        <p:cTn id="47" dur="800" decel="100000" fill="hold"/>
                                        <p:tgtEl>
                                          <p:spTgt spid="8"/>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80">
                                          <p:stCondLst>
                                            <p:cond delay="0"/>
                                          </p:stCondLst>
                                        </p:cTn>
                                        <p:tgtEl>
                                          <p:spTgt spid="9"/>
                                        </p:tgtEl>
                                      </p:cBhvr>
                                    </p:animEffect>
                                    <p:anim calcmode="lin" valueType="num">
                                      <p:cBhvr>
                                        <p:cTn id="5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gtEl>
                                      </p:cBhvr>
                                      <p:to x="100000" y="60000"/>
                                    </p:animScale>
                                    <p:animScale>
                                      <p:cBhvr>
                                        <p:cTn id="61" dur="166" decel="50000">
                                          <p:stCondLst>
                                            <p:cond delay="676"/>
                                          </p:stCondLst>
                                        </p:cTn>
                                        <p:tgtEl>
                                          <p:spTgt spid="9"/>
                                        </p:tgtEl>
                                      </p:cBhvr>
                                      <p:to x="100000" y="100000"/>
                                    </p:animScale>
                                    <p:animScale>
                                      <p:cBhvr>
                                        <p:cTn id="62" dur="26">
                                          <p:stCondLst>
                                            <p:cond delay="1312"/>
                                          </p:stCondLst>
                                        </p:cTn>
                                        <p:tgtEl>
                                          <p:spTgt spid="9"/>
                                        </p:tgtEl>
                                      </p:cBhvr>
                                      <p:to x="100000" y="80000"/>
                                    </p:animScale>
                                    <p:animScale>
                                      <p:cBhvr>
                                        <p:cTn id="63" dur="166" decel="50000">
                                          <p:stCondLst>
                                            <p:cond delay="1338"/>
                                          </p:stCondLst>
                                        </p:cTn>
                                        <p:tgtEl>
                                          <p:spTgt spid="9"/>
                                        </p:tgtEl>
                                      </p:cBhvr>
                                      <p:to x="100000" y="100000"/>
                                    </p:animScale>
                                    <p:animScale>
                                      <p:cBhvr>
                                        <p:cTn id="64" dur="26">
                                          <p:stCondLst>
                                            <p:cond delay="1642"/>
                                          </p:stCondLst>
                                        </p:cTn>
                                        <p:tgtEl>
                                          <p:spTgt spid="9"/>
                                        </p:tgtEl>
                                      </p:cBhvr>
                                      <p:to x="100000" y="90000"/>
                                    </p:animScale>
                                    <p:animScale>
                                      <p:cBhvr>
                                        <p:cTn id="65" dur="166" decel="50000">
                                          <p:stCondLst>
                                            <p:cond delay="1668"/>
                                          </p:stCondLst>
                                        </p:cTn>
                                        <p:tgtEl>
                                          <p:spTgt spid="9"/>
                                        </p:tgtEl>
                                      </p:cBhvr>
                                      <p:to x="100000" y="100000"/>
                                    </p:animScale>
                                    <p:animScale>
                                      <p:cBhvr>
                                        <p:cTn id="66" dur="26">
                                          <p:stCondLst>
                                            <p:cond delay="1808"/>
                                          </p:stCondLst>
                                        </p:cTn>
                                        <p:tgtEl>
                                          <p:spTgt spid="9"/>
                                        </p:tgtEl>
                                      </p:cBhvr>
                                      <p:to x="100000" y="95000"/>
                                    </p:animScale>
                                    <p:animScale>
                                      <p:cBhvr>
                                        <p:cTn id="67" dur="166" decel="50000">
                                          <p:stCondLst>
                                            <p:cond delay="1834"/>
                                          </p:stCondLst>
                                        </p:cTn>
                                        <p:tgtEl>
                                          <p:spTgt spid="9"/>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900" decel="100000" fill="hold"/>
                                        <p:tgtEl>
                                          <p:spTgt spid="1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1" y="685800"/>
            <a:ext cx="1981200"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smtClean="0">
                <a:ln>
                  <a:noFill/>
                </a:ln>
                <a:solidFill>
                  <a:srgbClr val="FFFF00"/>
                </a:solidFill>
                <a:effectLst/>
                <a:uLnTx/>
                <a:uFillTx/>
              </a:rPr>
              <a:t>আদর্শ</a:t>
            </a:r>
            <a:r>
              <a:rPr kumimoji="0" lang="en-US" sz="4400" b="1" i="0" u="none" strike="noStrike" kern="0" cap="none" spc="0" normalizeH="0" baseline="0" noProof="0" dirty="0" smtClean="0">
                <a:ln>
                  <a:noFill/>
                </a:ln>
                <a:solidFill>
                  <a:srgbClr val="FFFF00"/>
                </a:solidFill>
                <a:effectLst/>
                <a:uLnTx/>
                <a:uFillTx/>
              </a:rPr>
              <a:t> </a:t>
            </a:r>
            <a:r>
              <a:rPr kumimoji="0" lang="en-US" sz="4400" b="1" i="0" u="none" strike="noStrike" kern="0" cap="none" spc="0" normalizeH="0" baseline="0" noProof="0" dirty="0" err="1" smtClean="0">
                <a:ln>
                  <a:noFill/>
                </a:ln>
                <a:solidFill>
                  <a:srgbClr val="FFFF00"/>
                </a:solidFill>
                <a:effectLst/>
                <a:uLnTx/>
                <a:uFillTx/>
              </a:rPr>
              <a:t>পাঠ</a:t>
            </a:r>
            <a:r>
              <a:rPr kumimoji="0" lang="en-US" sz="4400" b="1" i="0" u="none" strike="noStrike" kern="0" cap="none" spc="0" normalizeH="0" baseline="0" noProof="0" dirty="0" smtClean="0">
                <a:ln>
                  <a:noFill/>
                </a:ln>
                <a:solidFill>
                  <a:srgbClr val="FFFF00"/>
                </a:solidFill>
                <a:effectLst/>
                <a:uLnTx/>
                <a:uFillTx/>
              </a:rPr>
              <a:t> </a:t>
            </a:r>
            <a:endParaRPr kumimoji="0" lang="en-US" sz="4400" b="1" i="0" u="none" strike="noStrike" kern="0" cap="none" spc="0" normalizeH="0" baseline="0" noProof="0" dirty="0">
              <a:ln>
                <a:noFill/>
              </a:ln>
              <a:solidFill>
                <a:srgbClr val="FFFF00"/>
              </a:solidFill>
              <a:effectLst/>
              <a:uLnTx/>
              <a:uFillTx/>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67943"/>
            <a:ext cx="7043527" cy="4347057"/>
          </a:xfrm>
          <a:prstGeom prst="rect">
            <a:avLst/>
          </a:prstGeom>
          <a:ln>
            <a:noFill/>
          </a:ln>
          <a:effectLst>
            <a:softEdge rad="112500"/>
          </a:effectLst>
        </p:spPr>
      </p:pic>
    </p:spTree>
    <p:extLst>
      <p:ext uri="{BB962C8B-B14F-4D97-AF65-F5344CB8AC3E}">
        <p14:creationId xmlns:p14="http://schemas.microsoft.com/office/powerpoint/2010/main" val="12891767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4636" y="0"/>
            <a:ext cx="9109364" cy="6858000"/>
          </a:xfrm>
          <a:prstGeom prst="rect">
            <a:avLst/>
          </a:prstGeom>
        </p:spPr>
      </p:pic>
    </p:spTree>
    <p:extLst>
      <p:ext uri="{BB962C8B-B14F-4D97-AF65-F5344CB8AC3E}">
        <p14:creationId xmlns:p14="http://schemas.microsoft.com/office/powerpoint/2010/main" val="191410743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200" y="0"/>
            <a:ext cx="8991600" cy="6858000"/>
          </a:xfrm>
          <a:prstGeom prst="rect">
            <a:avLst/>
          </a:prstGeom>
        </p:spPr>
      </p:pic>
    </p:spTree>
    <p:extLst>
      <p:ext uri="{BB962C8B-B14F-4D97-AF65-F5344CB8AC3E}">
        <p14:creationId xmlns:p14="http://schemas.microsoft.com/office/powerpoint/2010/main" val="113615893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4">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442</Words>
  <Application>Microsoft Office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COMPUTER</dc:creator>
  <cp:lastModifiedBy>H.A COMPUTER</cp:lastModifiedBy>
  <cp:revision>68</cp:revision>
  <dcterms:created xsi:type="dcterms:W3CDTF">2006-08-16T00:00:00Z</dcterms:created>
  <dcterms:modified xsi:type="dcterms:W3CDTF">2021-05-02T04:36:48Z</dcterms:modified>
</cp:coreProperties>
</file>