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69" r:id="rId3"/>
    <p:sldId id="511" r:id="rId4"/>
    <p:sldId id="514" r:id="rId5"/>
    <p:sldId id="513" r:id="rId6"/>
    <p:sldId id="275" r:id="rId7"/>
    <p:sldId id="276" r:id="rId8"/>
    <p:sldId id="264" r:id="rId9"/>
    <p:sldId id="265" r:id="rId10"/>
    <p:sldId id="290" r:id="rId11"/>
    <p:sldId id="268" r:id="rId12"/>
    <p:sldId id="292" r:id="rId13"/>
    <p:sldId id="271" r:id="rId14"/>
    <p:sldId id="286" r:id="rId15"/>
    <p:sldId id="278" r:id="rId16"/>
    <p:sldId id="371" r:id="rId17"/>
    <p:sldId id="279" r:id="rId18"/>
    <p:sldId id="280" r:id="rId19"/>
    <p:sldId id="5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BF-3623-4F1E-B549-008A536E50E0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9B5-F75D-458D-9070-4E490CA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1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BF-3623-4F1E-B549-008A536E50E0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9B5-F75D-458D-9070-4E490CA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BF-3623-4F1E-B549-008A536E50E0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9B5-F75D-458D-9070-4E490CA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5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89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2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17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02-May-21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BF-3623-4F1E-B549-008A536E50E0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9B5-F75D-458D-9070-4E490CA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BF-3623-4F1E-B549-008A536E50E0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9B5-F75D-458D-9070-4E490CA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4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BF-3623-4F1E-B549-008A536E50E0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9B5-F75D-458D-9070-4E490CA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8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BF-3623-4F1E-B549-008A536E50E0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9B5-F75D-458D-9070-4E490CA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7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BF-3623-4F1E-B549-008A536E50E0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9B5-F75D-458D-9070-4E490CA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8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BF-3623-4F1E-B549-008A536E50E0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9B5-F75D-458D-9070-4E490CA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BF-3623-4F1E-B549-008A536E50E0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9B5-F75D-458D-9070-4E490CA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BF-3623-4F1E-B549-008A536E50E0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49B5-F75D-458D-9070-4E490CA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2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F7BF-3623-4F1E-B549-008A536E50E0}" type="datetimeFigureOut">
              <a:rPr lang="en-US" smtClean="0"/>
              <a:pPr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449B5-F75D-458D-9070-4E490CA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3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  <p:sldLayoutId id="2147483670" r:id="rId14"/>
    <p:sldLayoutId id="2147483673" r:id="rId15"/>
    <p:sldLayoutId id="214748367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amdnurull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dYBBQ8_C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dupointbd.com/conversion-of-decimal-number-into-binary-octal-hexadecimal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3l8xf3At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dupointbd.com/conversion-of-decimal-number-into-binary-octal-hexadecimal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16047AD-B6F6-4969-816A-E01CA9ED02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B56CE-E91F-49CB-BAA7-59A1B3634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90" y="1194622"/>
            <a:ext cx="7517019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5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477" y="941722"/>
            <a:ext cx="8078239" cy="5611479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ভগ্নাংশটিকে বাইনারির বেজ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(২-দুই) দিয়ে গুণ করতে হবে। 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গুণ করার পর যে পূর্ণ অংশটি থাকবে সেটিকে সংরক্ষণ করতে হবে।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660033"/>
                </a:solidFill>
                <a:latin typeface="SolaimanLipi" pitchFamily="2" charset="0"/>
                <a:cs typeface="SolaimanLipi" pitchFamily="2" charset="0"/>
              </a:rPr>
              <a:t>(পূর্ণ সংখ্যা না হলে 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bn-BD" sz="3200" dirty="0">
                <a:solidFill>
                  <a:srgbClr val="660033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SolaimanLipi" pitchFamily="2" charset="0"/>
                <a:cs typeface="SolaimanLipi" pitchFamily="2" charset="0"/>
              </a:rPr>
              <a:t>রাখতে</a:t>
            </a:r>
            <a:r>
              <a:rPr lang="en-US" sz="3200" dirty="0">
                <a:solidFill>
                  <a:srgbClr val="660033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SolaimanLipi" pitchFamily="2" charset="0"/>
                <a:cs typeface="SolaimanLipi" pitchFamily="2" charset="0"/>
              </a:rPr>
              <a:t>হবে</a:t>
            </a:r>
            <a:r>
              <a:rPr lang="bn-BD" sz="3200" dirty="0">
                <a:solidFill>
                  <a:srgbClr val="660033"/>
                </a:solidFill>
                <a:latin typeface="SolaimanLipi" pitchFamily="2" charset="0"/>
                <a:cs typeface="SolaimanLipi" pitchFamily="2" charset="0"/>
              </a:rPr>
              <a:t>)।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অবশিষ্ট্ (</a:t>
            </a:r>
            <a:r>
              <a:rPr lang="en-US" sz="3200" spc="-15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Remainder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) ভগ্নাংশটিকে পুণরায় বেজ (২-দুই) দিয়ে গুণ ক</a:t>
            </a:r>
            <a:r>
              <a:rPr lang="en-US" sz="3200" spc="-150" dirty="0" err="1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রে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পুনরায় পূর্ণসংখ্যাটি সংরক্ষণ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এই প্র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ক্রি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য়া ততক্ষণ চলবে যতক্ষণ পর্যন্ত ভগ্নাংশটি পূর্ণসংখ্যায় পরিনত না হয়।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প্র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ক্রিয়া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৪ থেকে ৫ বার চালানোর পরও যদি পূর্ণসংখ্যা না হয় তাহলে সেটিকে আসন্ন মান হিসেবে ধরে নিতে হবে।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অতঃপর সংরক্ষিত পূর্ণসংখ্যাগুলিকে</a:t>
            </a:r>
            <a:r>
              <a:rPr lang="en-US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উপর থেকে নিচের দিকে পর্যায়ক্রমে সাজিয়ে লিখলে  দশমিক ভগ্নাংসটির সমতুল্য বাইনারি মান পাওয়া যাবে।</a:t>
            </a:r>
            <a:endParaRPr lang="en-US" sz="3200" spc="-150" dirty="0">
              <a:solidFill>
                <a:srgbClr val="006666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8553760" y="2421977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.125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9131404" y="2421977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2=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9785248" y="2421977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0.250</a:t>
            </a: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10532500" y="2392481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--- 0</a:t>
            </a: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8553760" y="2814645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.250</a:t>
            </a: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9133864" y="2814645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2=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9785248" y="2814645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0.500</a:t>
            </a:r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0532500" y="2785149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--- 0</a:t>
            </a:r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8553760" y="3195645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.500</a:t>
            </a: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9133864" y="3195645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2=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9785248" y="3195645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1.000</a:t>
            </a:r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10532500" y="3166149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--- 1</a:t>
            </a:r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>
            <a:off x="11135952" y="2438201"/>
            <a:ext cx="0" cy="109728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15657" y="1166046"/>
            <a:ext cx="3331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6161" y="4242455"/>
            <a:ext cx="3282971" cy="64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24259" y="2169154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10889633" y="3530566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81539" y="240292"/>
            <a:ext cx="10903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ভগ্নাংশ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সংখ্যাকে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বাইনারিতে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রূপান্তর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783" y="1331611"/>
            <a:ext cx="8042540" cy="4678363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সংখ্যাটিকে অক</a:t>
            </a:r>
            <a:r>
              <a:rPr lang="en-US" sz="3200" spc="-150" dirty="0" err="1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্টালের</a:t>
            </a:r>
            <a:r>
              <a:rPr lang="bn-BD" sz="3200" spc="-15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 বেজ</a:t>
            </a:r>
            <a:r>
              <a:rPr lang="en-US" sz="3200" spc="-15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spc="-15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৮-আট</a:t>
            </a:r>
            <a:r>
              <a:rPr lang="en-US" sz="3200" spc="-15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) দিয়ে ভাগ করতে হবে </a:t>
            </a:r>
            <a:r>
              <a:rPr lang="bn-BD" sz="3200" spc="-150" dirty="0">
                <a:solidFill>
                  <a:srgbClr val="0000CC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spc="-150" dirty="0">
                <a:solidFill>
                  <a:srgbClr val="0000CC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00CC"/>
                </a:solidFill>
                <a:latin typeface="SolaimanLipi" pitchFamily="2" charset="0"/>
                <a:cs typeface="SolaimanLipi" pitchFamily="2" charset="0"/>
              </a:rPr>
              <a:t>দশমিক থেকে বাইনারিতে রুপান্তরের ম</a:t>
            </a:r>
            <a:r>
              <a:rPr lang="en-US" sz="3200" spc="-150" dirty="0" err="1">
                <a:solidFill>
                  <a:srgbClr val="0000CC"/>
                </a:solidFill>
                <a:latin typeface="SolaimanLipi" pitchFamily="2" charset="0"/>
                <a:cs typeface="SolaimanLipi" pitchFamily="2" charset="0"/>
              </a:rPr>
              <a:t>তো</a:t>
            </a:r>
            <a:r>
              <a:rPr lang="en-US" sz="3200" spc="-150" dirty="0">
                <a:solidFill>
                  <a:srgbClr val="0000CC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00CC"/>
                </a:solidFill>
                <a:latin typeface="SolaimanLipi" pitchFamily="2" charset="0"/>
                <a:cs typeface="SolaimanLipi" pitchFamily="2" charset="0"/>
              </a:rPr>
              <a:t>)</a:t>
            </a:r>
            <a:r>
              <a:rPr lang="en-US" sz="3200" spc="-150" dirty="0">
                <a:solidFill>
                  <a:srgbClr val="0000CC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00CC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ভাগ করার পর ভাগফলকে নিচে এবং ভাগশেষকে ডানে লিখতে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20" dirty="0">
                <a:solidFill>
                  <a:srgbClr val="990099"/>
                </a:solidFill>
                <a:latin typeface="SolaimanLipi" pitchFamily="2" charset="0"/>
                <a:cs typeface="SolaimanLipi" pitchFamily="2" charset="0"/>
              </a:rPr>
              <a:t>ভাগফলকে পুনরায় </a:t>
            </a:r>
            <a:r>
              <a:rPr lang="bn-BD" sz="3200" dirty="0">
                <a:solidFill>
                  <a:srgbClr val="990099"/>
                </a:solidFill>
                <a:latin typeface="SolaimanLipi" pitchFamily="2" charset="0"/>
                <a:cs typeface="SolaimanLipi" pitchFamily="2" charset="0"/>
              </a:rPr>
              <a:t>(৮-আট) </a:t>
            </a:r>
            <a:r>
              <a:rPr lang="bn-BD" sz="3200" spc="-120" dirty="0">
                <a:solidFill>
                  <a:srgbClr val="990099"/>
                </a:solidFill>
                <a:latin typeface="SolaimanLipi" pitchFamily="2" charset="0"/>
                <a:cs typeface="SolaimanLipi" pitchFamily="2" charset="0"/>
              </a:rPr>
              <a:t>দিয়ে ভাগ করতে হবে এবং পুনরায় ভাগফলকে নিচে ও ভাগশেষকে ডানে লিখতে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chemeClr val="tx2"/>
                </a:solidFill>
                <a:latin typeface="SolaimanLipi" pitchFamily="2" charset="0"/>
                <a:cs typeface="SolaimanLipi" pitchFamily="2" charset="0"/>
              </a:rPr>
              <a:t>এই প্র</a:t>
            </a:r>
            <a:r>
              <a:rPr lang="en-US" sz="3200" spc="-150" dirty="0" err="1">
                <a:solidFill>
                  <a:schemeClr val="tx2"/>
                </a:solidFill>
                <a:latin typeface="SolaimanLipi" pitchFamily="2" charset="0"/>
                <a:cs typeface="SolaimanLipi" pitchFamily="2" charset="0"/>
              </a:rPr>
              <a:t>কি</a:t>
            </a:r>
            <a:r>
              <a:rPr lang="bn-BD" sz="3200" spc="-150" dirty="0">
                <a:solidFill>
                  <a:schemeClr val="tx2"/>
                </a:solidFill>
                <a:latin typeface="SolaimanLipi" pitchFamily="2" charset="0"/>
                <a:cs typeface="SolaimanLipi" pitchFamily="2" charset="0"/>
              </a:rPr>
              <a:t>য়া ততক্ষণ চলবে যতক্ষণ ভাগফল ০ (শুন্য) না হয়।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অতঃপর অবশিষ্ট্</a:t>
            </a:r>
            <a:r>
              <a:rPr lang="en-US" sz="3200" spc="-15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spc="-1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Remainder</a:t>
            </a:r>
            <a:r>
              <a:rPr lang="bn-BD" sz="3200" spc="-15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)</a:t>
            </a:r>
            <a:r>
              <a:rPr lang="en-US" sz="3200" spc="-15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সংখ্যাগুলিকে নিচ থেকে উপরের দিকে পর্যায়ক্রমে সাজিয়ে লিখলে  দশমিক পূর্ণসংখ্যাটির সমতুল্য বাইনারি মান পাওয়া যাবে।</a:t>
            </a:r>
            <a:endParaRPr lang="en-US" sz="3200" spc="-150" dirty="0">
              <a:solidFill>
                <a:schemeClr val="bg2">
                  <a:lumMod val="10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9231923" y="2093611"/>
            <a:ext cx="457200" cy="292100"/>
          </a:xfrm>
          <a:custGeom>
            <a:avLst/>
            <a:gdLst>
              <a:gd name="T0" fmla="*/ 0 w 440"/>
              <a:gd name="T1" fmla="*/ 0 h 184"/>
              <a:gd name="T2" fmla="*/ 0 w 440"/>
              <a:gd name="T3" fmla="*/ 292100 h 184"/>
              <a:gd name="T4" fmla="*/ 457200 w 440"/>
              <a:gd name="T5" fmla="*/ 292100 h 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0" h="184">
                <a:moveTo>
                  <a:pt x="0" y="0"/>
                </a:moveTo>
                <a:cubicBezTo>
                  <a:pt x="0" y="61"/>
                  <a:pt x="0" y="123"/>
                  <a:pt x="0" y="184"/>
                </a:cubicBezTo>
                <a:cubicBezTo>
                  <a:pt x="147" y="184"/>
                  <a:pt x="293" y="184"/>
                  <a:pt x="440" y="184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308123" y="201741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423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698523" y="201741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9384323" y="2398411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52</a:t>
            </a: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--- </a:t>
            </a: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9308123" y="2398411"/>
            <a:ext cx="457200" cy="381000"/>
          </a:xfrm>
          <a:custGeom>
            <a:avLst/>
            <a:gdLst>
              <a:gd name="T0" fmla="*/ 0 w 440"/>
              <a:gd name="T1" fmla="*/ 0 h 184"/>
              <a:gd name="T2" fmla="*/ 0 w 440"/>
              <a:gd name="T3" fmla="*/ 381000 h 184"/>
              <a:gd name="T4" fmla="*/ 457200 w 440"/>
              <a:gd name="T5" fmla="*/ 381000 h 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0" h="184">
                <a:moveTo>
                  <a:pt x="0" y="0"/>
                </a:moveTo>
                <a:cubicBezTo>
                  <a:pt x="0" y="61"/>
                  <a:pt x="0" y="123"/>
                  <a:pt x="0" y="184"/>
                </a:cubicBezTo>
                <a:cubicBezTo>
                  <a:pt x="147" y="184"/>
                  <a:pt x="293" y="184"/>
                  <a:pt x="440" y="184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9460523" y="2779411"/>
            <a:ext cx="457200" cy="381000"/>
          </a:xfrm>
          <a:custGeom>
            <a:avLst/>
            <a:gdLst>
              <a:gd name="T0" fmla="*/ 0 w 440"/>
              <a:gd name="T1" fmla="*/ 0 h 184"/>
              <a:gd name="T2" fmla="*/ 0 w 440"/>
              <a:gd name="T3" fmla="*/ 381000 h 184"/>
              <a:gd name="T4" fmla="*/ 457200 w 440"/>
              <a:gd name="T5" fmla="*/ 381000 h 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0" h="184">
                <a:moveTo>
                  <a:pt x="0" y="0"/>
                </a:moveTo>
                <a:cubicBezTo>
                  <a:pt x="0" y="61"/>
                  <a:pt x="0" y="123"/>
                  <a:pt x="0" y="184"/>
                </a:cubicBezTo>
                <a:cubicBezTo>
                  <a:pt x="147" y="184"/>
                  <a:pt x="293" y="184"/>
                  <a:pt x="440" y="184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8774723" y="239841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9536723" y="2779411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--- </a:t>
            </a: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8927123" y="2779411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9689123" y="3160411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--- </a:t>
            </a: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Freeform 25"/>
          <p:cNvSpPr>
            <a:spLocks/>
          </p:cNvSpPr>
          <p:nvPr/>
        </p:nvSpPr>
        <p:spPr bwMode="auto">
          <a:xfrm>
            <a:off x="10603523" y="2257679"/>
            <a:ext cx="171450" cy="1272064"/>
          </a:xfrm>
          <a:custGeom>
            <a:avLst/>
            <a:gdLst>
              <a:gd name="T0" fmla="*/ 533400 w 336"/>
              <a:gd name="T1" fmla="*/ 1981200 h 1248"/>
              <a:gd name="T2" fmla="*/ 381000 w 336"/>
              <a:gd name="T3" fmla="*/ 1371600 h 1248"/>
              <a:gd name="T4" fmla="*/ 0 w 336"/>
              <a:gd name="T5" fmla="*/ 0 h 1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248">
                <a:moveTo>
                  <a:pt x="336" y="1248"/>
                </a:moveTo>
                <a:lnTo>
                  <a:pt x="240" y="864"/>
                </a:lnTo>
                <a:lnTo>
                  <a:pt x="0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98523" y="1045591"/>
            <a:ext cx="3082182" cy="5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93604" y="4151011"/>
            <a:ext cx="3093258" cy="5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74924" y="3465211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10107807" y="2036191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97590" y="341755"/>
            <a:ext cx="10856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পূর্ণসংখ্যাকে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অক্টাল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রূপান্তর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9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5" grpId="0" animBg="1"/>
      <p:bldP spid="16" grpId="0" autoUpdateAnimBg="0"/>
      <p:bldP spid="17" grpId="0" autoUpdateAnimBg="0"/>
      <p:bldP spid="18" grpId="0" autoUpdateAnimBg="0"/>
      <p:bldP spid="19" grpId="0" animBg="1"/>
      <p:bldP spid="20" grpId="0" animBg="1"/>
      <p:bldP spid="21" grpId="0" autoUpdateAnimBg="0"/>
      <p:bldP spid="22" grpId="0" autoUpdateAnimBg="0"/>
      <p:bldP spid="23" grpId="0" autoUpdateAnimBg="0"/>
      <p:bldP spid="24" grpId="0" autoUpdateAnimBg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9270" y="999779"/>
            <a:ext cx="8335591" cy="5546795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দশমিক ভগ্নাংশকে অক</a:t>
            </a:r>
            <a:r>
              <a:rPr lang="en-US" sz="3200" spc="-10" dirty="0" err="1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্টালে</a:t>
            </a:r>
            <a:r>
              <a:rPr lang="bn-BD" sz="3200" spc="-1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 রুপান্তর করতে হলে-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সেই ভগ্নাংশটিকে </a:t>
            </a:r>
            <a:r>
              <a:rPr lang="en-US" sz="3200" spc="-15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অক্ট</a:t>
            </a:r>
            <a:r>
              <a:rPr lang="en-US" sz="3200" spc="-150" dirty="0" err="1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ালের</a:t>
            </a:r>
            <a:r>
              <a:rPr lang="bn-BD" sz="3200" spc="-15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বেজ</a:t>
            </a:r>
            <a:r>
              <a:rPr lang="en-US" sz="3200" spc="-15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(৮-আট) দিয়ে গুণ করতে হবে। 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গুণ করার পর যে পূর্ণ অংশটি থাকবে সেটিকে সংরক্ষণ করতে হবে।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660033"/>
                </a:solidFill>
                <a:latin typeface="SolaimanLipi" pitchFamily="2" charset="0"/>
                <a:cs typeface="SolaimanLipi" pitchFamily="2" charset="0"/>
              </a:rPr>
              <a:t>(পূর্ণ সংখ্যা কিছু হলে তাকে, না হলে 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bn-BD" sz="3200" dirty="0">
                <a:solidFill>
                  <a:srgbClr val="660033"/>
                </a:solidFill>
                <a:latin typeface="SolaimanLipi" pitchFamily="2" charset="0"/>
                <a:cs typeface="SolaimanLipi" pitchFamily="2" charset="0"/>
              </a:rPr>
              <a:t> কে)।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অবশিষ্ট্য </a:t>
            </a:r>
            <a:r>
              <a:rPr lang="bn-BD" sz="3200" spc="-18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Remainder</a:t>
            </a:r>
            <a:r>
              <a:rPr lang="bn-BD" sz="3200" spc="-18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) </a:t>
            </a:r>
            <a:r>
              <a:rPr lang="bn-BD" sz="3200" spc="-15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ভগ্নাংশটিকে পুণরায় বেজ (৮-আট) দিয়ে গুণ করতে হবে এবং পুনরায় পূর্ণসংখ্যাটি সংরক্ষণ করতে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এই প্রকৃয়া ততক্ষণ চলবে যতক্ষণ পর্যন্ত ভগ্নাংশটি পূর্ণসংখ্যায় পরিনত না হয়।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প্রকৃয়াটি ৪ থেকে ৫ বার চালানোর পরও যদি পূর্ণসংখ্যা না হয় তাহলে সেটিকে আসন্ন মান হিসেবে ধরে নিতে হবে।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অতঃপর সংরক্ষিত পূর্ণসংখ্যাগুলিকে</a:t>
            </a:r>
            <a:r>
              <a:rPr lang="en-US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উপর থেকে নিচের দিকে পর্যায়ক্রমে সাজিয়ে লিখলে  দশমিক ভগ্নাংসটির সমতুল্য অক্ট</a:t>
            </a:r>
            <a:r>
              <a:rPr lang="en-US" sz="3200" spc="-150" dirty="0" err="1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াল</a:t>
            </a:r>
            <a:r>
              <a:rPr lang="en-US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মান পাওয়া যাবে।</a:t>
            </a:r>
            <a:endParaRPr lang="en-US" sz="3200" spc="-150" dirty="0">
              <a:solidFill>
                <a:srgbClr val="006666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8997489" y="4639976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.125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9575133" y="4639976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8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10228977" y="4639976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8989868" y="1585816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</a:t>
            </a: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9569972" y="1585816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8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	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10221356" y="1585816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0968608" y="1556320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---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8989868" y="1966816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9569972" y="1966816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8=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0221356" y="1966816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10968608" y="1937320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--- 1</a:t>
            </a:r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>
            <a:off x="11579681" y="4656200"/>
            <a:ext cx="0" cy="36576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9386" y="4228496"/>
            <a:ext cx="270878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19548" y="5173376"/>
            <a:ext cx="264100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8989866" y="2388836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9569970" y="2388836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8=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0221354" y="2388836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0968606" y="2359340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---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8989868" y="2746644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80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9569972" y="2746644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8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0221356" y="2746644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10968608" y="2717148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---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8989868" y="3127644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9569972" y="3127644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8=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10221356" y="3127644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10968608" y="3098148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---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9386" y="1089056"/>
            <a:ext cx="26706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Line 33"/>
          <p:cNvSpPr>
            <a:spLocks noChangeShapeType="1"/>
          </p:cNvSpPr>
          <p:nvPr/>
        </p:nvSpPr>
        <p:spPr bwMode="auto">
          <a:xfrm>
            <a:off x="11569108" y="1632520"/>
            <a:ext cx="0" cy="1828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7348" y="3573176"/>
            <a:ext cx="2750820" cy="4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10990115" y="4623752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---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19691" y="1364360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11196788" y="3382076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318656" y="252443"/>
            <a:ext cx="1112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ভগ্নাংশ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অক্টাল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রূপান্তর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8" grpId="0" autoUpdateAnimBg="0"/>
      <p:bldP spid="39" grpId="0" autoUpdateAnimBg="0"/>
      <p:bldP spid="40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1" grpId="0" animBg="1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4" grpId="0" autoUpdateAnimBg="0"/>
      <p:bldP spid="35" grpId="0" autoUpdateAnimBg="0"/>
      <p:bldP spid="50" grpId="0" autoUpdateAnimBg="0"/>
      <p:bldP spid="54" grpId="0" autoUpdateAnimBg="0"/>
      <p:bldP spid="55" grpId="0" autoUpdateAnimBg="0"/>
      <p:bldP spid="56" grpId="0" autoUpdateAnimBg="0"/>
      <p:bldP spid="61" grpId="0" animBg="1"/>
      <p:bldP spid="6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494" y="1146518"/>
            <a:ext cx="8424780" cy="5347692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সংখ্যাটিকে হেক্সাডেসি</a:t>
            </a:r>
            <a:r>
              <a:rPr lang="bn-IN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লের বেজ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(১৬-ষোল) দিয়ে ভাগ করতে হবে </a:t>
            </a:r>
            <a:r>
              <a:rPr lang="bn-BD" sz="3200" dirty="0">
                <a:solidFill>
                  <a:srgbClr val="0000CC"/>
                </a:solidFill>
                <a:latin typeface="SolaimanLipi" pitchFamily="2" charset="0"/>
                <a:cs typeface="SolaimanLipi" pitchFamily="2" charset="0"/>
              </a:rPr>
              <a:t>(দশমিক থেকে বাইনারিতে এবং অ</a:t>
            </a:r>
            <a:r>
              <a:rPr lang="en-US" sz="3200" dirty="0" err="1">
                <a:solidFill>
                  <a:srgbClr val="0000CC"/>
                </a:solidFill>
                <a:latin typeface="SolaimanLipi" pitchFamily="2" charset="0"/>
                <a:cs typeface="SolaimanLipi" pitchFamily="2" charset="0"/>
              </a:rPr>
              <a:t>ক্টা</a:t>
            </a:r>
            <a:r>
              <a:rPr lang="bn-BD" sz="3200" dirty="0">
                <a:solidFill>
                  <a:srgbClr val="0000CC"/>
                </a:solidFill>
                <a:latin typeface="SolaimanLipi" pitchFamily="2" charset="0"/>
                <a:cs typeface="SolaimanLipi" pitchFamily="2" charset="0"/>
              </a:rPr>
              <a:t>লে রুপান্তরের মত)।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ভাগ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পর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ভাগফলকে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নিচে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ভাগশেষকে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ডানে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লিখতে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20" dirty="0">
                <a:solidFill>
                  <a:srgbClr val="990099"/>
                </a:solidFill>
                <a:latin typeface="SolaimanLipi" pitchFamily="2" charset="0"/>
                <a:cs typeface="SolaimanLipi" pitchFamily="2" charset="0"/>
              </a:rPr>
              <a:t>ভাগফলকে পুনরায় </a:t>
            </a:r>
            <a:r>
              <a:rPr lang="bn-BD" sz="3200" dirty="0">
                <a:solidFill>
                  <a:srgbClr val="990099"/>
                </a:solidFill>
                <a:latin typeface="SolaimanLipi" pitchFamily="2" charset="0"/>
                <a:cs typeface="SolaimanLipi" pitchFamily="2" charset="0"/>
              </a:rPr>
              <a:t>(১৬-ষোল) </a:t>
            </a:r>
            <a:r>
              <a:rPr lang="bn-BD" sz="3200" spc="-120" dirty="0">
                <a:solidFill>
                  <a:srgbClr val="990099"/>
                </a:solidFill>
                <a:latin typeface="SolaimanLipi" pitchFamily="2" charset="0"/>
                <a:cs typeface="SolaimanLipi" pitchFamily="2" charset="0"/>
              </a:rPr>
              <a:t>দিয়ে ভাগ করতে হবে এবং পুনরায় ভাগফলকে নিচে ও ভাগশেষকে ডানে লিখতে হবে।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এই প্র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ক্রিয়া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ততক্ষণ চলবে যতক্ষণ ভাগফল ০ (শুন্য) না হয়।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tx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অতঃপর অবশিষ্ট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Remainder</a:t>
            </a:r>
            <a:r>
              <a:rPr lang="bn-BD" sz="3200" dirty="0">
                <a:solidFill>
                  <a:schemeClr val="tx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)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chemeClr val="tx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সংখ্যাগুলিকে নিচ থেকে উপরের দিকে পর্যায়ক্রমে সাজিয়ে লিখলে  দশমিক পূর্ণসংখ্যাটির সমতুল্য বাইনারি মান পাওয়া যাবে।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9471074" y="2213317"/>
            <a:ext cx="457200" cy="292100"/>
          </a:xfrm>
          <a:custGeom>
            <a:avLst/>
            <a:gdLst>
              <a:gd name="T0" fmla="*/ 0 w 440"/>
              <a:gd name="T1" fmla="*/ 0 h 184"/>
              <a:gd name="T2" fmla="*/ 0 w 440"/>
              <a:gd name="T3" fmla="*/ 292100 h 184"/>
              <a:gd name="T4" fmla="*/ 457200 w 440"/>
              <a:gd name="T5" fmla="*/ 292100 h 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0" h="184">
                <a:moveTo>
                  <a:pt x="0" y="0"/>
                </a:moveTo>
                <a:cubicBezTo>
                  <a:pt x="0" y="61"/>
                  <a:pt x="0" y="123"/>
                  <a:pt x="0" y="184"/>
                </a:cubicBezTo>
                <a:cubicBezTo>
                  <a:pt x="147" y="184"/>
                  <a:pt x="293" y="184"/>
                  <a:pt x="440" y="184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547274" y="2137117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423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937674" y="2137117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9623474" y="2518117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26</a:t>
            </a: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--- </a:t>
            </a: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9547274" y="2518117"/>
            <a:ext cx="457200" cy="381000"/>
          </a:xfrm>
          <a:custGeom>
            <a:avLst/>
            <a:gdLst>
              <a:gd name="T0" fmla="*/ 0 w 440"/>
              <a:gd name="T1" fmla="*/ 0 h 184"/>
              <a:gd name="T2" fmla="*/ 0 w 440"/>
              <a:gd name="T3" fmla="*/ 381000 h 184"/>
              <a:gd name="T4" fmla="*/ 457200 w 440"/>
              <a:gd name="T5" fmla="*/ 381000 h 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0" h="184">
                <a:moveTo>
                  <a:pt x="0" y="0"/>
                </a:moveTo>
                <a:cubicBezTo>
                  <a:pt x="0" y="61"/>
                  <a:pt x="0" y="123"/>
                  <a:pt x="0" y="184"/>
                </a:cubicBezTo>
                <a:cubicBezTo>
                  <a:pt x="147" y="184"/>
                  <a:pt x="293" y="184"/>
                  <a:pt x="440" y="184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9699674" y="2899117"/>
            <a:ext cx="457200" cy="381000"/>
          </a:xfrm>
          <a:custGeom>
            <a:avLst/>
            <a:gdLst>
              <a:gd name="T0" fmla="*/ 0 w 440"/>
              <a:gd name="T1" fmla="*/ 0 h 184"/>
              <a:gd name="T2" fmla="*/ 0 w 440"/>
              <a:gd name="T3" fmla="*/ 381000 h 184"/>
              <a:gd name="T4" fmla="*/ 457200 w 440"/>
              <a:gd name="T5" fmla="*/ 381000 h 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0" h="184">
                <a:moveTo>
                  <a:pt x="0" y="0"/>
                </a:moveTo>
                <a:cubicBezTo>
                  <a:pt x="0" y="61"/>
                  <a:pt x="0" y="123"/>
                  <a:pt x="0" y="184"/>
                </a:cubicBezTo>
                <a:cubicBezTo>
                  <a:pt x="147" y="184"/>
                  <a:pt x="293" y="184"/>
                  <a:pt x="440" y="184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9013874" y="2518117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9775874" y="2899117"/>
            <a:ext cx="14183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--- </a:t>
            </a: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9166274" y="2899117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9852074" y="3280117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--- </a:t>
            </a: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Freeform 25"/>
          <p:cNvSpPr>
            <a:spLocks/>
          </p:cNvSpPr>
          <p:nvPr/>
        </p:nvSpPr>
        <p:spPr bwMode="auto">
          <a:xfrm>
            <a:off x="11489993" y="2485292"/>
            <a:ext cx="45719" cy="1258753"/>
          </a:xfrm>
          <a:custGeom>
            <a:avLst/>
            <a:gdLst>
              <a:gd name="T0" fmla="*/ 533400 w 336"/>
              <a:gd name="T1" fmla="*/ 1981200 h 1248"/>
              <a:gd name="T2" fmla="*/ 381000 w 336"/>
              <a:gd name="T3" fmla="*/ 1371600 h 1248"/>
              <a:gd name="T4" fmla="*/ 0 w 336"/>
              <a:gd name="T5" fmla="*/ 0 h 1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248">
                <a:moveTo>
                  <a:pt x="336" y="1248"/>
                </a:moveTo>
                <a:lnTo>
                  <a:pt x="240" y="864"/>
                </a:lnTo>
                <a:lnTo>
                  <a:pt x="0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45047" y="1146516"/>
            <a:ext cx="2837377" cy="47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0918874" y="29085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=A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78941" y="3709389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11219947" y="2229637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46482" y="208788"/>
            <a:ext cx="11435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পূর্ণসংখ্যাকে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হেক্সাডেসিম্যাল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রূপান্তর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21096" y="4449670"/>
            <a:ext cx="31287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নির্ণেয়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হেক্সাডেসিম্যাল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=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(1A7) </a:t>
            </a:r>
            <a:r>
              <a:rPr lang="en-US" sz="1600" b="1" baseline="-25000" dirty="0">
                <a:solidFill>
                  <a:schemeClr val="accent4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245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5" grpId="0" animBg="1"/>
      <p:bldP spid="16" grpId="0" autoUpdateAnimBg="0"/>
      <p:bldP spid="17" grpId="0" autoUpdateAnimBg="0"/>
      <p:bldP spid="18" grpId="0" autoUpdateAnimBg="0"/>
      <p:bldP spid="19" grpId="0" animBg="1"/>
      <p:bldP spid="20" grpId="0" animBg="1"/>
      <p:bldP spid="21" grpId="0" autoUpdateAnimBg="0"/>
      <p:bldP spid="22" grpId="0" autoUpdateAnimBg="0"/>
      <p:bldP spid="23" grpId="0" autoUpdateAnimBg="0"/>
      <p:bldP spid="24" grpId="0" autoUpdateAnimBg="0"/>
      <p:bldP spid="31" grpId="0" animBg="1"/>
      <p:bldP spid="29" grpId="0" autoUpdateAnimBg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52116"/>
            <a:ext cx="8534544" cy="5938544"/>
          </a:xfrm>
        </p:spPr>
        <p:txBody>
          <a:bodyPr>
            <a:noAutofit/>
          </a:bodyPr>
          <a:lstStyle/>
          <a:p>
            <a:pPr marL="365760" indent="-365760" algn="just">
              <a:lnSpc>
                <a:spcPct val="83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ভগ্নাংশটিকে হেক্সাডেসি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লের বেজ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(১৬-ষোল) দিয়ে গুণ করতে হবে।  </a:t>
            </a:r>
          </a:p>
          <a:p>
            <a:pPr marL="365760" indent="-365760" algn="just">
              <a:lnSpc>
                <a:spcPct val="83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গুণ করার পর যে পূর্ণ অংশটি থাকবে সেটিকে সংরক্ষণ করতে হবে।</a:t>
            </a:r>
            <a:r>
              <a:rPr lang="en-US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660033"/>
                </a:solidFill>
                <a:latin typeface="SolaimanLipi" pitchFamily="2" charset="0"/>
                <a:cs typeface="SolaimanLipi" pitchFamily="2" charset="0"/>
              </a:rPr>
              <a:t>(পূর্ণ সংখ্যা কিছু হলে তাকে, না হলে </a:t>
            </a:r>
            <a:r>
              <a:rPr lang="en-US" sz="3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BD" sz="3200" dirty="0">
                <a:solidFill>
                  <a:srgbClr val="660033"/>
                </a:solidFill>
                <a:latin typeface="SolaimanLipi" pitchFamily="2" charset="0"/>
                <a:cs typeface="SolaimanLipi" pitchFamily="2" charset="0"/>
              </a:rPr>
              <a:t> কে)।</a:t>
            </a:r>
            <a:endParaRPr lang="en-US" sz="3200" dirty="0">
              <a:solidFill>
                <a:srgbClr val="660033"/>
              </a:solidFill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lnSpc>
                <a:spcPct val="83000"/>
              </a:lnSpc>
              <a:spcBef>
                <a:spcPts val="0"/>
              </a:spcBef>
              <a:buFont typeface="+mj-lt"/>
              <a:buAutoNum type="arabicPeriod"/>
            </a:pPr>
            <a:endParaRPr lang="bn-BD" sz="3200" dirty="0">
              <a:solidFill>
                <a:srgbClr val="660033"/>
              </a:solidFill>
              <a:latin typeface="SolaimanLipi" pitchFamily="2" charset="0"/>
              <a:cs typeface="SolaimanLipi" pitchFamily="2" charset="0"/>
            </a:endParaRPr>
          </a:p>
          <a:p>
            <a:pPr marL="365760" indent="-365760" algn="just">
              <a:lnSpc>
                <a:spcPct val="83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অবশিষ্ট (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Remainder</a:t>
            </a: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) ভগ্নাংশটিকে পুণরায় বেজ (১৬-ষোল) দিয়ে গুণ করতে হবে এবং পুনরায় পূর্ণসংখ্যাটি সংরক্ষণ করতে হবে।</a:t>
            </a:r>
          </a:p>
          <a:p>
            <a:pPr marL="365760" indent="-365760" algn="just">
              <a:lnSpc>
                <a:spcPct val="83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এই প্র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ক্রি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য়া ততক্ষণ চলবে যতক্ষণ পর্যন্ত ভগ্নাংশটি পূর্ণসংখ্যায় পরিনত না হয়। </a:t>
            </a:r>
          </a:p>
          <a:p>
            <a:pPr marL="365760" indent="-365760" algn="just">
              <a:lnSpc>
                <a:spcPct val="83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প্র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ক্রি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য়াটি ৪ থেকে ৫ বার চালানোর পরও যদি পূর্ণসংখ্যা না হয় তাহলে সেটিকে আসন্ন মান হিসেবে ধরে নিতে হবে। </a:t>
            </a:r>
          </a:p>
          <a:p>
            <a:pPr marL="365760" indent="-365760" algn="just">
              <a:lnSpc>
                <a:spcPct val="83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অতঃপর সংরক্ষিত পূর্ণসংখ্যাগুলিকে</a:t>
            </a:r>
            <a:r>
              <a:rPr lang="en-US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উপর থেকে নিচের দিকে পর্যায়ক্রমে সাজিয়ে লিখলে  দশমিক ভগ্নাংসটির সমতুল্য হেক্সাডেসি</a:t>
            </a:r>
            <a:r>
              <a:rPr lang="bn-IN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bn-BD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ল মান পাওয়া যাবে।</a:t>
            </a:r>
            <a:endParaRPr lang="en-US" sz="3200" spc="-150" dirty="0">
              <a:solidFill>
                <a:srgbClr val="006666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8953903" y="4533313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.125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9531547" y="4533313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16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10288627" y="4533313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8946282" y="1479153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</a:t>
            </a: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9526386" y="1479153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16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	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10271178" y="1464405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11033178" y="1449657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8946282" y="1860153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9526386" y="1860153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16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10271178" y="1860153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11033178" y="1830657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>
            <a:off x="11565591" y="4549537"/>
            <a:ext cx="0" cy="36576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8946280" y="2282173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9526384" y="2282173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16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0271178" y="2282173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1033176" y="2252677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8946282" y="2639981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9526386" y="2639981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16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0271178" y="2639981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11033178" y="2610485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8946282" y="3020981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9526386" y="3020981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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 16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 pitchFamily="18" charset="2"/>
              </a:rPr>
              <a:t>=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10271178" y="3020981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00</a:t>
            </a: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11033178" y="2991485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" name="Line 33"/>
          <p:cNvSpPr>
            <a:spLocks noChangeShapeType="1"/>
          </p:cNvSpPr>
          <p:nvPr/>
        </p:nvSpPr>
        <p:spPr bwMode="auto">
          <a:xfrm>
            <a:off x="11555018" y="1525857"/>
            <a:ext cx="0" cy="1828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11049765" y="4517089"/>
            <a:ext cx="952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 </a:t>
            </a:r>
            <a:r>
              <a:rPr lang="bn-BD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8006" y="982393"/>
            <a:ext cx="27284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01726" y="4030393"/>
            <a:ext cx="27447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8006" y="3496993"/>
            <a:ext cx="276286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20884" y="5020993"/>
            <a:ext cx="27255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05601" y="1242457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11182698" y="3272953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355999" y="167340"/>
            <a:ext cx="11503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ভগ্নাংশ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হেক্সাডেসিম্যাল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সংখ্যায়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রূপান্তর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8" grpId="0" autoUpdateAnimBg="0"/>
      <p:bldP spid="39" grpId="0" autoUpdateAnimBg="0"/>
      <p:bldP spid="40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  <p:bldP spid="49" grpId="0" autoUpdateAnimBg="0"/>
      <p:bldP spid="51" grpId="0" animBg="1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4" grpId="0" autoUpdateAnimBg="0"/>
      <p:bldP spid="35" grpId="0" autoUpdateAnimBg="0"/>
      <p:bldP spid="50" grpId="0" autoUpdateAnimBg="0"/>
      <p:bldP spid="54" grpId="0" autoUpdateAnimBg="0"/>
      <p:bldP spid="55" grpId="0" autoUpdateAnimBg="0"/>
      <p:bldP spid="56" grpId="0" autoUpdateAnimBg="0"/>
      <p:bldP spid="61" grpId="0" animBg="1"/>
      <p:bldP spid="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1644" y="651192"/>
            <a:ext cx="5226838" cy="686081"/>
          </a:xfrm>
        </p:spPr>
        <p:txBody>
          <a:bodyPr>
            <a:noAutofit/>
          </a:bodyPr>
          <a:lstStyle/>
          <a:p>
            <a:r>
              <a:rPr lang="bn-BD" sz="4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একক কাজ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35064" y="4043963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ঘ. ২০</a:t>
            </a: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39827" y="3297838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খ. ৯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35063" y="3267891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খ. ৯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26293" y="4027754"/>
            <a:ext cx="3427412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ঘ. ২০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33038" y="2416774"/>
            <a:ext cx="6938209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 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r>
              <a:rPr lang="en-US" sz="3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37802" y="3301760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ক.  ৮ </a:t>
            </a: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33039" y="4034438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 ১৬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29886" y="4012711"/>
            <a:ext cx="3427412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গ. ১৬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30947" y="3271468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ক. ৮</a:t>
            </a:r>
          </a:p>
        </p:txBody>
      </p:sp>
    </p:spTree>
    <p:extLst>
      <p:ext uri="{BB962C8B-B14F-4D97-AF65-F5344CB8AC3E}">
        <p14:creationId xmlns:p14="http://schemas.microsoft.com/office/powerpoint/2010/main" val="42116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524" r="23214" b="35799"/>
          <a:stretch/>
        </p:blipFill>
        <p:spPr bwMode="auto">
          <a:xfrm>
            <a:off x="4700353" y="633625"/>
            <a:ext cx="244859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3079" r="34295" b="38461"/>
          <a:stretch/>
        </p:blipFill>
        <p:spPr bwMode="auto">
          <a:xfrm>
            <a:off x="603625" y="1879385"/>
            <a:ext cx="1527313" cy="4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8437" r="35238" b="44275"/>
          <a:stretch/>
        </p:blipFill>
        <p:spPr bwMode="auto">
          <a:xfrm>
            <a:off x="749399" y="3638846"/>
            <a:ext cx="1645920" cy="49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38546" y="4536242"/>
                <a:ext cx="12053453" cy="589568"/>
              </a:xfrm>
              <a:prstGeom prst="rect">
                <a:avLst/>
              </a:prstGeom>
            </p:spPr>
            <p:txBody>
              <a:bodyPr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marL="241300" indent="-241300" defTabSz="642938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kern="0" smtClean="0">
                            <a:ln w="1143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kern="0" smtClean="0">
                            <a:ln w="1143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kern="0" smtClean="0">
                            <a:ln w="1143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𝑨𝑩𝑪𝑫</m:t>
                        </m:r>
                        <m:r>
                          <a:rPr lang="en-US" sz="3200" b="1" i="1" kern="0" smtClean="0">
                            <a:ln w="1143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kern="0" smtClean="0">
                            <a:ln w="1143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𝑬𝑭</m:t>
                        </m:r>
                        <m:r>
                          <a:rPr lang="en-US" sz="3200" b="1" i="1" kern="0" smtClean="0">
                            <a:ln w="1143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200" b="1" i="1" kern="0" smtClean="0">
                            <a:ln w="1143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en-US" sz="3200" b="1" kern="0" dirty="0">
                    <a:ln w="11430"/>
                    <a:solidFill>
                      <a:schemeClr val="tx1"/>
                    </a:solidFill>
                    <a:latin typeface="SolaimanLipi" pitchFamily="2" charset="0"/>
                    <a:cs typeface="SolaimanLipi" pitchFamily="2" charset="0"/>
                  </a:rPr>
                  <a:t> কে বাইনারী, অক্টাল </a:t>
                </a:r>
                <a:r>
                  <a:rPr lang="en-US" sz="3200" b="1" kern="0" dirty="0" err="1">
                    <a:ln w="11430"/>
                    <a:solidFill>
                      <a:schemeClr val="tx1"/>
                    </a:solidFill>
                    <a:latin typeface="SolaimanLipi" pitchFamily="2" charset="0"/>
                    <a:cs typeface="SolaimanLipi" pitchFamily="2" charset="0"/>
                  </a:rPr>
                  <a:t>এবং</a:t>
                </a:r>
                <a:r>
                  <a:rPr lang="en-US" sz="3200" b="1" kern="0" dirty="0">
                    <a:ln w="11430"/>
                    <a:solidFill>
                      <a:schemeClr val="tx1"/>
                    </a:solidFill>
                    <a:latin typeface="SolaimanLipi" pitchFamily="2" charset="0"/>
                    <a:cs typeface="SolaimanLipi" pitchFamily="2" charset="0"/>
                  </a:rPr>
                  <a:t> </a:t>
                </a:r>
                <a:r>
                  <a:rPr lang="en-US" sz="3200" b="1" kern="0" dirty="0" err="1">
                    <a:ln w="11430"/>
                    <a:solidFill>
                      <a:schemeClr val="tx1"/>
                    </a:solidFill>
                    <a:latin typeface="SolaimanLipi" pitchFamily="2" charset="0"/>
                    <a:cs typeface="SolaimanLipi" pitchFamily="2" charset="0"/>
                  </a:rPr>
                  <a:t>দশমিক</a:t>
                </a:r>
                <a:r>
                  <a:rPr lang="en-US" sz="3200" b="1" kern="0" dirty="0">
                    <a:ln w="11430"/>
                    <a:solidFill>
                      <a:schemeClr val="tx1"/>
                    </a:solidFill>
                    <a:latin typeface="SolaimanLipi" pitchFamily="2" charset="0"/>
                    <a:cs typeface="SolaimanLipi" pitchFamily="2" charset="0"/>
                  </a:rPr>
                  <a:t> </a:t>
                </a:r>
                <a:r>
                  <a:rPr lang="en-US" sz="3200" b="1" kern="0" dirty="0" err="1">
                    <a:ln w="11430"/>
                    <a:solidFill>
                      <a:schemeClr val="tx1"/>
                    </a:solidFill>
                    <a:latin typeface="SolaimanLipi" pitchFamily="2" charset="0"/>
                    <a:cs typeface="SolaimanLipi" pitchFamily="2" charset="0"/>
                  </a:rPr>
                  <a:t>সংখ্যায়</a:t>
                </a:r>
                <a:r>
                  <a:rPr lang="en-US" sz="3200" b="1" kern="0" dirty="0">
                    <a:ln w="11430"/>
                    <a:solidFill>
                      <a:schemeClr val="tx1"/>
                    </a:solidFill>
                    <a:latin typeface="SolaimanLipi" pitchFamily="2" charset="0"/>
                    <a:cs typeface="SolaimanLipi" pitchFamily="2" charset="0"/>
                  </a:rPr>
                  <a:t> রূপান্তর কর। ।</a:t>
                </a: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6" y="4536242"/>
                <a:ext cx="12053453" cy="589568"/>
              </a:xfrm>
              <a:prstGeom prst="rect">
                <a:avLst/>
              </a:prstGeom>
              <a:blipFill>
                <a:blip r:embed="rId5"/>
                <a:stretch>
                  <a:fillRect t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 txBox="1">
            <a:spLocks/>
          </p:cNvSpPr>
          <p:nvPr/>
        </p:nvSpPr>
        <p:spPr>
          <a:xfrm>
            <a:off x="2130938" y="3048000"/>
            <a:ext cx="8382000" cy="94169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38546" y="2629586"/>
                <a:ext cx="12053454" cy="589568"/>
              </a:xfrm>
              <a:prstGeom prst="rect">
                <a:avLst/>
              </a:prstGeom>
            </p:spPr>
            <p:txBody>
              <a:bodyPr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marL="241300" indent="-241300" defTabSz="642938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kern="0" smtClean="0">
                            <a:ln w="11430"/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kern="0" smtClean="0">
                            <a:ln w="11430"/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kern="0" smtClean="0">
                            <a:ln w="11430"/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২২১</m:t>
                        </m:r>
                        <m:r>
                          <a:rPr lang="en-US" sz="3200" b="1" i="1" kern="0" smtClean="0">
                            <a:ln w="11430"/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 kern="0" smtClean="0">
                            <a:ln w="11430"/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৭৫২</m:t>
                        </m:r>
                        <m:r>
                          <a:rPr lang="en-US" sz="3200" b="1" i="1" kern="0" smtClean="0">
                            <a:ln w="11430"/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200" b="1" i="1" kern="0" smtClean="0">
                            <a:ln w="11430"/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১০</m:t>
                        </m:r>
                      </m:sub>
                    </m:sSub>
                  </m:oMath>
                </a14:m>
                <a:r>
                  <a:rPr lang="en-US" sz="3200" b="1" kern="0" dirty="0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 </a:t>
                </a:r>
                <a:r>
                  <a:rPr lang="en-US" sz="3200" b="1" kern="0" dirty="0" err="1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কে</a:t>
                </a:r>
                <a:r>
                  <a:rPr lang="en-US" sz="3200" b="1" kern="0" dirty="0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 </a:t>
                </a:r>
                <a:r>
                  <a:rPr lang="en-US" sz="3200" b="1" kern="0" dirty="0" err="1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বাইনারী</a:t>
                </a:r>
                <a:r>
                  <a:rPr lang="en-US" sz="3200" b="1" kern="0" dirty="0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, </a:t>
                </a:r>
                <a:r>
                  <a:rPr lang="en-US" sz="3200" b="1" kern="0" dirty="0" err="1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অক্টাল</a:t>
                </a:r>
                <a:r>
                  <a:rPr lang="en-US" sz="3200" b="1" kern="0" dirty="0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 </a:t>
                </a:r>
                <a:r>
                  <a:rPr lang="en-US" sz="3200" b="1" kern="0" dirty="0" err="1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এবং</a:t>
                </a:r>
                <a:r>
                  <a:rPr lang="en-US" sz="3200" b="1" kern="0" dirty="0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 </a:t>
                </a:r>
                <a:r>
                  <a:rPr lang="en-US" sz="3200" b="1" kern="0" dirty="0" err="1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হেক্সাডেসিম্যাল</a:t>
                </a:r>
                <a:r>
                  <a:rPr lang="en-US" sz="3200" b="1" kern="0" dirty="0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 </a:t>
                </a:r>
                <a:r>
                  <a:rPr lang="en-US" sz="3200" b="1" kern="0" dirty="0" err="1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সংখ্যায়</a:t>
                </a:r>
                <a:r>
                  <a:rPr lang="en-US" sz="3200" b="1" kern="0" dirty="0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 </a:t>
                </a:r>
                <a:r>
                  <a:rPr lang="en-US" sz="3200" b="1" kern="0" dirty="0" err="1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রূপান্তর</a:t>
                </a:r>
                <a:r>
                  <a:rPr lang="en-US" sz="3200" b="1" kern="0" dirty="0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 </a:t>
                </a:r>
                <a:r>
                  <a:rPr lang="en-US" sz="3200" b="1" kern="0" dirty="0" err="1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কর</a:t>
                </a:r>
                <a:r>
                  <a:rPr lang="en-US" sz="3200" b="1" kern="0" dirty="0">
                    <a:ln w="11430"/>
                    <a:solidFill>
                      <a:srgbClr val="000066"/>
                    </a:solidFill>
                    <a:latin typeface="SolaimanLipi" pitchFamily="2" charset="0"/>
                    <a:cs typeface="SolaimanLipi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6" y="2629586"/>
                <a:ext cx="12053454" cy="589568"/>
              </a:xfrm>
              <a:prstGeom prst="rect">
                <a:avLst/>
              </a:prstGeom>
              <a:blipFill>
                <a:blip r:embed="rId6"/>
                <a:stretch>
                  <a:fillRect t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034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5262" y="2002921"/>
            <a:ext cx="872910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১. (৭)</a:t>
            </a:r>
            <a:r>
              <a:rPr lang="en-US" sz="3200" b="1" baseline="-25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১০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বাইনারি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মান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কত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baseline="-25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?</a:t>
            </a:r>
            <a:endParaRPr lang="en-US" sz="500" dirty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262" y="2844225"/>
            <a:ext cx="93941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২. (১০০০০)</a:t>
            </a:r>
            <a:r>
              <a:rPr lang="en-US" sz="3200" b="1" baseline="-25000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২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এর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মান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কত</a:t>
            </a:r>
            <a:r>
              <a:rPr lang="en-US" sz="3200" b="1" dirty="0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rPr>
              <a:t>?</a:t>
            </a:r>
            <a:endParaRPr lang="en-US" sz="500" dirty="0">
              <a:solidFill>
                <a:schemeClr val="tx1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55289D-022F-4831-9798-BEE88FFC2D30}"/>
              </a:ext>
            </a:extLst>
          </p:cNvPr>
          <p:cNvSpPr txBox="1"/>
          <p:nvPr/>
        </p:nvSpPr>
        <p:spPr>
          <a:xfrm>
            <a:off x="3671455" y="530086"/>
            <a:ext cx="4502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9D9A6-B883-4F73-9040-EEBDCD6E7111}"/>
              </a:ext>
            </a:extLst>
          </p:cNvPr>
          <p:cNvSpPr txBox="1"/>
          <p:nvPr/>
        </p:nvSpPr>
        <p:spPr>
          <a:xfrm>
            <a:off x="2285262" y="3685530"/>
            <a:ext cx="9089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৩. 4D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ধরনের</a:t>
            </a:r>
            <a:r>
              <a:rPr lang="en-US" sz="3200" dirty="0"/>
              <a:t> </a:t>
            </a:r>
            <a:r>
              <a:rPr lang="en-US" sz="3200" dirty="0" err="1"/>
              <a:t>সংখ্যা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36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3410" y="2726856"/>
            <a:ext cx="9344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SolaimanLipi" pitchFamily="2" charset="0"/>
                <a:cs typeface="SolaimanLipi" pitchFamily="2" charset="0"/>
              </a:rPr>
              <a:t>১.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বাইনারিতে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রুপান্তর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করো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:(১০২.২৫)</a:t>
            </a:r>
            <a:r>
              <a:rPr lang="en-US" sz="3600" baseline="-25000" dirty="0">
                <a:latin typeface="SolaimanLipi" pitchFamily="2" charset="0"/>
                <a:cs typeface="SolaimanLipi" pitchFamily="2" charset="0"/>
              </a:rPr>
              <a:t>১০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6219" y="847196"/>
            <a:ext cx="63602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বাড়ীর</a:t>
            </a:r>
            <a:r>
              <a:rPr lang="bn-BD" sz="60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কাজ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3410" y="3473361"/>
            <a:ext cx="9496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SolaimanLipi" pitchFamily="2" charset="0"/>
                <a:cs typeface="SolaimanLipi" pitchFamily="2" charset="0"/>
              </a:rPr>
              <a:t>২.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অক্টালে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রপান্তর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করো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(১২৭.২৫)</a:t>
            </a:r>
            <a:r>
              <a:rPr lang="en-US" sz="3600" baseline="-25000" dirty="0">
                <a:latin typeface="SolaimanLipi" pitchFamily="2" charset="0"/>
                <a:cs typeface="SolaimanLipi" pitchFamily="2" charset="0"/>
              </a:rPr>
              <a:t>১০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59605" y="4227509"/>
            <a:ext cx="9710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SolaimanLipi" pitchFamily="2" charset="0"/>
                <a:cs typeface="SolaimanLipi" pitchFamily="2" charset="0"/>
              </a:rPr>
              <a:t>৩.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হেক্সাডেসিম্যাল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সংখ্যায়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রপান্তর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dirty="0" err="1">
                <a:latin typeface="SolaimanLipi" pitchFamily="2" charset="0"/>
                <a:cs typeface="SolaimanLipi" pitchFamily="2" charset="0"/>
              </a:rPr>
              <a:t>করো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(২৫৫.২৫)</a:t>
            </a:r>
            <a:r>
              <a:rPr lang="en-US" sz="3600" baseline="-25000" dirty="0">
                <a:latin typeface="SolaimanLipi" pitchFamily="2" charset="0"/>
                <a:cs typeface="SolaimanLipi" pitchFamily="2" charset="0"/>
              </a:rPr>
              <a:t>১০</a:t>
            </a:r>
            <a:r>
              <a:rPr lang="en-US" sz="3600" dirty="0">
                <a:latin typeface="SolaimanLipi" pitchFamily="2" charset="0"/>
                <a:cs typeface="SolaimanLipi" pitchFamily="2" charset="0"/>
              </a:rPr>
              <a:t> </a:t>
            </a:r>
            <a:endParaRPr lang="en-US" sz="3200" dirty="0"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art 2"/>
          <p:cNvSpPr/>
          <p:nvPr/>
        </p:nvSpPr>
        <p:spPr>
          <a:xfrm>
            <a:off x="6629400" y="1219200"/>
            <a:ext cx="2514600" cy="2743200"/>
          </a:xfrm>
          <a:prstGeom prst="hear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677399" y="2895299"/>
            <a:ext cx="2514600" cy="396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44" y="857250"/>
            <a:ext cx="1156914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43" y="1757497"/>
            <a:ext cx="11569148" cy="4047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নুরুল্লা</a:t>
            </a:r>
            <a:endParaRPr lang="en-US" sz="4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থ্য ও যোগাযোগ প্রযুক্তি </a:t>
            </a:r>
          </a:p>
          <a:p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01818606446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bn-IN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2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মেইল</a:t>
            </a:r>
            <a:r>
              <a:rPr lang="bn-IN" sz="32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ঃ</a:t>
            </a:r>
            <a:r>
              <a:rPr lang="bn-IN" sz="3200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Nikosh" panose="02000000000000000000" pitchFamily="2" charset="0"/>
                <a:hlinkClick r:id="rId2"/>
              </a:rPr>
              <a:t>amdnurulla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@gmail.com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BD" sz="32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4" y="925681"/>
            <a:ext cx="856937" cy="854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88" y="1843528"/>
            <a:ext cx="3169822" cy="3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2ACABE-D596-459C-B65D-79ADBF0BB4BA}"/>
              </a:ext>
            </a:extLst>
          </p:cNvPr>
          <p:cNvSpPr txBox="1"/>
          <p:nvPr/>
        </p:nvSpPr>
        <p:spPr>
          <a:xfrm>
            <a:off x="175137" y="1319444"/>
            <a:ext cx="7985189" cy="4431983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/>
              <a:t>পাঠ</a:t>
            </a:r>
            <a:r>
              <a:rPr lang="en-US" sz="6000" b="1" u="sng" dirty="0"/>
              <a:t> </a:t>
            </a:r>
            <a:r>
              <a:rPr lang="en-US" sz="6000" b="1" u="sng" dirty="0" err="1"/>
              <a:t>পরিচিতি</a:t>
            </a:r>
            <a:endParaRPr lang="en-US" sz="6000" b="1" u="sng" dirty="0"/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: তথ্য ও যোগাযোগ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bn-BD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  </a:t>
            </a:r>
          </a:p>
          <a:p>
            <a:r>
              <a: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                  </a:t>
            </a:r>
            <a:r>
              <a:rPr lang="en-US" sz="36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রূপান্তর</a:t>
            </a:r>
            <a:r>
              <a: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(১ম অংশ)</a:t>
            </a:r>
          </a:p>
          <a:p>
            <a:endParaRPr lang="en-US" sz="800" b="1" dirty="0"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: ৫০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3A103-E41A-4BFB-A1BD-CF7FAA797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8" y="1319444"/>
            <a:ext cx="3731844" cy="44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9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4D6AE-34AB-4077-A046-81E760214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7127" y="1166193"/>
            <a:ext cx="5484873" cy="5440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346D8-218E-4766-AAA7-B7C7A9137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4357" y="1166193"/>
            <a:ext cx="6582770" cy="54400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5015FC-0B80-46C5-B760-81B600238ABC}"/>
              </a:ext>
            </a:extLst>
          </p:cNvPr>
          <p:cNvSpPr txBox="1"/>
          <p:nvPr/>
        </p:nvSpPr>
        <p:spPr>
          <a:xfrm>
            <a:off x="357809" y="251791"/>
            <a:ext cx="745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নিচের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ছবিগুলো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লক্ষ্য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958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0C584C-233D-4294-8B42-E3950EE09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249" y="1714500"/>
            <a:ext cx="6052273" cy="468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3A001-2AB7-4F25-80FC-F2A12B476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23589" y="1714499"/>
            <a:ext cx="5592162" cy="46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171" y="1379323"/>
            <a:ext cx="9269084" cy="8617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আমাদের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1523" y="3187308"/>
            <a:ext cx="7537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রূ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পান্তর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5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817" y="1854530"/>
            <a:ext cx="10424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শেষে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শিক্ষার্থীরা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...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651164" y="2884750"/>
            <a:ext cx="11374581" cy="235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বিভিন্ন প্রকার সংখ্যা পদ্ধতির আন্তঃসম্পর্ক নির্ণয় করতে পারবে।</a:t>
            </a:r>
          </a:p>
          <a:p>
            <a:pPr marL="742950" indent="-74295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সংখ্যাকে বাইনারি সংখ্যায় </a:t>
            </a:r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রূ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পান্তর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742950" indent="-74295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সংখ্যাকে 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ক্ট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া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 সংখ্যায় </a:t>
            </a:r>
            <a:r>
              <a:rPr lang="bn-IN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রূ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পান্তর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742950" indent="-742950" algn="just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bn-BD" sz="3200" b="1" spc="-17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spc="-17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spc="-17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সংখ্যাকে হেক্সাডেসিম্যাল </a:t>
            </a:r>
            <a:r>
              <a:rPr lang="en-US" sz="3200" b="1" spc="-17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spc="-17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সংখ্যায় </a:t>
            </a:r>
            <a:r>
              <a:rPr lang="bn-IN" sz="3200" b="1" spc="-17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রূ</a:t>
            </a:r>
            <a:r>
              <a:rPr lang="bn-BD" sz="3200" b="1" spc="-17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পান্তর</a:t>
            </a:r>
            <a:r>
              <a:rPr lang="en-US" sz="3200" b="1" spc="-17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spc="-17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b="1" spc="-17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spc="-17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3200" b="1" spc="-17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b="1" spc="-17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A5BDD5-3FC2-4655-BE56-819E502BAB40}"/>
              </a:ext>
            </a:extLst>
          </p:cNvPr>
          <p:cNvSpPr txBox="1"/>
          <p:nvPr/>
        </p:nvSpPr>
        <p:spPr>
          <a:xfrm>
            <a:off x="3325091" y="493687"/>
            <a:ext cx="5347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34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5127" y="1316064"/>
            <a:ext cx="7664304" cy="4678363"/>
          </a:xfrm>
        </p:spPr>
        <p:txBody>
          <a:bodyPr>
            <a:noAutofit/>
          </a:bodyPr>
          <a:lstStyle/>
          <a:p>
            <a:pPr marL="365760" indent="-36576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সংখ্যাটিকে বাইনারির বেজ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(২-দুই) দিয়ে ভাগ করতে হবে।  </a:t>
            </a:r>
          </a:p>
          <a:p>
            <a:pPr marL="365760" indent="-36576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ভাগ করার পর ভাগফলকে নিচে এবং ভাগশেষকে ডানে লিখতে হবে।</a:t>
            </a:r>
          </a:p>
          <a:p>
            <a:pPr marL="365760" indent="-36576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spc="-12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ভাগফলকে পুনরায় বেজ (২-দুই)দিয়ে ভাগ করতে হবে এবং পুনরায় ভাগফলকে নিচে ও ভাগশেষকে ডানে লিখতে হবে।</a:t>
            </a:r>
          </a:p>
          <a:p>
            <a:pPr marL="365760" indent="-36576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এই প্র</a:t>
            </a:r>
            <a:r>
              <a:rPr lang="en-US" sz="3200" spc="-150" dirty="0" err="1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ক্রি</a:t>
            </a:r>
            <a:r>
              <a:rPr lang="bn-BD" sz="3200" spc="-150" dirty="0">
                <a:solidFill>
                  <a:schemeClr val="accent6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য়া ততক্ষণ চলবে যতক্ষণ ভাগফল ০ (শুন্য) না হয়। </a:t>
            </a:r>
          </a:p>
          <a:p>
            <a:pPr marL="365760" indent="-36576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n-BD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অতঃপর অবশিষ্ট (</a:t>
            </a:r>
            <a:r>
              <a:rPr lang="en-US" sz="3200" spc="-15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Remainder</a:t>
            </a:r>
            <a:r>
              <a:rPr lang="bn-BD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)</a:t>
            </a:r>
            <a:r>
              <a:rPr lang="en-US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spc="-150" dirty="0">
                <a:solidFill>
                  <a:srgbClr val="006666"/>
                </a:solidFill>
                <a:latin typeface="SolaimanLipi" pitchFamily="2" charset="0"/>
                <a:cs typeface="SolaimanLipi" pitchFamily="2" charset="0"/>
              </a:rPr>
              <a:t>সংখ্যাগুলিকে নিচ থেকে উপরের দিকে পর্যায়ক্রমে সাজিয়ে লিখলে দশমিক পূর্ণসংখ্যাটির সমতুল্য বাইনারি মান পাওয়া যাবে।</a:t>
            </a:r>
            <a:endParaRPr lang="en-US" sz="3200" spc="-150" dirty="0">
              <a:solidFill>
                <a:srgbClr val="006666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9231927" y="1826446"/>
            <a:ext cx="457200" cy="292100"/>
          </a:xfrm>
          <a:custGeom>
            <a:avLst/>
            <a:gdLst>
              <a:gd name="T0" fmla="*/ 0 w 440"/>
              <a:gd name="T1" fmla="*/ 0 h 184"/>
              <a:gd name="T2" fmla="*/ 0 w 440"/>
              <a:gd name="T3" fmla="*/ 292100 h 184"/>
              <a:gd name="T4" fmla="*/ 457200 w 440"/>
              <a:gd name="T5" fmla="*/ 292100 h 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0" h="184">
                <a:moveTo>
                  <a:pt x="0" y="0"/>
                </a:moveTo>
                <a:cubicBezTo>
                  <a:pt x="0" y="61"/>
                  <a:pt x="0" y="123"/>
                  <a:pt x="0" y="184"/>
                </a:cubicBezTo>
                <a:cubicBezTo>
                  <a:pt x="147" y="184"/>
                  <a:pt x="293" y="184"/>
                  <a:pt x="440" y="184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308127" y="175024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698527" y="175024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9384327" y="2131246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  --- 1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9308127" y="2131246"/>
            <a:ext cx="457200" cy="381000"/>
          </a:xfrm>
          <a:custGeom>
            <a:avLst/>
            <a:gdLst>
              <a:gd name="T0" fmla="*/ 0 w 440"/>
              <a:gd name="T1" fmla="*/ 0 h 184"/>
              <a:gd name="T2" fmla="*/ 0 w 440"/>
              <a:gd name="T3" fmla="*/ 381000 h 184"/>
              <a:gd name="T4" fmla="*/ 457200 w 440"/>
              <a:gd name="T5" fmla="*/ 381000 h 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0" h="184">
                <a:moveTo>
                  <a:pt x="0" y="0"/>
                </a:moveTo>
                <a:cubicBezTo>
                  <a:pt x="0" y="61"/>
                  <a:pt x="0" y="123"/>
                  <a:pt x="0" y="184"/>
                </a:cubicBezTo>
                <a:cubicBezTo>
                  <a:pt x="147" y="184"/>
                  <a:pt x="293" y="184"/>
                  <a:pt x="440" y="184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9460527" y="2512246"/>
            <a:ext cx="457200" cy="381000"/>
          </a:xfrm>
          <a:custGeom>
            <a:avLst/>
            <a:gdLst>
              <a:gd name="T0" fmla="*/ 0 w 440"/>
              <a:gd name="T1" fmla="*/ 0 h 184"/>
              <a:gd name="T2" fmla="*/ 0 w 440"/>
              <a:gd name="T3" fmla="*/ 381000 h 184"/>
              <a:gd name="T4" fmla="*/ 457200 w 440"/>
              <a:gd name="T5" fmla="*/ 381000 h 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0" h="184">
                <a:moveTo>
                  <a:pt x="0" y="0"/>
                </a:moveTo>
                <a:cubicBezTo>
                  <a:pt x="0" y="61"/>
                  <a:pt x="0" y="123"/>
                  <a:pt x="0" y="184"/>
                </a:cubicBezTo>
                <a:cubicBezTo>
                  <a:pt x="147" y="184"/>
                  <a:pt x="293" y="184"/>
                  <a:pt x="440" y="184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8774727" y="213124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9536727" y="2512246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  --- 0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8927127" y="251224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9689127" y="2893246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  --- 0</a:t>
            </a:r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9612927" y="2893246"/>
            <a:ext cx="457200" cy="381000"/>
          </a:xfrm>
          <a:custGeom>
            <a:avLst/>
            <a:gdLst>
              <a:gd name="T0" fmla="*/ 0 w 440"/>
              <a:gd name="T1" fmla="*/ 0 h 184"/>
              <a:gd name="T2" fmla="*/ 0 w 440"/>
              <a:gd name="T3" fmla="*/ 381000 h 184"/>
              <a:gd name="T4" fmla="*/ 457200 w 440"/>
              <a:gd name="T5" fmla="*/ 381000 h 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0" h="184">
                <a:moveTo>
                  <a:pt x="0" y="0"/>
                </a:moveTo>
                <a:cubicBezTo>
                  <a:pt x="0" y="61"/>
                  <a:pt x="0" y="123"/>
                  <a:pt x="0" y="184"/>
                </a:cubicBezTo>
                <a:cubicBezTo>
                  <a:pt x="147" y="184"/>
                  <a:pt x="293" y="184"/>
                  <a:pt x="440" y="184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9079527" y="289324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9841527" y="3274246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  --- 0</a:t>
            </a:r>
          </a:p>
        </p:txBody>
      </p:sp>
      <p:sp>
        <p:nvSpPr>
          <p:cNvPr id="28" name="Freeform 18"/>
          <p:cNvSpPr>
            <a:spLocks/>
          </p:cNvSpPr>
          <p:nvPr/>
        </p:nvSpPr>
        <p:spPr bwMode="auto">
          <a:xfrm>
            <a:off x="9765327" y="3274246"/>
            <a:ext cx="457200" cy="381000"/>
          </a:xfrm>
          <a:custGeom>
            <a:avLst/>
            <a:gdLst>
              <a:gd name="T0" fmla="*/ 0 w 440"/>
              <a:gd name="T1" fmla="*/ 0 h 184"/>
              <a:gd name="T2" fmla="*/ 0 w 440"/>
              <a:gd name="T3" fmla="*/ 381000 h 184"/>
              <a:gd name="T4" fmla="*/ 457200 w 440"/>
              <a:gd name="T5" fmla="*/ 381000 h 1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0" h="184">
                <a:moveTo>
                  <a:pt x="0" y="0"/>
                </a:moveTo>
                <a:cubicBezTo>
                  <a:pt x="0" y="61"/>
                  <a:pt x="0" y="123"/>
                  <a:pt x="0" y="184"/>
                </a:cubicBezTo>
                <a:cubicBezTo>
                  <a:pt x="147" y="184"/>
                  <a:pt x="293" y="184"/>
                  <a:pt x="440" y="184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9231927" y="3274246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9993927" y="3655246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  --- 1</a:t>
            </a:r>
          </a:p>
        </p:txBody>
      </p:sp>
      <p:sp>
        <p:nvSpPr>
          <p:cNvPr id="31" name="Freeform 25"/>
          <p:cNvSpPr>
            <a:spLocks/>
          </p:cNvSpPr>
          <p:nvPr/>
        </p:nvSpPr>
        <p:spPr bwMode="auto">
          <a:xfrm rot="1150455">
            <a:off x="10681875" y="1925182"/>
            <a:ext cx="685800" cy="1981200"/>
          </a:xfrm>
          <a:custGeom>
            <a:avLst/>
            <a:gdLst>
              <a:gd name="T0" fmla="*/ 533400 w 336"/>
              <a:gd name="T1" fmla="*/ 1981200 h 1248"/>
              <a:gd name="T2" fmla="*/ 381000 w 336"/>
              <a:gd name="T3" fmla="*/ 1371600 h 1248"/>
              <a:gd name="T4" fmla="*/ 0 w 336"/>
              <a:gd name="T5" fmla="*/ 0 h 1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248">
                <a:moveTo>
                  <a:pt x="336" y="1248"/>
                </a:moveTo>
                <a:lnTo>
                  <a:pt x="240" y="864"/>
                </a:lnTo>
                <a:lnTo>
                  <a:pt x="0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98527" y="4552233"/>
            <a:ext cx="3359260" cy="50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46735" y="739155"/>
            <a:ext cx="3694384" cy="61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03177" y="4007002"/>
            <a:ext cx="360715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10765395" y="1545453"/>
            <a:ext cx="419517" cy="34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266932" y="254323"/>
            <a:ext cx="11407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পূর্ণসংখ্যাকে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বাইনারিতে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রূ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পান্তর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: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2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15" grpId="0" uiExpand="1" animBg="1"/>
      <p:bldP spid="16" grpId="0" uiExpand="1" autoUpdateAnimBg="0"/>
      <p:bldP spid="17" grpId="0" uiExpand="1" autoUpdateAnimBg="0"/>
      <p:bldP spid="18" grpId="0" uiExpand="1" autoUpdateAnimBg="0"/>
      <p:bldP spid="19" grpId="0" uiExpand="1" animBg="1"/>
      <p:bldP spid="20" grpId="0" uiExpand="1" animBg="1"/>
      <p:bldP spid="21" grpId="0" uiExpand="1" autoUpdateAnimBg="0"/>
      <p:bldP spid="22" grpId="0" uiExpand="1" autoUpdateAnimBg="0"/>
      <p:bldP spid="23" grpId="0" uiExpand="1" autoUpdateAnimBg="0"/>
      <p:bldP spid="24" grpId="0" uiExpand="1" autoUpdateAnimBg="0"/>
      <p:bldP spid="25" grpId="0" uiExpand="1" animBg="1"/>
      <p:bldP spid="26" grpId="0" uiExpand="1" autoUpdateAnimBg="0"/>
      <p:bldP spid="27" grpId="0" uiExpand="1" autoUpdateAnimBg="0"/>
      <p:bldP spid="28" grpId="0" uiExpand="1" animBg="1"/>
      <p:bldP spid="29" grpId="0" uiExpand="1" autoUpdateAnimBg="0"/>
      <p:bldP spid="30" grpId="0" uiExpand="1" autoUpdateAnimBg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791" y="1073223"/>
            <a:ext cx="11555896" cy="3178137"/>
          </a:xfrm>
        </p:spPr>
        <p:txBody>
          <a:bodyPr>
            <a:noAutofit/>
          </a:bodyPr>
          <a:lstStyle/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যে দশমিক পূর্ণসংখ্যাকে বাইনারিতে রুপান্তর করতে হবে সেই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SolaimanLipi" pitchFamily="2" charset="0"/>
                <a:cs typeface="SolaimanLipi" pitchFamily="2" charset="0"/>
              </a:rPr>
              <a:t>সংখ্যাটি 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১, ২, ৪, ৮, ১৬, ৩২, ৬৪, ১২৮ ... ... ধারার সর্বোচ্চ যে সংখ্যার </a:t>
            </a:r>
            <a:r>
              <a:rPr lang="bn-BD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সমান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বা </a:t>
            </a:r>
            <a:r>
              <a:rPr lang="bn-BD" sz="3200" dirty="0">
                <a:solidFill>
                  <a:srgbClr val="003300"/>
                </a:solidFill>
                <a:latin typeface="SolaimanLipi" pitchFamily="2" charset="0"/>
                <a:cs typeface="SolaimanLipi" pitchFamily="2" charset="0"/>
              </a:rPr>
              <a:t>বড়</a:t>
            </a:r>
            <a:r>
              <a:rPr lang="bn-BD" sz="32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সেই সংখ্যাটিকে সর্ববামে রেখে নিম্নক্রমে ঐ সংখ্যাগুলি ১ পর্যন্ত লিখতে হবে। 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rgbClr val="006600"/>
                </a:solidFill>
                <a:latin typeface="SolaimanLipi" pitchFamily="2" charset="0"/>
                <a:cs typeface="SolaimanLipi" pitchFamily="2" charset="0"/>
              </a:rPr>
              <a:t>অতঃপর দেখতে হবে প্রদত্ত সংখ্যাটি কোন কোন ক্রম-সংখ্যার যোগফলের সমান। 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সংখ্যাটি যে যে ক্রম-সংখ্যার যোগফলের সমান সেই সংখ্যাগুলির নিচে </a:t>
            </a:r>
            <a:r>
              <a:rPr lang="en-US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1 </a:t>
            </a: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আর বাকি গুলির নিচে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SolaimanLipi" pitchFamily="2" charset="0"/>
                <a:cs typeface="SolaimanLipi" pitchFamily="2" charset="0"/>
              </a:rPr>
              <a:t>লিখি।</a:t>
            </a:r>
          </a:p>
          <a:p>
            <a:pPr marL="365760" indent="-365760" algn="just">
              <a:spcBef>
                <a:spcPts val="0"/>
              </a:spcBef>
              <a:buFont typeface="+mj-lt"/>
              <a:buAutoNum type="arabicPeriod"/>
            </a:pPr>
            <a:r>
              <a:rPr lang="bn-BD" sz="3200" spc="-100" dirty="0">
                <a:solidFill>
                  <a:schemeClr val="bg2">
                    <a:lumMod val="10000"/>
                  </a:schemeClr>
                </a:solidFill>
                <a:latin typeface="SolaimanLipi" pitchFamily="2" charset="0"/>
                <a:cs typeface="SolaimanLipi" pitchFamily="2" charset="0"/>
              </a:rPr>
              <a:t>এবার নিচের পাওয়া সংখ্যাগুলি সাজিয়ে লিখলে নির্নেয় বাইনারি সংখ্যাটি পাওয়া যাবে।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09800" y="467838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1" y="6113701"/>
            <a:ext cx="3510741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8305800" y="510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7467600" y="510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6705600" y="510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6019800" y="510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4495800" y="510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5334000" y="510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</a:p>
        </p:txBody>
      </p:sp>
      <p:sp>
        <p:nvSpPr>
          <p:cNvPr id="57" name="Text Box 34"/>
          <p:cNvSpPr txBox="1">
            <a:spLocks noChangeArrowheads="1"/>
          </p:cNvSpPr>
          <p:nvPr/>
        </p:nvSpPr>
        <p:spPr bwMode="auto">
          <a:xfrm>
            <a:off x="3581400" y="510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</a:p>
        </p:txBody>
      </p:sp>
      <p:sp>
        <p:nvSpPr>
          <p:cNvPr id="58" name="Text Box 42"/>
          <p:cNvSpPr txBox="1">
            <a:spLocks noChangeArrowheads="1"/>
          </p:cNvSpPr>
          <p:nvPr/>
        </p:nvSpPr>
        <p:spPr bwMode="auto">
          <a:xfrm>
            <a:off x="8305800" y="563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59" name="Text Box 43"/>
          <p:cNvSpPr txBox="1">
            <a:spLocks noChangeArrowheads="1"/>
          </p:cNvSpPr>
          <p:nvPr/>
        </p:nvSpPr>
        <p:spPr bwMode="auto">
          <a:xfrm>
            <a:off x="7467600" y="563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bn-BD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0" name="Text Box 44"/>
          <p:cNvSpPr txBox="1">
            <a:spLocks noChangeArrowheads="1"/>
          </p:cNvSpPr>
          <p:nvPr/>
        </p:nvSpPr>
        <p:spPr bwMode="auto">
          <a:xfrm>
            <a:off x="6705600" y="563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6019800" y="563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2" name="Text Box 46"/>
          <p:cNvSpPr txBox="1">
            <a:spLocks noChangeArrowheads="1"/>
          </p:cNvSpPr>
          <p:nvPr/>
        </p:nvSpPr>
        <p:spPr bwMode="auto">
          <a:xfrm>
            <a:off x="4495800" y="563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3" name="Text Box 47"/>
          <p:cNvSpPr txBox="1">
            <a:spLocks noChangeArrowheads="1"/>
          </p:cNvSpPr>
          <p:nvPr/>
        </p:nvSpPr>
        <p:spPr bwMode="auto">
          <a:xfrm>
            <a:off x="5334000" y="563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4" name="Text Box 48"/>
          <p:cNvSpPr txBox="1">
            <a:spLocks noChangeArrowheads="1"/>
          </p:cNvSpPr>
          <p:nvPr/>
        </p:nvSpPr>
        <p:spPr bwMode="auto">
          <a:xfrm>
            <a:off x="3581400" y="563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5491" y="212897"/>
            <a:ext cx="10586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দশমিক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পূর্ণসংখ্যাকে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বাইনারিতে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রূপান্তর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বিকল্প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500"/>
                            </p:stCondLst>
                            <p:childTnLst>
                              <p:par>
                                <p:cTn id="14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51" grpId="0" uiExpand="1" autoUpdateAnimBg="0"/>
      <p:bldP spid="51" grpId="1" uiExpand="1"/>
      <p:bldP spid="51" grpId="2" uiExpand="1"/>
      <p:bldP spid="52" grpId="0" uiExpand="1" autoUpdateAnimBg="0"/>
      <p:bldP spid="52" grpId="1" uiExpand="1"/>
      <p:bldP spid="52" grpId="2" uiExpand="1"/>
      <p:bldP spid="53" grpId="0" uiExpand="1" autoUpdateAnimBg="0"/>
      <p:bldP spid="53" grpId="1" uiExpand="1"/>
      <p:bldP spid="53" grpId="2" uiExpand="1"/>
      <p:bldP spid="54" grpId="0" uiExpand="1" autoUpdateAnimBg="0"/>
      <p:bldP spid="54" grpId="1" uiExpand="1"/>
      <p:bldP spid="54" grpId="2" uiExpand="1"/>
      <p:bldP spid="55" grpId="0" uiExpand="1" autoUpdateAnimBg="0"/>
      <p:bldP spid="55" grpId="1" uiExpand="1"/>
      <p:bldP spid="55" grpId="2" uiExpand="1"/>
      <p:bldP spid="56" grpId="0" uiExpand="1" autoUpdateAnimBg="0"/>
      <p:bldP spid="56" grpId="1" uiExpand="1"/>
      <p:bldP spid="56" grpId="2" uiExpand="1"/>
      <p:bldP spid="57" grpId="0" uiExpand="1" autoUpdateAnimBg="0"/>
      <p:bldP spid="57" grpId="1" uiExpand="1"/>
      <p:bldP spid="57" grpId="2" uiExpand="1"/>
      <p:bldP spid="58" grpId="0" uiExpand="1" autoUpdateAnimBg="0"/>
      <p:bldP spid="59" grpId="0" uiExpand="1" autoUpdateAnimBg="0"/>
      <p:bldP spid="60" grpId="0" uiExpand="1" autoUpdateAnimBg="0"/>
      <p:bldP spid="61" grpId="0" uiExpand="1" autoUpdateAnimBg="0"/>
      <p:bldP spid="62" grpId="0" uiExpand="1" autoUpdateAnimBg="0"/>
      <p:bldP spid="63" grpId="0" uiExpand="1" autoUpdateAnimBg="0"/>
      <p:bldP spid="64" grpId="0" uiExpand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1185</Words>
  <Application>Microsoft Office PowerPoint</Application>
  <PresentationFormat>Widescreen</PresentationFormat>
  <Paragraphs>196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</vt:lpstr>
      <vt:lpstr>NikoshBAN</vt:lpstr>
      <vt:lpstr>SolaimanLipi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rumpur</cp:lastModifiedBy>
  <cp:revision>138</cp:revision>
  <dcterms:created xsi:type="dcterms:W3CDTF">2016-06-10T03:23:26Z</dcterms:created>
  <dcterms:modified xsi:type="dcterms:W3CDTF">2021-05-02T16:39:24Z</dcterms:modified>
</cp:coreProperties>
</file>