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514" r:id="rId3"/>
    <p:sldId id="515" r:id="rId4"/>
    <p:sldId id="512" r:id="rId5"/>
    <p:sldId id="513" r:id="rId6"/>
    <p:sldId id="284" r:id="rId7"/>
    <p:sldId id="285" r:id="rId8"/>
    <p:sldId id="265" r:id="rId9"/>
    <p:sldId id="291" r:id="rId10"/>
    <p:sldId id="269" r:id="rId11"/>
    <p:sldId id="293" r:id="rId12"/>
    <p:sldId id="273" r:id="rId13"/>
    <p:sldId id="295" r:id="rId14"/>
    <p:sldId id="286" r:id="rId15"/>
    <p:sldId id="371" r:id="rId16"/>
    <p:sldId id="287" r:id="rId17"/>
    <p:sldId id="28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681D-2934-4772-B73E-869F05D12B7C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20846-3621-42C2-AB84-7E6B370B2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1E75-F124-45D9-91EF-5836A2A752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6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1E75-F124-45D9-91EF-5836A2A752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5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0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1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59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3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1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8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2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7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4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26DD8-2713-45EC-8306-06D5CBB4239A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7F8F-6CA9-46BC-AEDC-06C47CD0E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71" r:id="rId13"/>
    <p:sldLayoutId id="2147483675" r:id="rId14"/>
    <p:sldLayoutId id="2147483683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39.png"/><Relationship Id="rId5" Type="http://schemas.openxmlformats.org/officeDocument/2006/relationships/image" Target="../media/image11.pn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44.png"/><Relationship Id="rId5" Type="http://schemas.openxmlformats.org/officeDocument/2006/relationships/image" Target="../media/image12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mdnurull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pinsta.com/all-about-c-language/number-system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lectronicsengineering.nbcafe.in/number-systems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emath.com/numbers/number-system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0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16948" y="4662011"/>
            <a:ext cx="5378451" cy="226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13500" b="1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স্বাগতম</a:t>
            </a:r>
            <a:endParaRPr lang="en-US" sz="13500" b="1" dirty="0">
              <a:solidFill>
                <a:schemeClr val="bg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F01D81E7-09DC-47B2-86AA-ED24FD8AE1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4EED6-99B5-4C68-9BD4-22EE5DA28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90" y="1194622"/>
            <a:ext cx="7517019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706" y="1494485"/>
            <a:ext cx="5352171" cy="5144790"/>
          </a:xfrm>
        </p:spPr>
        <p:txBody>
          <a:bodyPr>
            <a:noAutofit/>
          </a:bodyPr>
          <a:lstStyle/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spc="-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সংখ্যাটির </a:t>
            </a:r>
            <a:r>
              <a:rPr lang="en-US" sz="3200" spc="-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MSD</a:t>
            </a:r>
            <a:r>
              <a:rPr lang="en-US" sz="3200" spc="-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spc="-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Most Significant Digit)</a:t>
            </a:r>
            <a:r>
              <a:rPr lang="en-US" sz="3200" spc="-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থেকে শুরু করে </a:t>
            </a:r>
            <a:r>
              <a:rPr lang="en-US" sz="3200" spc="-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LSD(List Significant Digit)</a:t>
            </a:r>
            <a:r>
              <a:rPr lang="bn-BD" sz="3200" spc="-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spc="-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পর্যন্ত </a:t>
            </a:r>
            <a:r>
              <a:rPr lang="bn-BD" sz="3200" spc="-5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প্রতিটি অংককে </a:t>
            </a:r>
            <a:r>
              <a:rPr lang="bn-BD" sz="3200" spc="-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পর্যায়ক্রমে </a:t>
            </a:r>
            <a:r>
              <a:rPr lang="en-US" sz="3200" spc="-5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spc="-50" baseline="6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3200" spc="-50" baseline="60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অর্থাৎ </a:t>
            </a:r>
            <a:r>
              <a:rPr lang="en-US" sz="3200" spc="-5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spc="-50" baseline="6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3200" spc="-50" baseline="60000" dirty="0">
                <a:solidFill>
                  <a:srgbClr val="8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দ্বারা গুন করতে হবে। </a:t>
            </a:r>
            <a:r>
              <a:rPr lang="bn-BD" sz="3200" spc="-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(বাইনারি থেকে দশমিকে রুপান্তরের ম</a:t>
            </a:r>
            <a:r>
              <a:rPr lang="en-US" sz="3200" spc="-50" dirty="0" err="1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তো</a:t>
            </a:r>
            <a:r>
              <a:rPr lang="bn-BD" sz="3200" spc="-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) 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প্রদত্ত যোগফলই হবে অ</a:t>
            </a:r>
            <a:r>
              <a:rPr lang="en-US" sz="3200" dirty="0" err="1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ক্টা</a:t>
            </a: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ল (</a:t>
            </a: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পূর্ণসংখ্যা</a:t>
            </a: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) সংখ্যাটির সমতূল্য দশমিক মান।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037008" y="2304107"/>
            <a:ext cx="260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7         0         2         5</a:t>
            </a: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8308260" y="2866511"/>
            <a:ext cx="18288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416638" y="2762442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0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9250632" y="2762442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     5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Freeform 18"/>
          <p:cNvSpPr>
            <a:spLocks/>
          </p:cNvSpPr>
          <p:nvPr/>
        </p:nvSpPr>
        <p:spPr bwMode="auto">
          <a:xfrm>
            <a:off x="7573788" y="2866511"/>
            <a:ext cx="914400" cy="517668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398494" y="3172470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9232488" y="317247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   16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8416644" y="3615156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9250638" y="3615156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64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   0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>
            <a:off x="6889956" y="2866511"/>
            <a:ext cx="1607570" cy="992076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>
            <a:off x="6223824" y="2866512"/>
            <a:ext cx="2277027" cy="144927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8431152" y="4090500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3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8564880" y="4544070"/>
            <a:ext cx="210312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9940638" y="4515939"/>
            <a:ext cx="727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3605</a:t>
            </a: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V="1">
            <a:off x="6196786" y="2059950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6889956" y="2067219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7573788" y="2070766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V="1">
            <a:off x="8286142" y="2075681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6982610" y="1737516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6304121" y="1744825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4105" y="1816110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3240" y="1786614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8375452" y="1764552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689589" y="1757113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9573" y="1843146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0830" y="1813650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46260" y="4113482"/>
            <a:ext cx="1280160" cy="3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8238" y="697491"/>
            <a:ext cx="5274903" cy="49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6786" y="5490471"/>
            <a:ext cx="5611244" cy="49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34707" y="218725"/>
            <a:ext cx="1080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পূর্ণসংখ্যাকে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রুপান্তর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18885" y="1273208"/>
            <a:ext cx="284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সংখাটিতে</a:t>
            </a:r>
            <a:r>
              <a:rPr lang="en-US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মোট</a:t>
            </a:r>
            <a:r>
              <a:rPr lang="en-US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অংক</a:t>
            </a:r>
            <a:r>
              <a:rPr lang="en-US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n=4</a:t>
            </a:r>
          </a:p>
        </p:txBody>
      </p:sp>
    </p:spTree>
    <p:extLst>
      <p:ext uri="{BB962C8B-B14F-4D97-AF65-F5344CB8AC3E}">
        <p14:creationId xmlns:p14="http://schemas.microsoft.com/office/powerpoint/2010/main" val="16037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38" grpId="0" uiExpand="1" autoUpdateAnimBg="0"/>
      <p:bldP spid="39" grpId="0" uiExpand="1" animBg="1"/>
      <p:bldP spid="40" grpId="0" uiExpand="1" autoUpdateAnimBg="0"/>
      <p:bldP spid="41" grpId="0" uiExpand="1" autoUpdateAnimBg="0"/>
      <p:bldP spid="42" grpId="0" uiExpand="1" animBg="1"/>
      <p:bldP spid="43" grpId="0" uiExpand="1" autoUpdateAnimBg="0"/>
      <p:bldP spid="44" grpId="0" uiExpand="1" autoUpdateAnimBg="0"/>
      <p:bldP spid="45" grpId="0" uiExpand="1" autoUpdateAnimBg="0"/>
      <p:bldP spid="46" grpId="0" uiExpand="1" autoUpdateAnimBg="0"/>
      <p:bldP spid="47" grpId="0" uiExpand="1" animBg="1"/>
      <p:bldP spid="48" grpId="0" uiExpand="1" animBg="1"/>
      <p:bldP spid="49" grpId="0" uiExpand="1" autoUpdateAnimBg="0"/>
      <p:bldP spid="51" grpId="0" uiExpand="1" animBg="1"/>
      <p:bldP spid="52" grpId="0" uiExpand="1" autoUpdateAnimBg="0"/>
      <p:bldP spid="55" grpId="0" uiExpand="1" animBg="1"/>
      <p:bldP spid="56" grpId="0" uiExpand="1" animBg="1"/>
      <p:bldP spid="57" grpId="0" uiExpand="1" animBg="1"/>
      <p:bldP spid="58" grpId="0" uiExpand="1" animBg="1"/>
      <p:bldP spid="59" grpId="0" uiExpand="1" autoUpdateAnimBg="0"/>
      <p:bldP spid="60" grpId="0" uiExpand="1" autoUpdateAnimBg="0"/>
      <p:bldP spid="63" grpId="0" uiExpand="1" autoUpdateAnimBg="0"/>
      <p:bldP spid="64" grpId="0" uiExpand="1" autoUpdateAnimBg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1"/>
          <p:cNvSpPr>
            <a:spLocks noGrp="1"/>
          </p:cNvSpPr>
          <p:nvPr>
            <p:ph idx="1"/>
          </p:nvPr>
        </p:nvSpPr>
        <p:spPr>
          <a:xfrm>
            <a:off x="329606" y="1378229"/>
            <a:ext cx="6441414" cy="3932326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সংখ্যাটির </a:t>
            </a:r>
            <a:r>
              <a:rPr lang="en-US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MSD</a:t>
            </a:r>
            <a:r>
              <a:rPr lang="en-US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অর্থাৎ </a:t>
            </a:r>
            <a:r>
              <a:rPr lang="bn-BD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বাম দিক থেকে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শুরু করে </a:t>
            </a:r>
            <a:r>
              <a:rPr lang="en-US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LSD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অর্থাৎ </a:t>
            </a:r>
            <a:r>
              <a:rPr lang="bn-BD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ডান দিক পর্যন্ত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প্রতিটি অংককে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পর্যায়ক্রমে </a:t>
            </a:r>
            <a:r>
              <a:rPr lang="en-US" sz="3200" spc="-15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spc="-150" baseline="6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en-US" sz="3200" spc="-150" baseline="60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Times New Roman" pitchFamily="18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অর্থাৎ </a:t>
            </a:r>
            <a:r>
              <a:rPr lang="en-US" sz="3200" spc="-15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spc="-150" baseline="60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দ্বারা গুন করতে হবে। </a:t>
            </a:r>
            <a:r>
              <a:rPr lang="bn-BD" sz="3200" spc="-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(বাইনারি</a:t>
            </a:r>
            <a:r>
              <a:rPr lang="en-US" sz="3200" spc="-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ভগ্নাংশ থেকে দশমিক ভগ্নাংশে রুপান্তরের মত)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2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প্রদত্ত যোগফলই হবে </a:t>
            </a:r>
            <a:r>
              <a:rPr lang="bn-BD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অক্ট্যাল ভগ্নাংশ</a:t>
            </a:r>
            <a:r>
              <a:rPr lang="bn-BD" sz="3200" spc="-15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7030A0"/>
                </a:solidFill>
                <a:latin typeface="Times New Roman" pitchFamily="18" charset="0"/>
                <a:cs typeface="SolaimanLipi" pitchFamily="2" charset="0"/>
              </a:rPr>
              <a:t>(</a:t>
            </a:r>
            <a:r>
              <a:rPr lang="en-US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Floating Point</a:t>
            </a:r>
            <a:r>
              <a:rPr lang="bn-BD" sz="3200" spc="-150" dirty="0">
                <a:solidFill>
                  <a:srgbClr val="7030A0"/>
                </a:solidFill>
                <a:latin typeface="Times New Roman" pitchFamily="18" charset="0"/>
                <a:cs typeface="SolaimanLipi" pitchFamily="2" charset="0"/>
              </a:rPr>
              <a:t>)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সংখ্যাটির সমতূল্য </a:t>
            </a:r>
            <a:r>
              <a:rPr lang="bn-BD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ভগ্নাংশ 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spc="-150" dirty="0">
                <a:solidFill>
                  <a:srgbClr val="7030A0"/>
                </a:solidFill>
                <a:latin typeface="Times New Roman" pitchFamily="18" charset="0"/>
                <a:cs typeface="SolaimanLipi" pitchFamily="2" charset="0"/>
              </a:rPr>
              <a:t>Floating Point</a:t>
            </a:r>
            <a:r>
              <a:rPr lang="bn-BD" sz="3200" spc="-150" dirty="0">
                <a:solidFill>
                  <a:srgbClr val="7030A0"/>
                </a:solidFill>
                <a:latin typeface="Times New Roman" pitchFamily="18" charset="0"/>
                <a:cs typeface="SolaimanLipi" pitchFamily="2" charset="0"/>
              </a:rPr>
              <a:t>) 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মান।</a:t>
            </a:r>
          </a:p>
        </p:txBody>
      </p: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7418209" y="2599434"/>
            <a:ext cx="1836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2         3         6</a:t>
            </a:r>
          </a:p>
        </p:txBody>
      </p:sp>
      <p:sp>
        <p:nvSpPr>
          <p:cNvPr id="119" name="Freeform 12"/>
          <p:cNvSpPr>
            <a:spLocks/>
          </p:cNvSpPr>
          <p:nvPr/>
        </p:nvSpPr>
        <p:spPr bwMode="auto">
          <a:xfrm>
            <a:off x="8973559" y="3161838"/>
            <a:ext cx="18288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spc="-30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0" name="Text Box 13"/>
          <p:cNvSpPr txBox="1">
            <a:spLocks noChangeArrowheads="1"/>
          </p:cNvSpPr>
          <p:nvPr/>
        </p:nvSpPr>
        <p:spPr bwMode="auto">
          <a:xfrm>
            <a:off x="9101887" y="3057769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- 3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1" name="Freeform 18"/>
          <p:cNvSpPr>
            <a:spLocks/>
          </p:cNvSpPr>
          <p:nvPr/>
        </p:nvSpPr>
        <p:spPr bwMode="auto">
          <a:xfrm>
            <a:off x="8257279" y="3161838"/>
            <a:ext cx="914400" cy="73152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" name="Text Box 19"/>
          <p:cNvSpPr txBox="1">
            <a:spLocks noChangeArrowheads="1"/>
          </p:cNvSpPr>
          <p:nvPr/>
        </p:nvSpPr>
        <p:spPr bwMode="auto">
          <a:xfrm>
            <a:off x="9083743" y="3668861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- 2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" name="Text Box 21"/>
          <p:cNvSpPr txBox="1">
            <a:spLocks noChangeArrowheads="1"/>
          </p:cNvSpPr>
          <p:nvPr/>
        </p:nvSpPr>
        <p:spPr bwMode="auto">
          <a:xfrm>
            <a:off x="9101893" y="4308941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4" name="Freeform 23"/>
          <p:cNvSpPr>
            <a:spLocks/>
          </p:cNvSpPr>
          <p:nvPr/>
        </p:nvSpPr>
        <p:spPr bwMode="auto">
          <a:xfrm>
            <a:off x="7573447" y="3161838"/>
            <a:ext cx="1599156" cy="137160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Line 27"/>
          <p:cNvSpPr>
            <a:spLocks noChangeShapeType="1"/>
          </p:cNvSpPr>
          <p:nvPr/>
        </p:nvSpPr>
        <p:spPr bwMode="auto">
          <a:xfrm>
            <a:off x="9096745" y="4885211"/>
            <a:ext cx="2743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 spc="-15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Text Box 28"/>
          <p:cNvSpPr txBox="1">
            <a:spLocks noChangeArrowheads="1"/>
          </p:cNvSpPr>
          <p:nvPr/>
        </p:nvSpPr>
        <p:spPr bwMode="auto">
          <a:xfrm>
            <a:off x="11010711" y="4865543"/>
            <a:ext cx="851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3085</a:t>
            </a:r>
          </a:p>
        </p:txBody>
      </p:sp>
      <p:sp>
        <p:nvSpPr>
          <p:cNvPr id="130" name="Line 33"/>
          <p:cNvSpPr>
            <a:spLocks noChangeShapeType="1"/>
          </p:cNvSpPr>
          <p:nvPr/>
        </p:nvSpPr>
        <p:spPr bwMode="auto">
          <a:xfrm flipV="1">
            <a:off x="7573447" y="2362546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1" name="Line 33"/>
          <p:cNvSpPr>
            <a:spLocks noChangeShapeType="1"/>
          </p:cNvSpPr>
          <p:nvPr/>
        </p:nvSpPr>
        <p:spPr bwMode="auto">
          <a:xfrm flipV="1">
            <a:off x="8257279" y="2366093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2" name="Line 33"/>
          <p:cNvSpPr>
            <a:spLocks noChangeShapeType="1"/>
          </p:cNvSpPr>
          <p:nvPr/>
        </p:nvSpPr>
        <p:spPr bwMode="auto">
          <a:xfrm flipV="1">
            <a:off x="8969633" y="2371008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3" name="Text Box 9"/>
          <p:cNvSpPr txBox="1">
            <a:spLocks noChangeArrowheads="1"/>
          </p:cNvSpPr>
          <p:nvPr/>
        </p:nvSpPr>
        <p:spPr bwMode="auto">
          <a:xfrm>
            <a:off x="7666101" y="2032843"/>
            <a:ext cx="4429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</a:t>
            </a:r>
          </a:p>
        </p:txBody>
      </p:sp>
      <p:sp>
        <p:nvSpPr>
          <p:cNvPr id="135" name="Text Box 9"/>
          <p:cNvSpPr txBox="1">
            <a:spLocks noChangeArrowheads="1"/>
          </p:cNvSpPr>
          <p:nvPr/>
        </p:nvSpPr>
        <p:spPr bwMode="auto">
          <a:xfrm>
            <a:off x="9058943" y="2059879"/>
            <a:ext cx="478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</a:p>
        </p:txBody>
      </p:sp>
      <p:sp>
        <p:nvSpPr>
          <p:cNvPr id="136" name="Text Box 10"/>
          <p:cNvSpPr txBox="1">
            <a:spLocks noChangeArrowheads="1"/>
          </p:cNvSpPr>
          <p:nvPr/>
        </p:nvSpPr>
        <p:spPr bwMode="auto">
          <a:xfrm>
            <a:off x="8357349" y="2052440"/>
            <a:ext cx="418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1858" y="2886508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8743921" y="2896609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3689" y="2042460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14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37621" y="2078151"/>
            <a:ext cx="619432" cy="4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7955" y="2032632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9740562" y="2889483"/>
                <a:ext cx="1572383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𝟓𝟏𝟐</m:t>
                          </m:r>
                        </m:den>
                      </m:f>
                      <m:r>
                        <a:rPr lang="en-US" sz="2000" b="1" i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562" y="2889483"/>
                <a:ext cx="1572383" cy="670505"/>
              </a:xfrm>
              <a:prstGeom prst="rect">
                <a:avLst/>
              </a:prstGeom>
              <a:blipFill rotWithShape="0"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1046376" y="4302977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2500</a:t>
                </a: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376" y="4302977"/>
                <a:ext cx="99060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9748102" y="3519831"/>
                <a:ext cx="1528118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𝟔𝟒</m:t>
                          </m:r>
                        </m:den>
                      </m:f>
                      <m:r>
                        <a:rPr lang="en-US" sz="2000" b="1" i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02" y="3519831"/>
                <a:ext cx="1528118" cy="670568"/>
              </a:xfrm>
              <a:prstGeom prst="rect">
                <a:avLst/>
              </a:prstGeom>
              <a:blipFill rotWithShape="0"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9760749" y="4138221"/>
                <a:ext cx="1548256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    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749" y="4138221"/>
                <a:ext cx="1548256" cy="670633"/>
              </a:xfrm>
              <a:prstGeom prst="rect">
                <a:avLst/>
              </a:prstGeom>
              <a:blipFill rotWithShape="0"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7721" y="1302457"/>
            <a:ext cx="4602224" cy="63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1038941" y="3040849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0117</a:t>
                </a: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941" y="3040849"/>
                <a:ext cx="9906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11029170" y="3667643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0468</a:t>
                </a: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170" y="3667643"/>
                <a:ext cx="9906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82105" y="520423"/>
            <a:ext cx="11258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ভগ্নাংশ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রুপান্তর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51858" y="5441812"/>
            <a:ext cx="4535342" cy="8957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en-US" sz="2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.236</a:t>
            </a:r>
            <a:r>
              <a:rPr lang="en-US" sz="2200" b="1" baseline="-25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(8)</a:t>
            </a:r>
            <a:r>
              <a:rPr lang="en-US" sz="2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= </a:t>
            </a:r>
            <a:r>
              <a:rPr lang="en-US" sz="2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ডেসিম্যাল</a:t>
            </a:r>
            <a:r>
              <a:rPr lang="en-US" sz="2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.3085</a:t>
            </a:r>
            <a:r>
              <a:rPr lang="en-US" sz="2200" b="1" baseline="-25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(10) </a:t>
            </a:r>
          </a:p>
        </p:txBody>
      </p:sp>
    </p:spTree>
    <p:extLst>
      <p:ext uri="{BB962C8B-B14F-4D97-AF65-F5344CB8AC3E}">
        <p14:creationId xmlns:p14="http://schemas.microsoft.com/office/powerpoint/2010/main" val="28056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allAtOnce"/>
      <p:bldP spid="118" grpId="0" autoUpdateAnimBg="0"/>
      <p:bldP spid="119" grpId="0" animBg="1"/>
      <p:bldP spid="120" grpId="0" autoUpdateAnimBg="0"/>
      <p:bldP spid="121" grpId="0" animBg="1"/>
      <p:bldP spid="122" grpId="0" autoUpdateAnimBg="0"/>
      <p:bldP spid="123" grpId="0" autoUpdateAnimBg="0"/>
      <p:bldP spid="124" grpId="0" animBg="1"/>
      <p:bldP spid="127" grpId="0" animBg="1"/>
      <p:bldP spid="128" grpId="0" autoUpdateAnimBg="0"/>
      <p:bldP spid="130" grpId="0" animBg="1"/>
      <p:bldP spid="131" grpId="0" animBg="1"/>
      <p:bldP spid="132" grpId="0" animBg="1"/>
      <p:bldP spid="133" grpId="0" autoUpdateAnimBg="0"/>
      <p:bldP spid="135" grpId="0" autoUpdateAnimBg="0"/>
      <p:bldP spid="136" grpId="0" autoUpdateAnimBg="0"/>
      <p:bldP spid="143" grpId="0" animBg="1"/>
      <p:bldP spid="145" grpId="0" animBg="1"/>
      <p:bldP spid="146" grpId="0" animBg="1"/>
      <p:bldP spid="147" grpId="0" animBg="1"/>
      <p:bldP spid="155" grpId="0" animBg="1"/>
      <p:bldP spid="156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222" y="1139690"/>
            <a:ext cx="6116915" cy="4333449"/>
          </a:xfrm>
        </p:spPr>
        <p:txBody>
          <a:bodyPr>
            <a:noAutofit/>
          </a:bodyPr>
          <a:lstStyle/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সেই সংখ্যাটির </a:t>
            </a:r>
            <a:r>
              <a:rPr lang="en-US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MSB (Most Significant Bit)</a:t>
            </a:r>
            <a:r>
              <a:rPr lang="en-US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থেকে শুরু করে </a:t>
            </a:r>
            <a:r>
              <a:rPr lang="en-US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LSB(List Significant Bit)</a:t>
            </a:r>
            <a:r>
              <a:rPr lang="bn-BD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পর্যন্ত </a:t>
            </a:r>
            <a:r>
              <a:rPr lang="bn-BD" sz="3200" spc="-15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প্রতিটি অংককে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পর্যায়ক্রমে </a:t>
            </a:r>
            <a:r>
              <a:rPr lang="en-US" sz="3200" spc="-15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spc="-150" baseline="60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US" sz="3200" spc="-150" baseline="6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Times New Roman" panose="02020603050405020304" pitchFamily="18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অর্থাৎ </a:t>
            </a:r>
            <a:r>
              <a:rPr lang="en-US" sz="3200" spc="-15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spc="-150" baseline="6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3200" spc="-150" baseline="60000" dirty="0">
                <a:solidFill>
                  <a:srgbClr val="8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দ্বারা গুন করতে হবে। 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(বাইনারি</a:t>
            </a:r>
            <a:r>
              <a:rPr lang="en-US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এবং অক্ট</a:t>
            </a:r>
            <a:r>
              <a:rPr lang="en-US" sz="3200" spc="-150" dirty="0" err="1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াল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থেকে দশমিকে রুপান্তরের ম</a:t>
            </a:r>
            <a:r>
              <a:rPr lang="en-US" sz="3200" spc="-150" dirty="0" err="1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তো</a:t>
            </a:r>
            <a:r>
              <a:rPr lang="en-US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) 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  </a:t>
            </a:r>
          </a:p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প্রদত্ত যোগফলই হবে হেক্সাডেসি</a:t>
            </a:r>
            <a:r>
              <a:rPr lang="en-US" sz="3200" spc="-150" dirty="0" err="1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ল (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পূর্ণসংখ্যা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) সংখ্যাটির সমতূল্য  দশমিক মান।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007679" y="2047402"/>
            <a:ext cx="260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        0        A         D</a:t>
            </a: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9278931" y="2609806"/>
            <a:ext cx="18288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9387309" y="2535233"/>
            <a:ext cx="11998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0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Freeform 18"/>
          <p:cNvSpPr>
            <a:spLocks/>
          </p:cNvSpPr>
          <p:nvPr/>
        </p:nvSpPr>
        <p:spPr bwMode="auto">
          <a:xfrm>
            <a:off x="8544459" y="2609806"/>
            <a:ext cx="914400" cy="517668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9369165" y="2945261"/>
            <a:ext cx="12179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1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9387315" y="3387947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2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>
            <a:off x="7860627" y="2609806"/>
            <a:ext cx="1607570" cy="992076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>
            <a:off x="7194495" y="2609807"/>
            <a:ext cx="2277027" cy="144927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9401823" y="3863291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3</a:t>
            </a:r>
            <a:r>
              <a:rPr lang="en-US" sz="18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9535551" y="4287365"/>
            <a:ext cx="210312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10825048" y="4259234"/>
            <a:ext cx="838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37037</a:t>
            </a: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V="1">
            <a:off x="7167457" y="1803245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7860627" y="1810514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8544459" y="1814061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V="1">
            <a:off x="9256813" y="1818976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7953281" y="1480811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7274792" y="1488120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4776" y="1559405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3911" y="1529909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9346123" y="1507847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8660260" y="1500408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0244" y="1586441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1501" y="1556945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9021" y="2334476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9052006" y="2359325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0109" y="3803935"/>
            <a:ext cx="1258907" cy="6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26400" y="3448116"/>
            <a:ext cx="1473181" cy="39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5529" y="2988657"/>
            <a:ext cx="1303143" cy="38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22489" y="2622913"/>
            <a:ext cx="1280160" cy="33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4345" y="704602"/>
            <a:ext cx="4674327" cy="75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4944" y="4955037"/>
            <a:ext cx="4871833" cy="80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65223" y="251477"/>
            <a:ext cx="11461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হেক্সাডেসি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পূর্ণসংখ্যাকে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রুপান্তর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2217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8" grpId="0" autoUpdateAnimBg="0"/>
      <p:bldP spid="39" grpId="0" animBg="1"/>
      <p:bldP spid="40" grpId="0" autoUpdateAnimBg="0"/>
      <p:bldP spid="42" grpId="0" animBg="1"/>
      <p:bldP spid="43" grpId="0" autoUpdateAnimBg="0"/>
      <p:bldP spid="45" grpId="0" autoUpdateAnimBg="0"/>
      <p:bldP spid="47" grpId="0" animBg="1"/>
      <p:bldP spid="48" grpId="0" animBg="1"/>
      <p:bldP spid="49" grpId="0" autoUpdateAnimBg="0"/>
      <p:bldP spid="51" grpId="0" animBg="1"/>
      <p:bldP spid="52" grpId="0" autoUpdateAnimBg="0"/>
      <p:bldP spid="55" grpId="0" animBg="1"/>
      <p:bldP spid="56" grpId="0" animBg="1"/>
      <p:bldP spid="57" grpId="0" animBg="1"/>
      <p:bldP spid="58" grpId="0" animBg="1"/>
      <p:bldP spid="59" grpId="0" autoUpdateAnimBg="0"/>
      <p:bldP spid="60" grpId="0" autoUpdateAnimBg="0"/>
      <p:bldP spid="63" grpId="0" autoUpdateAnimBg="0"/>
      <p:bldP spid="6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1"/>
          <p:cNvSpPr>
            <a:spLocks noGrp="1"/>
          </p:cNvSpPr>
          <p:nvPr>
            <p:ph idx="1"/>
          </p:nvPr>
        </p:nvSpPr>
        <p:spPr>
          <a:xfrm>
            <a:off x="278296" y="1166191"/>
            <a:ext cx="6019643" cy="5106685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7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সেই সংখ্যাটির </a:t>
            </a:r>
            <a:r>
              <a:rPr lang="en-US" sz="3200" spc="-17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MSB</a:t>
            </a:r>
            <a:r>
              <a:rPr lang="en-US" sz="3200" spc="-17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7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অর্থাৎ </a:t>
            </a:r>
            <a:r>
              <a:rPr lang="bn-BD" sz="3200" spc="-17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বাম দিক থেকে</a:t>
            </a:r>
            <a:r>
              <a:rPr lang="bn-BD" sz="3200" spc="-17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শুরু করে </a:t>
            </a:r>
            <a:r>
              <a:rPr lang="en-US" sz="3200" spc="-17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LSB</a:t>
            </a:r>
            <a:r>
              <a:rPr lang="bn-BD" sz="3200" spc="-170" dirty="0">
                <a:solidFill>
                  <a:srgbClr val="006600"/>
                </a:solidFill>
                <a:latin typeface="Times New Roman" panose="02020603050405020304" pitchFamily="18" charset="0"/>
                <a:cs typeface="SolaimanLipi" pitchFamily="2" charset="0"/>
              </a:rPr>
              <a:t> </a:t>
            </a:r>
            <a:r>
              <a:rPr lang="bn-BD" sz="3200" spc="-17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অর্থাৎ </a:t>
            </a:r>
            <a:r>
              <a:rPr lang="bn-BD" sz="3200" spc="-17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ডান দিক পর্যন্ত</a:t>
            </a:r>
            <a:r>
              <a:rPr lang="bn-BD" sz="3200" spc="-17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প্রতিটি অংককে </a:t>
            </a:r>
            <a:r>
              <a:rPr lang="bn-BD" sz="3200" spc="-17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পর্যায়ক্রমে </a:t>
            </a:r>
            <a:r>
              <a:rPr lang="en-US" sz="3200" spc="-17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spc="-170" baseline="6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en-US" sz="3200" spc="-170" baseline="60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7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অর্থাৎ </a:t>
            </a:r>
            <a:r>
              <a:rPr lang="en-US" sz="3200" spc="-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spc="-170" baseline="6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spc="-170" baseline="6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bn-BD" sz="3200" spc="-17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দ্বারা গুন করতে হবে। </a:t>
            </a:r>
            <a:r>
              <a:rPr lang="bn-BD" sz="3200" spc="-17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(বাইনারি ও অক্ট্যাল</a:t>
            </a:r>
            <a:r>
              <a:rPr lang="en-US" sz="3200" spc="-17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7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ভগ্নাংশ থেকে দশমিক ভগ্নাংশে রুপান্তরের মত)</a:t>
            </a:r>
            <a:r>
              <a:rPr lang="bn-BD" sz="3200" spc="-17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2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প্রদত্ত যোগফলই হবে </a:t>
            </a:r>
            <a:r>
              <a:rPr lang="bn-BD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হেক্সাডেস</a:t>
            </a:r>
            <a:r>
              <a:rPr lang="bn-IN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িম্যা</a:t>
            </a:r>
            <a:r>
              <a:rPr lang="bn-BD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ল ভগ্নাংশ</a:t>
            </a:r>
            <a:r>
              <a:rPr lang="bn-BD" sz="3200" spc="-15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Floating</a:t>
            </a:r>
            <a:r>
              <a:rPr lang="en-US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) সংখ্যাটির সমতূল্য </a:t>
            </a:r>
            <a:r>
              <a:rPr lang="bn-BD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ভগ্নাংশ 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Floating</a:t>
            </a:r>
            <a:r>
              <a:rPr lang="en-US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) মান।</a:t>
            </a:r>
          </a:p>
        </p:txBody>
      </p:sp>
      <p:sp>
        <p:nvSpPr>
          <p:cNvPr id="155" name="Text Box 5"/>
          <p:cNvSpPr txBox="1">
            <a:spLocks noChangeArrowheads="1"/>
          </p:cNvSpPr>
          <p:nvPr/>
        </p:nvSpPr>
        <p:spPr bwMode="auto">
          <a:xfrm>
            <a:off x="6747764" y="2446536"/>
            <a:ext cx="1836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        7         D</a:t>
            </a:r>
          </a:p>
        </p:txBody>
      </p:sp>
      <p:sp>
        <p:nvSpPr>
          <p:cNvPr id="156" name="Freeform 12"/>
          <p:cNvSpPr>
            <a:spLocks/>
          </p:cNvSpPr>
          <p:nvPr/>
        </p:nvSpPr>
        <p:spPr bwMode="auto">
          <a:xfrm>
            <a:off x="8332610" y="3008940"/>
            <a:ext cx="18288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spc="-30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7" name="Text Box 13"/>
          <p:cNvSpPr txBox="1">
            <a:spLocks noChangeArrowheads="1"/>
          </p:cNvSpPr>
          <p:nvPr/>
        </p:nvSpPr>
        <p:spPr bwMode="auto">
          <a:xfrm>
            <a:off x="8417728" y="2904871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- 3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8" name="Freeform 18"/>
          <p:cNvSpPr>
            <a:spLocks/>
          </p:cNvSpPr>
          <p:nvPr/>
        </p:nvSpPr>
        <p:spPr bwMode="auto">
          <a:xfrm>
            <a:off x="7616330" y="3008940"/>
            <a:ext cx="914400" cy="73152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9" name="Text Box 19"/>
          <p:cNvSpPr txBox="1">
            <a:spLocks noChangeArrowheads="1"/>
          </p:cNvSpPr>
          <p:nvPr/>
        </p:nvSpPr>
        <p:spPr bwMode="auto">
          <a:xfrm>
            <a:off x="8399584" y="3515963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- 2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0" name="Text Box 21"/>
          <p:cNvSpPr txBox="1">
            <a:spLocks noChangeArrowheads="1"/>
          </p:cNvSpPr>
          <p:nvPr/>
        </p:nvSpPr>
        <p:spPr bwMode="auto">
          <a:xfrm>
            <a:off x="8417734" y="4156043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16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1" name="Freeform 23"/>
          <p:cNvSpPr>
            <a:spLocks/>
          </p:cNvSpPr>
          <p:nvPr/>
        </p:nvSpPr>
        <p:spPr bwMode="auto">
          <a:xfrm>
            <a:off x="6932498" y="3008940"/>
            <a:ext cx="1599156" cy="137160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2" name="Line 27"/>
          <p:cNvSpPr>
            <a:spLocks noChangeShapeType="1"/>
          </p:cNvSpPr>
          <p:nvPr/>
        </p:nvSpPr>
        <p:spPr bwMode="auto">
          <a:xfrm>
            <a:off x="8455796" y="4732313"/>
            <a:ext cx="2743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 spc="-15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" name="Text Box 28"/>
          <p:cNvSpPr txBox="1">
            <a:spLocks noChangeArrowheads="1"/>
          </p:cNvSpPr>
          <p:nvPr/>
        </p:nvSpPr>
        <p:spPr bwMode="auto">
          <a:xfrm>
            <a:off x="10551658" y="4712645"/>
            <a:ext cx="851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6554</a:t>
            </a:r>
          </a:p>
        </p:txBody>
      </p:sp>
      <p:sp>
        <p:nvSpPr>
          <p:cNvPr id="164" name="Line 33"/>
          <p:cNvSpPr>
            <a:spLocks noChangeShapeType="1"/>
          </p:cNvSpPr>
          <p:nvPr/>
        </p:nvSpPr>
        <p:spPr bwMode="auto">
          <a:xfrm flipV="1">
            <a:off x="6932498" y="2209648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5" name="Line 33"/>
          <p:cNvSpPr>
            <a:spLocks noChangeShapeType="1"/>
          </p:cNvSpPr>
          <p:nvPr/>
        </p:nvSpPr>
        <p:spPr bwMode="auto">
          <a:xfrm flipV="1">
            <a:off x="7616330" y="2213195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6" name="Line 33"/>
          <p:cNvSpPr>
            <a:spLocks noChangeShapeType="1"/>
          </p:cNvSpPr>
          <p:nvPr/>
        </p:nvSpPr>
        <p:spPr bwMode="auto">
          <a:xfrm flipV="1">
            <a:off x="8328684" y="2218110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7" name="Text Box 9"/>
          <p:cNvSpPr txBox="1">
            <a:spLocks noChangeArrowheads="1"/>
          </p:cNvSpPr>
          <p:nvPr/>
        </p:nvSpPr>
        <p:spPr bwMode="auto">
          <a:xfrm>
            <a:off x="7025152" y="1879945"/>
            <a:ext cx="4429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</a:t>
            </a:r>
          </a:p>
        </p:txBody>
      </p:sp>
      <p:sp>
        <p:nvSpPr>
          <p:cNvPr id="168" name="Text Box 9"/>
          <p:cNvSpPr txBox="1">
            <a:spLocks noChangeArrowheads="1"/>
          </p:cNvSpPr>
          <p:nvPr/>
        </p:nvSpPr>
        <p:spPr bwMode="auto">
          <a:xfrm>
            <a:off x="8417994" y="1906981"/>
            <a:ext cx="478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</a:p>
        </p:txBody>
      </p:sp>
      <p:sp>
        <p:nvSpPr>
          <p:cNvPr id="169" name="Text Box 10"/>
          <p:cNvSpPr txBox="1">
            <a:spLocks noChangeArrowheads="1"/>
          </p:cNvSpPr>
          <p:nvPr/>
        </p:nvSpPr>
        <p:spPr bwMode="auto">
          <a:xfrm>
            <a:off x="7716400" y="1899542"/>
            <a:ext cx="418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</a:p>
        </p:txBody>
      </p:sp>
      <p:pic>
        <p:nvPicPr>
          <p:cNvPr id="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0897" y="2733610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8132468" y="2743711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2740" y="1889562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" name="Picture 17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6672" y="1925253"/>
            <a:ext cx="619432" cy="4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87006" y="1879734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9274074" y="2736584"/>
                <a:ext cx="1572383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𝐃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𝟒𝟎𝟗𝟔</m:t>
                          </m:r>
                        </m:den>
                      </m:f>
                      <m:r>
                        <a:rPr lang="en-US" sz="2000" b="1" i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074" y="2736584"/>
                <a:ext cx="1572383" cy="670568"/>
              </a:xfrm>
              <a:prstGeom prst="rect">
                <a:avLst/>
              </a:prstGeom>
              <a:blipFill rotWithShape="0"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10638880" y="4150079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6250</a:t>
                </a: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80" y="4150079"/>
                <a:ext cx="990600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9266866" y="3366933"/>
                <a:ext cx="1528118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7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𝟐𝟓𝟔</m:t>
                          </m:r>
                        </m:den>
                      </m:f>
                      <m:r>
                        <a:rPr lang="en-US" sz="2000" b="1" i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  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866" y="3366933"/>
                <a:ext cx="1528118" cy="670568"/>
              </a:xfrm>
              <a:prstGeom prst="rect">
                <a:avLst/>
              </a:prstGeom>
              <a:blipFill rotWithShape="0"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9294261" y="3985323"/>
                <a:ext cx="1548256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𝐀</m:t>
                      </m:r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pc="-15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spc="-15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    =</m:t>
                      </m:r>
                    </m:oMath>
                  </m:oMathPara>
                </a14:m>
                <a:endParaRPr lang="en-US" sz="2000" b="1" spc="-15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261" y="3985323"/>
                <a:ext cx="1548256" cy="670633"/>
              </a:xfrm>
              <a:prstGeom prst="rect">
                <a:avLst/>
              </a:prstGeom>
              <a:blipFill rotWithShape="0">
                <a:blip r:embed="rId1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10631445" y="2887951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0031</a:t>
                </a: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445" y="2887951"/>
                <a:ext cx="990600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10621674" y="3514745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spc="-150">
                        <a:ln w="11430"/>
                        <a:solidFill>
                          <a:srgbClr val="990099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1" spc="-150" dirty="0">
                    <a:ln w="11430"/>
                    <a:solidFill>
                      <a:srgbClr val="9900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0273</a:t>
                </a: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674" y="3514745"/>
                <a:ext cx="99060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1826" y="1009488"/>
            <a:ext cx="4697708" cy="6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1826" y="5337485"/>
            <a:ext cx="440095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78295" y="267624"/>
            <a:ext cx="1148421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হেক্সাডেসি</a:t>
            </a:r>
            <a:r>
              <a:rPr lang="bn-IN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ল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ভগ্নাংশ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সংখ্যাকে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রুপান্তর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olaimanLipi" pitchFamily="2" charset="0"/>
                <a:cs typeface="SolaimanLipi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7656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155" grpId="0" autoUpdateAnimBg="0"/>
      <p:bldP spid="156" grpId="0" animBg="1"/>
      <p:bldP spid="157" grpId="0" autoUpdateAnimBg="0"/>
      <p:bldP spid="158" grpId="0" animBg="1"/>
      <p:bldP spid="159" grpId="0" autoUpdateAnimBg="0"/>
      <p:bldP spid="160" grpId="0" autoUpdateAnimBg="0"/>
      <p:bldP spid="161" grpId="0" animBg="1"/>
      <p:bldP spid="162" grpId="0" animBg="1"/>
      <p:bldP spid="163" grpId="0" autoUpdateAnimBg="0"/>
      <p:bldP spid="164" grpId="0" animBg="1"/>
      <p:bldP spid="165" grpId="0" animBg="1"/>
      <p:bldP spid="166" grpId="0" animBg="1"/>
      <p:bldP spid="167" grpId="0" autoUpdateAnimBg="0"/>
      <p:bldP spid="168" grpId="0" autoUpdateAnimBg="0"/>
      <p:bldP spid="169" grpId="0" autoUpdateAnimBg="0"/>
      <p:bldP spid="175" grpId="0" animBg="1"/>
      <p:bldP spid="176" grpId="0" animBg="1"/>
      <p:bldP spid="177" grpId="0" animBg="1"/>
      <p:bldP spid="178" grpId="0" animBg="1"/>
      <p:bldP spid="180" grpId="0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2830" y="497328"/>
            <a:ext cx="5226838" cy="68608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একক কাজ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35064" y="4043963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ঘ. 12</a:t>
            </a: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39827" y="3297838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খ. 10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71755" y="3305406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খ.  10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43835" y="4038428"/>
            <a:ext cx="342741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ঘ.  12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33038" y="2416774"/>
            <a:ext cx="6938209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(1011)</a:t>
            </a:r>
            <a:r>
              <a:rPr lang="en-US" sz="3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37802" y="3301760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ক.   9</a:t>
            </a: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41810" y="4038429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 11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33038" y="4038428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গ.  11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53766" y="3305406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ক.  9</a:t>
            </a:r>
          </a:p>
        </p:txBody>
      </p:sp>
    </p:spTree>
    <p:extLst>
      <p:ext uri="{BB962C8B-B14F-4D97-AF65-F5344CB8AC3E}">
        <p14:creationId xmlns:p14="http://schemas.microsoft.com/office/powerpoint/2010/main" val="25793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4686498" y="702898"/>
            <a:ext cx="27395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679063" y="2588172"/>
                <a:ext cx="9626246" cy="589568"/>
              </a:xfrm>
              <a:prstGeom prst="rect">
                <a:avLst/>
              </a:prstGeom>
            </p:spPr>
            <p:txBody>
              <a:bodyPr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241300" indent="-241300" defTabSz="642938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𝑨𝑩𝑪𝑫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𝑬𝑭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sz="3200" b="1" kern="0" dirty="0">
                    <a:ln w="11430"/>
                    <a:solidFill>
                      <a:schemeClr val="tx1"/>
                    </a:solidFill>
                    <a:latin typeface="SolaimanLipi" pitchFamily="2" charset="0"/>
                    <a:cs typeface="SolaimanLipi" pitchFamily="2" charset="0"/>
                  </a:rPr>
                  <a:t> দশমিক </a:t>
                </a:r>
                <a:r>
                  <a:rPr lang="en-US" sz="3200" b="1" kern="0" dirty="0" err="1">
                    <a:ln w="11430"/>
                    <a:solidFill>
                      <a:schemeClr val="tx1"/>
                    </a:solidFill>
                    <a:latin typeface="SolaimanLipi" pitchFamily="2" charset="0"/>
                    <a:cs typeface="SolaimanLipi" pitchFamily="2" charset="0"/>
                  </a:rPr>
                  <a:t>সংখ্যায়</a:t>
                </a:r>
                <a:r>
                  <a:rPr lang="en-US" sz="3200" b="1" kern="0" dirty="0">
                    <a:ln w="11430"/>
                    <a:solidFill>
                      <a:schemeClr val="tx1"/>
                    </a:solidFill>
                    <a:latin typeface="SolaimanLipi" pitchFamily="2" charset="0"/>
                    <a:cs typeface="SolaimanLipi" pitchFamily="2" charset="0"/>
                  </a:rPr>
                  <a:t> রূপান্তর কর। ।</a:t>
                </a: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63" y="2588172"/>
                <a:ext cx="9626246" cy="589568"/>
              </a:xfrm>
              <a:prstGeom prst="rect">
                <a:avLst/>
              </a:prstGeom>
              <a:blipFill>
                <a:blip r:embed="rId3"/>
                <a:stretch>
                  <a:fillRect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>
          <a:xfrm>
            <a:off x="2130938" y="3048000"/>
            <a:ext cx="8382000" cy="9416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3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09490" y="1973261"/>
            <a:ext cx="911571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১. (১২৮)</a:t>
            </a:r>
            <a:r>
              <a:rPr lang="en-US" sz="3200" b="1" baseline="-25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১৬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baseline="-25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500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9490" y="2558036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২. (৪২৭)</a:t>
            </a:r>
            <a:r>
              <a:rPr lang="en-US" sz="3200" b="1" baseline="-25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৮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এর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500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9489" y="3265532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৩. (৪৫০)</a:t>
            </a:r>
            <a:r>
              <a:rPr lang="en-US" sz="3200" b="1" baseline="-25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৮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এর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500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13DB1-B008-49A7-B187-BE9BD2F6AEEC}"/>
              </a:ext>
            </a:extLst>
          </p:cNvPr>
          <p:cNvSpPr txBox="1"/>
          <p:nvPr/>
        </p:nvSpPr>
        <p:spPr>
          <a:xfrm>
            <a:off x="3726873" y="526906"/>
            <a:ext cx="3976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মূল্যায়ন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414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7619" y="3031946"/>
            <a:ext cx="10372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বাইনারিতে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রুপান্তর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কর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: (১০২.২৫)</a:t>
            </a:r>
            <a:r>
              <a:rPr lang="en-US" sz="3600" baseline="-25000" dirty="0">
                <a:latin typeface="SolaimanLipi" pitchFamily="2" charset="0"/>
                <a:cs typeface="SolaimanLipi" pitchFamily="2" charset="0"/>
              </a:rPr>
              <a:t>১৬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2572" y="880924"/>
            <a:ext cx="507867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SolaimanLipi" pitchFamily="2" charset="0"/>
                <a:cs typeface="SolaimanLipi" pitchFamily="2" charset="0"/>
              </a:rPr>
              <a:t>বাড়ীর</a:t>
            </a:r>
            <a:r>
              <a:rPr lang="bn-BD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SolaimanLipi" pitchFamily="2" charset="0"/>
                <a:cs typeface="SolaimanLipi" pitchFamily="2" charset="0"/>
              </a:rPr>
              <a:t> কাজ</a:t>
            </a:r>
            <a:endParaRPr lang="en-US" sz="6000" dirty="0">
              <a:solidFill>
                <a:prstClr val="black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619" y="3807978"/>
            <a:ext cx="10926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SolaimanLipi" pitchFamily="2" charset="0"/>
                <a:cs typeface="SolaimanLipi" pitchFamily="2" charset="0"/>
              </a:rPr>
              <a:t>২.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অক্টালে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রপান্তর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কর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: (১২৭.২৫)</a:t>
            </a:r>
            <a:r>
              <a:rPr lang="en-US" sz="3600" baseline="-25000" dirty="0">
                <a:latin typeface="SolaimanLipi" pitchFamily="2" charset="0"/>
                <a:cs typeface="SolaimanLipi" pitchFamily="2" charset="0"/>
              </a:rPr>
              <a:t>১৬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619" y="4579643"/>
            <a:ext cx="11369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SolaimanLipi" pitchFamily="2" charset="0"/>
                <a:cs typeface="SolaimanLipi" pitchFamily="2" charset="0"/>
              </a:rPr>
              <a:t>৩.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হেক্সাডেসিমেল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রপান্তর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কর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: (২৫৫.২৫)</a:t>
            </a:r>
            <a:r>
              <a:rPr lang="en-US" sz="3600" baseline="-25000" dirty="0">
                <a:latin typeface="SolaimanLipi" pitchFamily="2" charset="0"/>
                <a:cs typeface="SolaimanLipi" pitchFamily="2" charset="0"/>
              </a:rPr>
              <a:t>৮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264310C9-B57D-4C38-BC00-07A3C6ECF1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164" y="320303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2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44" y="857250"/>
            <a:ext cx="1156914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43" y="1757497"/>
            <a:ext cx="11569148" cy="404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4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01818606446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bn-IN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2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bn-IN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bn-IN" sz="3200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  <a:hlinkClick r:id="rId2"/>
              </a:rPr>
              <a:t>amdnurulla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@gmail.com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32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4" y="925681"/>
            <a:ext cx="856937" cy="854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88" y="1843528"/>
            <a:ext cx="3169822" cy="3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ACABE-D596-459C-B65D-79ADBF0BB4BA}"/>
              </a:ext>
            </a:extLst>
          </p:cNvPr>
          <p:cNvSpPr txBox="1"/>
          <p:nvPr/>
        </p:nvSpPr>
        <p:spPr>
          <a:xfrm>
            <a:off x="175137" y="1319444"/>
            <a:ext cx="7985189" cy="4431983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/>
              <a:t>পাঠ</a:t>
            </a:r>
            <a:r>
              <a:rPr lang="en-US" sz="6000" b="1" u="sng" dirty="0"/>
              <a:t> </a:t>
            </a:r>
            <a:r>
              <a:rPr lang="en-US" sz="6000" b="1" u="sng" dirty="0" err="1"/>
              <a:t>পরিচিতি</a:t>
            </a:r>
            <a:endParaRPr lang="en-US" sz="6000" b="1" u="sng" dirty="0"/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: তথ্য ও যোগাযোগ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BD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  </a:t>
            </a:r>
          </a:p>
          <a:p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              </a:t>
            </a:r>
            <a:r>
              <a:rPr lang="en-US" sz="36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রূপান্তর</a:t>
            </a:r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(২য় অংশ)</a:t>
            </a:r>
          </a:p>
          <a:p>
            <a:endParaRPr lang="en-US" sz="800" b="1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: 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3A103-E41A-4BFB-A1BD-CF7FAA79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1319444"/>
            <a:ext cx="3731844" cy="44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8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6D7A5-E61B-471C-9BB6-207E692FC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65913" y="0"/>
            <a:ext cx="638754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B4AD09-6733-418B-8B17-CBC876C36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2146853"/>
            <a:ext cx="5565913" cy="47111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069B49-F61B-4AB7-AA60-52427E1243EB}"/>
              </a:ext>
            </a:extLst>
          </p:cNvPr>
          <p:cNvSpPr/>
          <p:nvPr/>
        </p:nvSpPr>
        <p:spPr>
          <a:xfrm>
            <a:off x="0" y="338544"/>
            <a:ext cx="4876800" cy="5627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ছবিগুলো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দেখো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3764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9A5AA-E709-4A4B-81BD-3732C3AB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1021652"/>
            <a:ext cx="863138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আমাদের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512619" y="3036585"/>
            <a:ext cx="11236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পান্তর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২য়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অংশ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বাইনারী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অক্টাল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সংখ্যাকে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রূপান্তর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72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043" y="1776695"/>
            <a:ext cx="9419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শেষে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শিক্ষার্থীরা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...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983496" y="2946400"/>
            <a:ext cx="11208504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বাইনারি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সংখ্যাকে দশমিক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সংখ্যায় </a:t>
            </a:r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রূ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পান্তর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অক্টা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সংখ্যাকে দশমিক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সংখ্যায় </a:t>
            </a:r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রূ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পান্তর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হেক্সাডেসিম্যাল সংখ্যাকে দশমিক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সংখ্যায় </a:t>
            </a:r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রূ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পান্তর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66C93-0AC6-470E-8A4F-D2F8E3AE7278}"/>
              </a:ext>
            </a:extLst>
          </p:cNvPr>
          <p:cNvSpPr txBox="1"/>
          <p:nvPr/>
        </p:nvSpPr>
        <p:spPr>
          <a:xfrm>
            <a:off x="3311236" y="308156"/>
            <a:ext cx="5555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6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288" y="1298274"/>
            <a:ext cx="5613899" cy="4822239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সংখ্যাটির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MSB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Significant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) </a:t>
            </a: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থেকে শুরু করে 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LSB(List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Significant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)</a:t>
            </a: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পর্যন্ত 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প্রতিটি অংককে </a:t>
            </a: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পর্যায়ক্রমে 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baseline="6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3200" baseline="600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অর্থাৎ 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6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en-US" sz="3200" baseline="60000" dirty="0">
                <a:solidFill>
                  <a:srgbClr val="8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দ্বারা গুন করতে হবে। </a:t>
            </a:r>
            <a:r>
              <a:rPr lang="en-US" sz="32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যেখানে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সংখ্যাটিকে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ব্যহৃত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মোট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অংক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।</a:t>
            </a: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প্রদত্ত যোগফলই হবে বাইনারি (</a:t>
            </a: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পূর্ণসংখ্যা</a:t>
            </a: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) সংখ্যাটির সমতূল্য দশমিক মান।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2460" y="932514"/>
            <a:ext cx="465802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304522" y="2547414"/>
            <a:ext cx="260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1         0         1         0</a:t>
            </a: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8561026" y="3109818"/>
            <a:ext cx="36576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837968" y="3005749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0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9716206" y="3005749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0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Freeform 18"/>
          <p:cNvSpPr>
            <a:spLocks/>
          </p:cNvSpPr>
          <p:nvPr/>
        </p:nvSpPr>
        <p:spPr bwMode="auto">
          <a:xfrm>
            <a:off x="7841302" y="3109818"/>
            <a:ext cx="1067784" cy="517668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819824" y="3415777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9698062" y="3415777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2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8837974" y="3858463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9716212" y="3858463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4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0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>
            <a:off x="7157470" y="3109818"/>
            <a:ext cx="1737360" cy="992076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>
            <a:off x="6491338" y="3109819"/>
            <a:ext cx="2403492" cy="144927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8852482" y="4333807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3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9730720" y="4333807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8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 8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8756626" y="4787377"/>
            <a:ext cx="210312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10380700" y="4759246"/>
            <a:ext cx="6465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V="1">
            <a:off x="6464300" y="2303257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7157470" y="2310526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7841302" y="2314073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V="1">
            <a:off x="8553656" y="2318988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7250124" y="1980823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6571635" y="1988132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1619" y="2059417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0754" y="2029921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8642966" y="2007859"/>
            <a:ext cx="364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957103" y="2000420"/>
            <a:ext cx="276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67087" y="2086453"/>
            <a:ext cx="50144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8344" y="2056957"/>
            <a:ext cx="4866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5864" y="2834488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8348849" y="2859337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3896" y="5304484"/>
            <a:ext cx="5604323" cy="63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1830" y="245552"/>
            <a:ext cx="105466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বাইনারি</a:t>
            </a:r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পূর্ণসংখ্যাকে</a:t>
            </a:r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রুপান্তর</a:t>
            </a:r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3150" y="1402068"/>
            <a:ext cx="296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সংখাটিতে</a:t>
            </a:r>
            <a:r>
              <a:rPr lang="en-US" dirty="0"/>
              <a:t> </a:t>
            </a:r>
            <a:r>
              <a:rPr lang="en-US" dirty="0" err="1"/>
              <a:t>মোট</a:t>
            </a:r>
            <a:r>
              <a:rPr lang="en-US" dirty="0"/>
              <a:t> </a:t>
            </a:r>
            <a:r>
              <a:rPr lang="en-US" dirty="0" err="1"/>
              <a:t>অংক</a:t>
            </a:r>
            <a:r>
              <a:rPr lang="en-US" dirty="0"/>
              <a:t> n=4</a:t>
            </a:r>
          </a:p>
        </p:txBody>
      </p:sp>
    </p:spTree>
    <p:extLst>
      <p:ext uri="{BB962C8B-B14F-4D97-AF65-F5344CB8AC3E}">
        <p14:creationId xmlns:p14="http://schemas.microsoft.com/office/powerpoint/2010/main" val="8539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38" grpId="0" uiExpand="1" autoUpdateAnimBg="0"/>
      <p:bldP spid="39" grpId="0" uiExpand="1" animBg="1"/>
      <p:bldP spid="40" grpId="0" uiExpand="1" autoUpdateAnimBg="0"/>
      <p:bldP spid="41" grpId="0" uiExpand="1" autoUpdateAnimBg="0"/>
      <p:bldP spid="42" grpId="0" uiExpand="1" animBg="1"/>
      <p:bldP spid="43" grpId="0" uiExpand="1" autoUpdateAnimBg="0"/>
      <p:bldP spid="44" grpId="0" uiExpand="1" autoUpdateAnimBg="0"/>
      <p:bldP spid="45" grpId="0" uiExpand="1" autoUpdateAnimBg="0"/>
      <p:bldP spid="46" grpId="0" uiExpand="1" autoUpdateAnimBg="0"/>
      <p:bldP spid="47" grpId="0" uiExpand="1" animBg="1"/>
      <p:bldP spid="48" grpId="0" uiExpand="1" animBg="1"/>
      <p:bldP spid="49" grpId="0" uiExpand="1" autoUpdateAnimBg="0"/>
      <p:bldP spid="50" grpId="0" uiExpand="1" autoUpdateAnimBg="0"/>
      <p:bldP spid="51" grpId="0" uiExpand="1" animBg="1"/>
      <p:bldP spid="52" grpId="0" uiExpand="1" autoUpdateAnimBg="0"/>
      <p:bldP spid="55" grpId="0" uiExpand="1" animBg="1"/>
      <p:bldP spid="56" grpId="0" uiExpand="1" animBg="1"/>
      <p:bldP spid="57" grpId="0" uiExpand="1" animBg="1"/>
      <p:bldP spid="58" grpId="0" uiExpand="1" animBg="1"/>
      <p:bldP spid="59" grpId="0" uiExpand="1" autoUpdateAnimBg="0"/>
      <p:bldP spid="60" grpId="0" uiExpand="1" autoUpdateAnimBg="0"/>
      <p:bldP spid="63" grpId="0" uiExpand="1" autoUpdateAnimBg="0"/>
      <p:bldP spid="64" grpId="0" uiExpand="1" autoUpdateAnimBg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559" y="1335817"/>
            <a:ext cx="5633232" cy="4971198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2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বাইনারি ভগ্নাংশকে দশমিক ভগ্নাংশে রুপান্তর করতে হলে-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সেই সংখ্যাটির </a:t>
            </a:r>
            <a:r>
              <a:rPr lang="en-US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MSB</a:t>
            </a:r>
            <a:r>
              <a:rPr lang="en-US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অর্থাৎ </a:t>
            </a:r>
            <a:r>
              <a:rPr lang="bn-BD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বাম দিক থেকে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শুরু করে </a:t>
            </a:r>
            <a:r>
              <a:rPr lang="en-US" sz="3200" spc="-15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LSB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অর্থাৎ </a:t>
            </a:r>
            <a:r>
              <a:rPr lang="bn-BD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ডান দিক পর্যন্ত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প্রতিটি অংককে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পর্যায়ক্রমে </a:t>
            </a:r>
            <a:endParaRPr lang="en-US" sz="3200" spc="-150" dirty="0">
              <a:solidFill>
                <a:srgbClr val="006600"/>
              </a:solidFill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spcBef>
                <a:spcPts val="0"/>
              </a:spcBef>
              <a:buNone/>
            </a:pPr>
            <a:r>
              <a:rPr lang="en-US" sz="3200" spc="-150" dirty="0">
                <a:solidFill>
                  <a:srgbClr val="333399"/>
                </a:solidFill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3200" spc="-15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sz="3200" spc="-150" baseline="6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en-US" sz="3200" spc="-150" baseline="6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Times New Roman" panose="02020603050405020304" pitchFamily="18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অর্থাৎ </a:t>
            </a:r>
            <a:r>
              <a:rPr lang="en-US" sz="3200" spc="-15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pc="-150" baseline="6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en-US" sz="3200" spc="-150" baseline="60000" dirty="0">
                <a:solidFill>
                  <a:srgbClr val="80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দ্বারা গুন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2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প্রদত্ত যোগফলই হবে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বাইনারি ভগ্নাংশ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Floating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) সংখ্যাটির সমতূল্য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ভগ্নাংশ </a:t>
            </a: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Floating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) মান।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826314" y="2343770"/>
            <a:ext cx="2605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1         1         0         1</a:t>
            </a: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9079374" y="2906174"/>
            <a:ext cx="182880" cy="13716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spc="-30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9149646" y="2802105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- 4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Freeform 18"/>
          <p:cNvSpPr>
            <a:spLocks/>
          </p:cNvSpPr>
          <p:nvPr/>
        </p:nvSpPr>
        <p:spPr bwMode="auto">
          <a:xfrm>
            <a:off x="8363094" y="2906174"/>
            <a:ext cx="899160" cy="73152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9146016" y="3413197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- 3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9207708" y="4053277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- 2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>
            <a:off x="7679262" y="2906174"/>
            <a:ext cx="1582992" cy="137160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>
            <a:off x="7013130" y="2906173"/>
            <a:ext cx="2249124" cy="201168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9222216" y="4693357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- 1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9126360" y="5215387"/>
            <a:ext cx="2286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000" b="1" spc="-15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10591158" y="5222321"/>
            <a:ext cx="851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8125</a:t>
            </a: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V="1">
            <a:off x="6986092" y="2099613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7679262" y="2106882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V="1">
            <a:off x="8363094" y="2110429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V="1">
            <a:off x="9075448" y="2115344"/>
            <a:ext cx="0" cy="2743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7771916" y="1777179"/>
            <a:ext cx="4429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7093427" y="1784488"/>
            <a:ext cx="4162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</a:t>
            </a: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9164758" y="1804215"/>
            <a:ext cx="478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-4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8463164" y="1796776"/>
            <a:ext cx="418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4761" y="2630844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8832906" y="2655693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1622" y="1817567"/>
            <a:ext cx="619432" cy="4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9504" y="1786796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3436" y="1822487"/>
            <a:ext cx="619432" cy="4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3770" y="1776968"/>
            <a:ext cx="604684" cy="3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913416" y="2619070"/>
                <a:ext cx="1077093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b="1" spc="-30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416" y="2619070"/>
                <a:ext cx="1077093" cy="670568"/>
              </a:xfrm>
              <a:prstGeom prst="rect">
                <a:avLst/>
              </a:prstGeom>
              <a:blipFill rotWithShape="0"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979800" y="3249420"/>
                <a:ext cx="1083278" cy="67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1" i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 =</m:t>
                      </m:r>
                    </m:oMath>
                  </m:oMathPara>
                </a14:m>
                <a:endParaRPr lang="en-US" sz="2000" b="1" spc="-30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800" y="3249420"/>
                <a:ext cx="1083278" cy="670633"/>
              </a:xfrm>
              <a:prstGeom prst="rect">
                <a:avLst/>
              </a:prstGeom>
              <a:blipFill rotWithShape="0"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959408" y="3882556"/>
                <a:ext cx="1074643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=</m:t>
                      </m:r>
                    </m:oMath>
                  </m:oMathPara>
                </a14:m>
                <a:endParaRPr lang="en-US" sz="2000" b="1" spc="-30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408" y="3882556"/>
                <a:ext cx="1074643" cy="668516"/>
              </a:xfrm>
              <a:prstGeom prst="rect">
                <a:avLst/>
              </a:prstGeom>
              <a:blipFill rotWithShape="0"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926612" y="4532320"/>
                <a:ext cx="1139132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000" b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1" i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spc="-300">
                              <a:ln w="11430"/>
                              <a:solidFill>
                                <a:srgbClr val="990099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pc="-300">
                          <a:ln w="11430"/>
                          <a:solidFill>
                            <a:srgbClr val="990099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  =</m:t>
                      </m:r>
                    </m:oMath>
                  </m:oMathPara>
                </a14:m>
                <a:endParaRPr lang="en-US" sz="2000" b="1" spc="-300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612" y="4532320"/>
                <a:ext cx="1139132" cy="668516"/>
              </a:xfrm>
              <a:prstGeom prst="rect">
                <a:avLst/>
              </a:prstGeom>
              <a:blipFill rotWithShape="0">
                <a:blip r:embed="rId1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10937532" y="4057130"/>
            <a:ext cx="590006" cy="57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61423" y="3392844"/>
            <a:ext cx="59753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25194" y="2730568"/>
            <a:ext cx="609599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10961423" y="4657526"/>
            <a:ext cx="59753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3638" y="1216429"/>
            <a:ext cx="5375233" cy="5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5958" y="5910190"/>
            <a:ext cx="5306698" cy="5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2043" y="315118"/>
            <a:ext cx="1073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বাইনারি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ভগ্নাংশ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রুপান্তর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7922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8" grpId="0" autoUpdateAnimBg="0"/>
      <p:bldP spid="39" grpId="0" animBg="1"/>
      <p:bldP spid="40" grpId="0" autoUpdateAnimBg="0"/>
      <p:bldP spid="42" grpId="0" animBg="1"/>
      <p:bldP spid="43" grpId="0" autoUpdateAnimBg="0"/>
      <p:bldP spid="45" grpId="0" autoUpdateAnimBg="0"/>
      <p:bldP spid="47" grpId="0" animBg="1"/>
      <p:bldP spid="48" grpId="0" animBg="1"/>
      <p:bldP spid="49" grpId="0" autoUpdateAnimBg="0"/>
      <p:bldP spid="51" grpId="0" animBg="1"/>
      <p:bldP spid="52" grpId="0" autoUpdateAnimBg="0"/>
      <p:bldP spid="55" grpId="0" animBg="1"/>
      <p:bldP spid="56" grpId="0" animBg="1"/>
      <p:bldP spid="57" grpId="0" animBg="1"/>
      <p:bldP spid="58" grpId="0" animBg="1"/>
      <p:bldP spid="59" grpId="0" autoUpdateAnimBg="0"/>
      <p:bldP spid="60" grpId="0" autoUpdateAnimBg="0"/>
      <p:bldP spid="63" grpId="0" autoUpdateAnimBg="0"/>
      <p:bldP spid="64" grpId="0" autoUpdateAnimBg="0"/>
      <p:bldP spid="68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894</Words>
  <Application>Microsoft Office PowerPoint</Application>
  <PresentationFormat>Widescreen</PresentationFormat>
  <Paragraphs>156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</vt:lpstr>
      <vt:lpstr>NikoshBAN</vt:lpstr>
      <vt:lpstr>SolaimanLipi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rumpur</cp:lastModifiedBy>
  <cp:revision>98</cp:revision>
  <dcterms:created xsi:type="dcterms:W3CDTF">2016-06-10T04:16:18Z</dcterms:created>
  <dcterms:modified xsi:type="dcterms:W3CDTF">2021-05-02T16:50:27Z</dcterms:modified>
</cp:coreProperties>
</file>