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2" r:id="rId2"/>
    <p:sldId id="512" r:id="rId3"/>
    <p:sldId id="513" r:id="rId4"/>
    <p:sldId id="261" r:id="rId5"/>
    <p:sldId id="262" r:id="rId6"/>
    <p:sldId id="291" r:id="rId7"/>
    <p:sldId id="292" r:id="rId8"/>
    <p:sldId id="293" r:id="rId9"/>
    <p:sldId id="294" r:id="rId10"/>
    <p:sldId id="295" r:id="rId11"/>
    <p:sldId id="296" r:id="rId12"/>
    <p:sldId id="308" r:id="rId13"/>
    <p:sldId id="299" r:id="rId14"/>
    <p:sldId id="297" r:id="rId15"/>
    <p:sldId id="298" r:id="rId16"/>
    <p:sldId id="309" r:id="rId17"/>
    <p:sldId id="310" r:id="rId18"/>
    <p:sldId id="300" r:id="rId19"/>
    <p:sldId id="285" r:id="rId20"/>
    <p:sldId id="286" r:id="rId21"/>
    <p:sldId id="303" r:id="rId22"/>
    <p:sldId id="301" r:id="rId23"/>
    <p:sldId id="302" r:id="rId24"/>
    <p:sldId id="304" r:id="rId25"/>
    <p:sldId id="305" r:id="rId26"/>
    <p:sldId id="306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634" autoAdjust="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A910-A6A3-4D71-B447-3DFE2415D4CB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C3F8E-21B3-4547-9031-4D28B9942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2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4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8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4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2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1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0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8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005E-93E2-48FE-9096-3E9BE32C71A7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8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mdnurull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" y="-13856"/>
            <a:ext cx="12191999" cy="6858001"/>
          </a:xfrm>
          <a:prstGeom prst="cloud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Alternate Process 1"/>
          <p:cNvSpPr/>
          <p:nvPr/>
        </p:nvSpPr>
        <p:spPr>
          <a:xfrm>
            <a:off x="1350818" y="2036618"/>
            <a:ext cx="8001000" cy="24384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 অভিনন্দন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9" y="3667745"/>
            <a:ext cx="4068957" cy="322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2" y="800478"/>
            <a:ext cx="5454751" cy="33611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57275" y="215703"/>
            <a:ext cx="9975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নন-পজিশনাল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পদ্ধতিতে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প্রতীক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0507" y="682694"/>
            <a:ext cx="60518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এই পদ্ধতিতে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ব্যবহৃত প্রতীক বা অংকগুলোর পজিশন বা অবস্থান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গুরু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ত্ব পায় না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ফলে অংকগুলোর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কোনো স্থানীয় মান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থাকে না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শুধু অংকটির নিজস্ব মানের উপর ভিত্তি করে হিসাব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-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নিকাশ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করা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হয়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প্রাচীন যুগে ব্যবহৃত হায়ারোগ্লিফিক্স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Hieroglyphics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)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 পদ্ধতি একটি নন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-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পজিশন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াল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সংখ্যা পদ্ধতির উদাহরণ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33" y="4222124"/>
            <a:ext cx="6096000" cy="170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919477" y="5048239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2865" y="5055499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0609" y="5048245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4547" y="5048245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90979" y="5055505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94923" y="5048251"/>
            <a:ext cx="73152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17151" y="5040997"/>
            <a:ext cx="64008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052453" y="5062771"/>
            <a:ext cx="64008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89143" y="4734832"/>
            <a:ext cx="365760" cy="1828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2373" y="4742092"/>
            <a:ext cx="365760" cy="1828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88173" y="4749352"/>
            <a:ext cx="365760" cy="1828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92117" y="4742098"/>
            <a:ext cx="365760" cy="1828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35973" y="4749358"/>
            <a:ext cx="457200" cy="1828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79103" y="4742104"/>
            <a:ext cx="548640" cy="1828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244007" y="4749364"/>
            <a:ext cx="640080" cy="1828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037939" y="4742110"/>
            <a:ext cx="731520" cy="1828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4000" y="138108"/>
            <a:ext cx="7243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পজিশনাল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981" y="845994"/>
            <a:ext cx="11535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SolaimanLipi" pitchFamily="2" charset="0"/>
                <a:cs typeface="SolaimanLipi" pitchFamily="2" charset="0"/>
              </a:rPr>
              <a:t>যে পদ্ধতিতে সংখ্যার মান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ব্যবহৃত চ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ি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হ্ন বা অংকসমূহের পজিশন বা অবস্থানের উপর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নির্ভর করে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তাকে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পজি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শনাল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 সংখ্যা পদ্ধতি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 বলে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7981" y="1923212"/>
            <a:ext cx="11572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SolaimanLipi" pitchFamily="2" charset="0"/>
                <a:cs typeface="SolaimanLipi" pitchFamily="2" charset="0"/>
              </a:rPr>
              <a:t>ব্যবহৃত চিহ্ন বা অংকসমূহের পজিশন বা অবস্থানের উপর ভিত্তি করে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এই ধরনের সংখ্যা পদ্ধতিতে সংখ্যার মান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নির্ণয় করা হয়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এই পদ্ধতি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তে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কোনো একটি অংকের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(সংখ্যার)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 ভিন্ন ভিন্ন মান বহন করে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7981" y="3771429"/>
            <a:ext cx="11236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পদ্ধতিতে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বেজ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অংকের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অবস্থান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Radix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পয়েন্ট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গুরুত্বপূর্ণ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বিষয়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7982" y="4989685"/>
            <a:ext cx="11236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পজিশনাল সংখ্যা পদ্ধতিতে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Radix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পয়েন্ট দিয়ে প্রতিটি স</a:t>
            </a:r>
            <a:r>
              <a:rPr lang="bn-IN" sz="3200" dirty="0" err="1">
                <a:latin typeface="SolaimanLipi" pitchFamily="2" charset="0"/>
                <a:cs typeface="SolaimanLipi" pitchFamily="2" charset="0"/>
              </a:rPr>
              <a:t>ং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খ্যাকে পূর্ণাংশ এব</a:t>
            </a:r>
            <a:r>
              <a:rPr lang="bn-IN" sz="3200" dirty="0" err="1">
                <a:latin typeface="SolaimanLipi" pitchFamily="2" charset="0"/>
                <a:cs typeface="SolaimanLipi" pitchFamily="2" charset="0"/>
              </a:rPr>
              <a:t>ং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 ভগ্নাংশ এই দুইভাগে বিভক্ত করা হয়।  </a:t>
            </a:r>
          </a:p>
        </p:txBody>
      </p:sp>
    </p:spTree>
    <p:extLst>
      <p:ext uri="{BB962C8B-B14F-4D97-AF65-F5344CB8AC3E}">
        <p14:creationId xmlns:p14="http://schemas.microsoft.com/office/powerpoint/2010/main" val="179091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12618" y="1859340"/>
            <a:ext cx="109173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dirty="0">
                <a:latin typeface="SolaimanLipi" pitchFamily="2" charset="0"/>
                <a:cs typeface="SolaimanLipi" pitchFamily="2" charset="0"/>
              </a:rPr>
              <a:t>সংখ্যা পদ্ধতিতে ব্যবহৃত মৌলিক সংখ্যা নির্দেশকারী মোট চিহ্ন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অংক বা সংখ্যাকে সংখ্যা পদ্ধতির বেজ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)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বা ভিত্তি বলা হয়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।</a:t>
            </a:r>
            <a:r>
              <a:rPr lang="hi-IN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অন্যকথায়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কোনো একটি সংখ্যা পদ্ধতিতে ব্যবহৃত মৌলিক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সংখ্যা নির্দেশকারী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প্রতীক বা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 চিহ্নের সমষ্টিকে ঐ সংখ্যা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পদ্ধতির বেজ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)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বা ভিত্তি বল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ে।</a:t>
            </a:r>
            <a:r>
              <a:rPr lang="hi-IN" sz="3600" dirty="0">
                <a:latin typeface="SolaimanLipi" pitchFamily="2" charset="0"/>
                <a:cs typeface="SolaimanLipi" pitchFamily="2" charset="0"/>
              </a:rPr>
              <a:t> </a:t>
            </a:r>
            <a:endParaRPr lang="en-US" sz="36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29280" y="503436"/>
            <a:ext cx="5933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বেজ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8892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834" y="254271"/>
            <a:ext cx="9433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পজিশনাল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প্রকারভেদ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7" y="1303684"/>
            <a:ext cx="3242460" cy="259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020" y="811201"/>
            <a:ext cx="2658198" cy="248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0890" y="4274734"/>
            <a:ext cx="2625024" cy="18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71028" y="4150724"/>
            <a:ext cx="2962925" cy="18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" y="1511082"/>
            <a:ext cx="200183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বাইনারি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954671"/>
            <a:ext cx="18239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অক্টাল</a:t>
            </a:r>
            <a:endParaRPr lang="en-US" sz="36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2680" y="1595658"/>
            <a:ext cx="180628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দশমিক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8103" y="4721126"/>
            <a:ext cx="29629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হেক্সাডেসিম্যাল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4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0709" y="62973"/>
            <a:ext cx="7392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বাইনারি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673" y="691479"/>
            <a:ext cx="11483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শব্দের অর্থ হলো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২ (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দুই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)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যে সংখ্যা পদ্ধতিতে ০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(শুন্য)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 ও ১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(এক)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 এই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দুই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টি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প্রতিক বা চিহ্ন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ব্যবহার করা হয়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তাকে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বাইনারি সংখ্যা পদ্ধতি বলে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</a:t>
            </a:r>
            <a:endParaRPr lang="bn-BD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673" y="1709245"/>
            <a:ext cx="116723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bn-IN" sz="3200" dirty="0">
                <a:latin typeface="SolaimanLipi" pitchFamily="2" charset="0"/>
                <a:cs typeface="SolaimanLipi" pitchFamily="2" charset="0"/>
              </a:rPr>
              <a:t>বাইনারি সংখ্যা পদ্ধতিতে যেহেতু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০ (শুন্য) এবং ১ (এক) এই ২(দুই)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টি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প্রতিক বা চিহ্ন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 ব্যবহার করা হ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য় তাই 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	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এর বেজ 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)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২ (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/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দুই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)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 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bn-IN" sz="3200" dirty="0">
                <a:latin typeface="SolaimanLipi" pitchFamily="2" charset="0"/>
                <a:cs typeface="SolaimanLipi" pitchFamily="2" charset="0"/>
              </a:rPr>
              <a:t>উনিশ শতকের মাঝামাঝি সময়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ইংল্যান্ডের গণিতবিদ জর্জ বুল</a:t>
            </a:r>
            <a:r>
              <a:rPr lang="hi-IN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বাইনারি সংখ্যা পদ্ধতি উদ্ধাব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ন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 করেন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এজন্য 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	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জর্জ বুলকে বাইনারি সংখ্যা পদ্ধতির প্রবর্তক হিসেবে বিবেচনা করা হয়</a:t>
            </a:r>
            <a:r>
              <a:rPr lang="hi-IN" sz="3200" dirty="0">
                <a:latin typeface="SolaimanLipi" pitchFamily="2" charset="0"/>
                <a:cs typeface="SolaimanLipi" pitchFamily="2" charset="0"/>
              </a:rPr>
              <a:t>।</a:t>
            </a:r>
            <a:endParaRPr lang="bn-BD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709" y="3812485"/>
            <a:ext cx="1075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buFont typeface="Arial" panose="020B0604020202020204" pitchFamily="34" charset="0"/>
              <a:buChar char="•"/>
            </a:pPr>
            <a:r>
              <a:rPr lang="bn-IN" sz="3200" dirty="0">
                <a:latin typeface="SolaimanLipi" pitchFamily="2" charset="0"/>
                <a:cs typeface="SolaimanLipi" pitchFamily="2" charset="0"/>
              </a:rPr>
              <a:t>বাইনারি সংখ্যা পদ্ধতি সবচেয়ে সরলতম সংখ্যা পদ্ধতি</a:t>
            </a:r>
            <a:r>
              <a:rPr lang="hi-IN" sz="3200" dirty="0">
                <a:latin typeface="SolaimanLipi" pitchFamily="2" charset="0"/>
                <a:cs typeface="SolaimanLipi" pitchFamily="2" charset="0"/>
              </a:rPr>
              <a:t>।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এক্ষেত্রে ০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(শুন্য)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কে বিদ্যুতের অনুপস্থিতি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এবং ১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(এক)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-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কে বিদ্যুতের উপস্থিতি হিসেবে গণ্য করা হয়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যা মেশিনের জন্য সহজেই বোধগম্য হয়</a:t>
            </a:r>
            <a:r>
              <a:rPr lang="hi-IN" sz="3200" dirty="0">
                <a:latin typeface="SolaimanLipi" pitchFamily="2" charset="0"/>
                <a:cs typeface="SolaimanLipi" pitchFamily="2" charset="0"/>
              </a:rPr>
              <a:t>। </a:t>
            </a:r>
            <a:endParaRPr lang="bn-BD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541" y="5382145"/>
            <a:ext cx="11432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buFont typeface="Arial" panose="020B0604020202020204" pitchFamily="34" charset="0"/>
              <a:buChar char="•"/>
            </a:pPr>
            <a:r>
              <a:rPr lang="bn-IN" sz="3200" dirty="0">
                <a:latin typeface="SolaimanLipi" pitchFamily="2" charset="0"/>
                <a:cs typeface="SolaimanLipi" pitchFamily="2" charset="0"/>
              </a:rPr>
              <a:t>এ কারণে কম্পিউটারের অভ্যন্তরীণ সকল কর্মকান্ডে বাইনারি সংখ্যা পদ্ধতি ব্যবহার করা হয়</a:t>
            </a:r>
            <a:r>
              <a:rPr lang="hi-IN" sz="3200" dirty="0">
                <a:latin typeface="SolaimanLipi" pitchFamily="2" charset="0"/>
                <a:cs typeface="SolaimanLipi" pitchFamily="2" charset="0"/>
              </a:rPr>
              <a:t>। 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049194"/>
            <a:ext cx="12192000" cy="584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পদ্ধতিতে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দুই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চিহৃ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মৌলিক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প্রতিক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বলে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বেজ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২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২ (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দুই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) । </a:t>
            </a:r>
          </a:p>
        </p:txBody>
      </p:sp>
    </p:spTree>
    <p:extLst>
      <p:ext uri="{BB962C8B-B14F-4D97-AF65-F5344CB8AC3E}">
        <p14:creationId xmlns:p14="http://schemas.microsoft.com/office/powerpoint/2010/main" val="38435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9796" y="351236"/>
            <a:ext cx="6213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অক্টাল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811237" y="1674674"/>
            <a:ext cx="10738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Octa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শব্দের অর্থ হলো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আট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)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যে সংখ্যা পদ্ধতিতে 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৮টি (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০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, ১, ২, ৩, ৪, ৫, ৬, ৭)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 প্রতিক বা চিহ্ন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ব্যবহার করা হয়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তাকে</a:t>
            </a:r>
            <a:r>
              <a:rPr lang="bn-BD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অক্টাল</a:t>
            </a:r>
            <a:r>
              <a:rPr lang="bn-IN" sz="3600" dirty="0">
                <a:latin typeface="SolaimanLipi" pitchFamily="2" charset="0"/>
                <a:cs typeface="SolaimanLipi" pitchFamily="2" charset="0"/>
              </a:rPr>
              <a:t> সংখ্যা পদ্ধতি বলে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।</a:t>
            </a:r>
            <a:endParaRPr lang="bn-BD" sz="36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283" y="3429000"/>
            <a:ext cx="107652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n-IN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এতে</a:t>
            </a:r>
            <a:r>
              <a:rPr lang="bn-BD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০(শুন্য) থেকে ৭(সাত) পর্যন্ত</a:t>
            </a:r>
            <a:r>
              <a:rPr lang="bn-IN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৮</a:t>
            </a:r>
            <a:r>
              <a:rPr lang="en-US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(আট) </a:t>
            </a:r>
            <a:r>
              <a:rPr lang="bn-IN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টি</a:t>
            </a:r>
            <a:r>
              <a:rPr lang="bn-BD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প্রতিক বা চিহ্ন (সংখ্যা)</a:t>
            </a:r>
            <a:r>
              <a:rPr lang="bn-IN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নিয়ে যাবতীয় গাণিতিক কর্মকান্ড সম্পাদন করা হয় বলে এর বেজ</a:t>
            </a:r>
            <a:r>
              <a:rPr lang="bn-BD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)</a:t>
            </a:r>
            <a:r>
              <a:rPr lang="bn-BD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</a:t>
            </a:r>
            <a:r>
              <a:rPr lang="bn-BD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ভিত্তি হলো</a:t>
            </a:r>
            <a:r>
              <a:rPr lang="en-US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৮  । </a:t>
            </a:r>
          </a:p>
        </p:txBody>
      </p:sp>
    </p:spTree>
    <p:extLst>
      <p:ext uri="{BB962C8B-B14F-4D97-AF65-F5344CB8AC3E}">
        <p14:creationId xmlns:p14="http://schemas.microsoft.com/office/powerpoint/2010/main" val="3545835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4073" y="1387825"/>
            <a:ext cx="111450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Decimal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শব্দের অর্থ হলো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দশ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)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যে সংখ্যা পদ্ধতিতে 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১০টি(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০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, ১, ২, ৩, ৪, ৫, ৬, ৭, ৮, ৯)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প্রতিক বা চিহ্ন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ব্যবহার করা হয়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তাকে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ডেসিম্যাল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দশ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ভিক্তিক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সংখ্যা পদ্ধতি বলে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।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দশমিক সংখ্যা পদ্ধতিতে ০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(শুন্য)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থেকে ৯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(নয়)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পর্যন্ত 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১০ (দশ) টি প্রতিক বা চিহ্ন (সংখ্যা)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ব্যবহার করা হয়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বলে এর বেজ (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)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১০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4073" y="3704423"/>
            <a:ext cx="111450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buFont typeface="Arial" pitchFamily="34" charset="0"/>
              <a:buChar char="•"/>
            </a:pP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া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চীন ভারতে সর্বপ্রথম দশমিক সংখ্যা পদ্ধতির ব্যবহার শুরু হয়েছিল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আমরা প্রতিনিয়ত সংখ্যা উপস্থাপন ও হিসাব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নিকাশের জন্য সাধারণত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দশমিক সংখ্যা পদ্ধতি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ব্যবহার করি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0435" y="5042796"/>
            <a:ext cx="11248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ইউরোপে আর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রা এই সংখ্যা পদ্ধতির প্রচলন করায় অনেকে এটিকে আরবি সংখ্যা পদ্ধতি নামেও অভিহিত করেন</a:t>
            </a:r>
            <a:r>
              <a:rPr lang="hi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1396" y="363889"/>
            <a:ext cx="6332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41386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82" y="1763288"/>
            <a:ext cx="1050211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Hexa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শব্দের অর্থ হলো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Decimal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শব্দের অর্থ হলো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hexadecimal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শব্দের অর্থ হলো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যে সংখ্যা পদ্ধতিতে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১৬ (ষোল) টি ভিন্ন ভিন্ন প্রতিক বা চিহ্ন-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০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৩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৪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৫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৬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৭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, ৮, ৯,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n-BD" sz="3200" dirty="0">
                <a:solidFill>
                  <a:srgbClr val="002060"/>
                </a:solidFill>
                <a:latin typeface="Times New Roman" pitchFamily="18" charset="0"/>
                <a:cs typeface="SolaimanLipi" pitchFamily="2" charset="0"/>
              </a:rPr>
              <a:t>,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bn-BD" sz="3200" dirty="0">
                <a:solidFill>
                  <a:srgbClr val="002060"/>
                </a:solidFill>
                <a:latin typeface="Times New Roman" pitchFamily="18" charset="0"/>
                <a:cs typeface="SolaimanLipi" pitchFamily="2" charset="0"/>
              </a:rPr>
              <a:t>,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bn-BD" sz="3200" dirty="0">
                <a:solidFill>
                  <a:srgbClr val="002060"/>
                </a:solidFill>
                <a:latin typeface="Times New Roman" pitchFamily="18" charset="0"/>
                <a:cs typeface="SolaimanLipi" pitchFamily="2" charset="0"/>
              </a:rPr>
              <a:t>,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bn-BD" sz="3200" dirty="0">
                <a:solidFill>
                  <a:srgbClr val="002060"/>
                </a:solidFill>
                <a:latin typeface="Times New Roman" pitchFamily="18" charset="0"/>
                <a:cs typeface="SolaimanLipi" pitchFamily="2" charset="0"/>
              </a:rPr>
              <a:t>,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n-BD" sz="3200" dirty="0">
                <a:solidFill>
                  <a:srgbClr val="002060"/>
                </a:solidFill>
                <a:latin typeface="Times New Roman" pitchFamily="18" charset="0"/>
                <a:cs typeface="SolaimanLipi" pitchFamily="2" charset="0"/>
              </a:rPr>
              <a:t>,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bn-BD" sz="3200" dirty="0">
                <a:solidFill>
                  <a:srgbClr val="002060"/>
                </a:solidFill>
                <a:latin typeface="Times New Roman" pitchFamily="18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ব্যবহার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করা হয় তাকে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বলে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হেক্সাডেসি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 পদ্ধতি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  <a:r>
              <a:rPr lang="hi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82" y="3933471"/>
            <a:ext cx="10502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n-IN" sz="3200" dirty="0">
                <a:latin typeface="SolaimanLipi" pitchFamily="2" charset="0"/>
                <a:cs typeface="SolaimanLipi" pitchFamily="2" charset="0"/>
              </a:rPr>
              <a:t>এতে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০ (শুন্য) থেকে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(এফ) পর্যন্ত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১৬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(ষোল)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টি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প্রতিক বা চিহ্ন (সংখ্যা)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 নিয়ে যাবতীয় গাণিতিক কর্মকান্ড সম্পাদন করা হয় বলে এর বেজ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)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বা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latin typeface="SolaimanLipi" pitchFamily="2" charset="0"/>
                <a:cs typeface="SolaimanLipi" pitchFamily="2" charset="0"/>
              </a:rPr>
              <a:t>ভিত্তি হলো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-১৬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7484" y="555086"/>
            <a:ext cx="7857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হেক্সাডেসিম্যাল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2045966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0" y="1731818"/>
            <a:ext cx="10889692" cy="36298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980411" y="527201"/>
            <a:ext cx="8519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নজরে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প্রকার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4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9464" y="2692400"/>
            <a:ext cx="9148536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4950" y="3302000"/>
            <a:ext cx="91630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5754" y="3896362"/>
            <a:ext cx="9142246" cy="44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3094" y="4430488"/>
            <a:ext cx="9144906" cy="49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9464" y="5900059"/>
            <a:ext cx="9148536" cy="56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04160" y="171473"/>
            <a:ext cx="6385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পজিশনাল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1382" y="1034143"/>
            <a:ext cx="9975273" cy="11629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পদ্ধতিতে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লেখা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তা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বোঝানোর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ভিত্তিকে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সাবস্ক্রিপ্ট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ডানে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একটু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নিচে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লিখে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প্রকাশ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।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54201" y="4945743"/>
            <a:ext cx="8801100" cy="10359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3000" b="1" dirty="0" err="1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তবে</a:t>
            </a:r>
            <a:r>
              <a:rPr lang="en-US" sz="3000" b="1" dirty="0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হেক্সাডেসিম্যাল</a:t>
            </a:r>
            <a:r>
              <a:rPr lang="en-US" sz="3000" b="1" dirty="0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সিস্টেমের</a:t>
            </a:r>
            <a:r>
              <a:rPr lang="en-US" sz="3000" b="1" dirty="0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000" b="1" dirty="0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প্রকাশের</a:t>
            </a:r>
            <a:r>
              <a:rPr lang="en-US" sz="3000" b="1" dirty="0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3000" b="1" dirty="0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সংখ্যার</a:t>
            </a:r>
            <a:r>
              <a:rPr lang="en-US" sz="3000" b="1" dirty="0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শেষে</a:t>
            </a:r>
            <a:r>
              <a:rPr lang="en-US" sz="3000" b="1" dirty="0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baseline="-25000" dirty="0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H</a:t>
            </a:r>
            <a:r>
              <a:rPr lang="en-US" sz="3000" b="1" dirty="0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   	</a:t>
            </a:r>
            <a:r>
              <a:rPr lang="en-US" sz="3000" b="1" dirty="0" err="1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লিখেও</a:t>
            </a:r>
            <a:r>
              <a:rPr lang="en-US" sz="3000" b="1" dirty="0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প্রকাশ</a:t>
            </a:r>
            <a:r>
              <a:rPr lang="en-US" sz="3000" b="1" dirty="0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000" b="1" dirty="0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3000" b="1" dirty="0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4409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044" y="857250"/>
            <a:ext cx="1156914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043" y="1757497"/>
            <a:ext cx="11569148" cy="4047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নুরুল্লা</a:t>
            </a:r>
            <a:endParaRPr lang="en-US" sz="4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থ্য ও যোগাযোগ প্রযুক্তি </a:t>
            </a:r>
          </a:p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01818606446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bn-IN" sz="32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2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মেইল</a:t>
            </a:r>
            <a:r>
              <a:rPr lang="bn-IN" sz="32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bn-IN" sz="3200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  <a:hlinkClick r:id="rId2"/>
              </a:rPr>
              <a:t>amdnurulla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@gmail.com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BD" sz="32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4" y="925681"/>
            <a:ext cx="856937" cy="854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88" y="1843528"/>
            <a:ext cx="3169822" cy="3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715657" y="117133"/>
            <a:ext cx="6510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প্রকাশের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কৌশল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3692" y="445992"/>
            <a:ext cx="4201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801" y="1485900"/>
            <a:ext cx="4953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43569" y="1485900"/>
            <a:ext cx="325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06451" y="1828800"/>
            <a:ext cx="637118" cy="431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69537" y="1485900"/>
            <a:ext cx="3894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06451" y="1758403"/>
            <a:ext cx="1708149" cy="10043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32050" y="1485900"/>
            <a:ext cx="3558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03189" y="1485900"/>
            <a:ext cx="3323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10688" y="1686494"/>
            <a:ext cx="2631012" cy="1560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29529" y="1485900"/>
            <a:ext cx="3558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79489" y="1485900"/>
            <a:ext cx="3323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16089" y="1445194"/>
            <a:ext cx="3323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6507" y="1445194"/>
            <a:ext cx="3323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78820" y="1387413"/>
            <a:ext cx="3323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09238" y="1387413"/>
            <a:ext cx="3323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1234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9" name="Oval 28"/>
          <p:cNvSpPr/>
          <p:nvPr/>
        </p:nvSpPr>
        <p:spPr>
          <a:xfrm>
            <a:off x="1458388" y="1377403"/>
            <a:ext cx="658582" cy="7053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60525" y="975820"/>
            <a:ext cx="20551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মৌলিক</a:t>
            </a:r>
            <a:r>
              <a:rPr lang="en-US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প্রতিক</a:t>
            </a:r>
            <a:endParaRPr lang="en-US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cxnSp>
        <p:nvCxnSpPr>
          <p:cNvPr id="39" name="Straight Arrow Connector 38"/>
          <p:cNvCxnSpPr>
            <a:stCxn id="29" idx="6"/>
          </p:cNvCxnSpPr>
          <p:nvPr/>
        </p:nvCxnSpPr>
        <p:spPr>
          <a:xfrm flipV="1">
            <a:off x="2116970" y="1683657"/>
            <a:ext cx="3877430" cy="46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28989" y="1387413"/>
            <a:ext cx="6208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72489" y="1390103"/>
            <a:ext cx="3323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3" name="Oval 42"/>
          <p:cNvSpPr/>
          <p:nvPr/>
        </p:nvSpPr>
        <p:spPr>
          <a:xfrm>
            <a:off x="1471088" y="1910803"/>
            <a:ext cx="658582" cy="7053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16970" y="1700622"/>
            <a:ext cx="5163848" cy="538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70372" y="1377403"/>
            <a:ext cx="6208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18607" y="1387413"/>
            <a:ext cx="3323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6939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29" grpId="0" animBg="1"/>
      <p:bldP spid="29" grpId="1" animBg="1"/>
      <p:bldP spid="36" grpId="0" animBg="1"/>
      <p:bldP spid="36" grpId="1" animBg="1"/>
      <p:bldP spid="41" grpId="0"/>
      <p:bldP spid="42" grpId="0"/>
      <p:bldP spid="43" grpId="0" animBg="1"/>
      <p:bldP spid="43" grpId="1" animBg="1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675346" y="146640"/>
            <a:ext cx="6754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প্রকাশের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কৌশল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9162" y="296927"/>
            <a:ext cx="463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বাইনারী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801" y="1397000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54101" y="1397000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62000" y="1600200"/>
            <a:ext cx="3556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93799" y="1017718"/>
            <a:ext cx="19412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olaimanLipi" pitchFamily="2" charset="0"/>
                <a:cs typeface="SolaimanLipi" pitchFamily="2" charset="0"/>
              </a:rPr>
              <a:t>মৌলিক</a:t>
            </a:r>
            <a:r>
              <a:rPr lang="en-US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latin typeface="SolaimanLipi" pitchFamily="2" charset="0"/>
                <a:cs typeface="SolaimanLipi" pitchFamily="2" charset="0"/>
              </a:rPr>
              <a:t>প্রতিক</a:t>
            </a:r>
            <a:endParaRPr lang="en-US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81099" y="1393686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1409701" y="1574800"/>
            <a:ext cx="355600" cy="22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01802" y="1403072"/>
            <a:ext cx="591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60587" y="1393686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447801" y="1894594"/>
            <a:ext cx="355596" cy="279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01802" y="2009869"/>
            <a:ext cx="591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72305" y="2003241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239986" y="1602436"/>
            <a:ext cx="439714" cy="11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679700" y="1403072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65792" y="1403072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252686" y="1894594"/>
            <a:ext cx="501803" cy="2043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79700" y="1964799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65792" y="1954857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235753" y="2246862"/>
            <a:ext cx="518736" cy="53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674609" y="2535628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110110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077632" y="2526526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171824" y="2576705"/>
            <a:ext cx="480763" cy="696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674609" y="3169235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111111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89472" y="3159293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431546" y="1602436"/>
            <a:ext cx="439714" cy="11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862240" y="1403072"/>
            <a:ext cx="84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1000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408647" y="1403072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3303470" y="1932146"/>
            <a:ext cx="625464" cy="281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852058" y="2037222"/>
            <a:ext cx="84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1001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1001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395947" y="2035269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303470" y="2199169"/>
            <a:ext cx="580519" cy="5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852058" y="2573883"/>
            <a:ext cx="84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1010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95947" y="2564968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277886" y="2478422"/>
            <a:ext cx="631687" cy="951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67147" y="3125875"/>
            <a:ext cx="84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1011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432300" y="3125875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3290497" y="2732948"/>
            <a:ext cx="646776" cy="1287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867634" y="3767881"/>
            <a:ext cx="84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1100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1100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48545" y="3758702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3279052" y="3062782"/>
            <a:ext cx="641966" cy="15601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871260" y="4337935"/>
            <a:ext cx="84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1001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1001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48545" y="4332573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3254292" y="3329873"/>
            <a:ext cx="681815" cy="1839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871260" y="4895755"/>
            <a:ext cx="84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1110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448545" y="4899478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3266621" y="3774894"/>
            <a:ext cx="679387" cy="1892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871260" y="5427911"/>
            <a:ext cx="84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1111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400262" y="5429066"/>
            <a:ext cx="27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776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8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3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8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3" dur="5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8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8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3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8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3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8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3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8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40" grpId="0" animBg="1"/>
      <p:bldP spid="40" grpId="1" animBg="1"/>
      <p:bldP spid="45" grpId="0"/>
      <p:bldP spid="49" grpId="0"/>
      <p:bldP spid="50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  <p:bldP spid="64" grpId="0"/>
      <p:bldP spid="67" grpId="0"/>
      <p:bldP spid="69" grpId="0"/>
      <p:bldP spid="70" grpId="0"/>
      <p:bldP spid="73" grpId="0"/>
      <p:bldP spid="74" grpId="0"/>
      <p:bldP spid="76" grpId="0"/>
      <p:bldP spid="77" grpId="0"/>
      <p:bldP spid="79" grpId="0"/>
      <p:bldP spid="80" grpId="0"/>
      <p:bldP spid="84" grpId="0"/>
      <p:bldP spid="85" grpId="0"/>
      <p:bldP spid="89" grpId="0"/>
      <p:bldP spid="90" grpId="0"/>
      <p:bldP spid="92" grpId="0"/>
      <p:bldP spid="93" grpId="0"/>
      <p:bldP spid="96" grpId="0"/>
      <p:bldP spid="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099786" y="117133"/>
            <a:ext cx="6903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প্রকাশের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কৌশল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3692" y="445992"/>
            <a:ext cx="4292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অক্টাল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801" y="1485900"/>
            <a:ext cx="495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3569" y="1485900"/>
            <a:ext cx="325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06451" y="1828800"/>
            <a:ext cx="637118" cy="431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69537" y="1485900"/>
            <a:ext cx="3894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06451" y="1758403"/>
            <a:ext cx="1708149" cy="10043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32050" y="1485900"/>
            <a:ext cx="3558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03189" y="1485900"/>
            <a:ext cx="332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10688" y="1686494"/>
            <a:ext cx="2631012" cy="1560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29529" y="1485900"/>
            <a:ext cx="3558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79489" y="1485900"/>
            <a:ext cx="332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16089" y="1445194"/>
            <a:ext cx="332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6507" y="1445194"/>
            <a:ext cx="332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78820" y="1387413"/>
            <a:ext cx="332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09238" y="1387413"/>
            <a:ext cx="332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Oval 28"/>
          <p:cNvSpPr/>
          <p:nvPr/>
        </p:nvSpPr>
        <p:spPr>
          <a:xfrm>
            <a:off x="1458388" y="1377403"/>
            <a:ext cx="658582" cy="7053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60524" y="975820"/>
            <a:ext cx="13729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olaimanLipi" pitchFamily="2" charset="0"/>
                <a:cs typeface="SolaimanLipi" pitchFamily="2" charset="0"/>
              </a:rPr>
              <a:t>মৌলিক</a:t>
            </a:r>
            <a:r>
              <a:rPr lang="en-US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latin typeface="SolaimanLipi" pitchFamily="2" charset="0"/>
                <a:cs typeface="SolaimanLipi" pitchFamily="2" charset="0"/>
              </a:rPr>
              <a:t>প্রতিক</a:t>
            </a:r>
            <a:endParaRPr lang="en-US" dirty="0">
              <a:latin typeface="SolaimanLipi" pitchFamily="2" charset="0"/>
              <a:cs typeface="SolaimanLipi" pitchFamily="2" charset="0"/>
            </a:endParaRPr>
          </a:p>
        </p:txBody>
      </p:sp>
      <p:cxnSp>
        <p:nvCxnSpPr>
          <p:cNvPr id="39" name="Straight Arrow Connector 38"/>
          <p:cNvCxnSpPr>
            <a:stCxn id="29" idx="6"/>
          </p:cNvCxnSpPr>
          <p:nvPr/>
        </p:nvCxnSpPr>
        <p:spPr>
          <a:xfrm flipV="1">
            <a:off x="2116970" y="1712686"/>
            <a:ext cx="3877430" cy="17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28989" y="1387413"/>
            <a:ext cx="6208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72489" y="1390103"/>
            <a:ext cx="332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3" name="Oval 42"/>
          <p:cNvSpPr/>
          <p:nvPr/>
        </p:nvSpPr>
        <p:spPr>
          <a:xfrm>
            <a:off x="1471088" y="1910803"/>
            <a:ext cx="658582" cy="7053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16970" y="1700622"/>
            <a:ext cx="5163848" cy="538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70372" y="1377403"/>
            <a:ext cx="6208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18607" y="1387413"/>
            <a:ext cx="332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6773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29" grpId="0" animBg="1"/>
      <p:bldP spid="29" grpId="1" animBg="1"/>
      <p:bldP spid="36" grpId="0" animBg="1"/>
      <p:bldP spid="36" grpId="1" animBg="1"/>
      <p:bldP spid="41" grpId="0"/>
      <p:bldP spid="42" grpId="0"/>
      <p:bldP spid="43" grpId="0" animBg="1"/>
      <p:bldP spid="43" grpId="1" animBg="1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099786" y="117133"/>
            <a:ext cx="7421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প্রকাশের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কৌশল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3692" y="445992"/>
            <a:ext cx="5237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হেক্সাডেসিম্যাল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801" y="1397000"/>
            <a:ext cx="4953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3569" y="1397000"/>
            <a:ext cx="325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06451" y="1739900"/>
            <a:ext cx="637118" cy="431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69537" y="1397000"/>
            <a:ext cx="3894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06451" y="1669503"/>
            <a:ext cx="1708149" cy="10043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32050" y="1397000"/>
            <a:ext cx="3558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03189" y="1397000"/>
            <a:ext cx="3323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10688" y="1597594"/>
            <a:ext cx="2631012" cy="1560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29529" y="1397000"/>
            <a:ext cx="3558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79489" y="1397000"/>
            <a:ext cx="3323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16089" y="1356294"/>
            <a:ext cx="332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6507" y="1356294"/>
            <a:ext cx="332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78820" y="1298513"/>
            <a:ext cx="332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09238" y="1298513"/>
            <a:ext cx="332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Oval 28"/>
          <p:cNvSpPr/>
          <p:nvPr/>
        </p:nvSpPr>
        <p:spPr>
          <a:xfrm>
            <a:off x="1458388" y="1298513"/>
            <a:ext cx="658582" cy="4794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60525" y="975820"/>
            <a:ext cx="23780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olaimanLipi" pitchFamily="2" charset="0"/>
                <a:cs typeface="SolaimanLipi" pitchFamily="2" charset="0"/>
              </a:rPr>
              <a:t>মৌলিক</a:t>
            </a:r>
            <a:r>
              <a:rPr lang="en-US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latin typeface="SolaimanLipi" pitchFamily="2" charset="0"/>
                <a:cs typeface="SolaimanLipi" pitchFamily="2" charset="0"/>
              </a:rPr>
              <a:t>প্রতিক</a:t>
            </a:r>
            <a:endParaRPr lang="en-US" dirty="0">
              <a:latin typeface="SolaimanLipi" pitchFamily="2" charset="0"/>
              <a:cs typeface="SolaimanLipi" pitchFamily="2" charset="0"/>
            </a:endParaRPr>
          </a:p>
        </p:txBody>
      </p:sp>
      <p:cxnSp>
        <p:nvCxnSpPr>
          <p:cNvPr id="39" name="Straight Arrow Connector 38"/>
          <p:cNvCxnSpPr>
            <a:stCxn id="29" idx="6"/>
          </p:cNvCxnSpPr>
          <p:nvPr/>
        </p:nvCxnSpPr>
        <p:spPr>
          <a:xfrm>
            <a:off x="2116970" y="1538257"/>
            <a:ext cx="38120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28989" y="1298513"/>
            <a:ext cx="6208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07389" y="1301203"/>
            <a:ext cx="3323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43" name="Oval 42"/>
          <p:cNvSpPr/>
          <p:nvPr/>
        </p:nvSpPr>
        <p:spPr>
          <a:xfrm>
            <a:off x="1471088" y="1720304"/>
            <a:ext cx="658582" cy="4105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065372" y="1538257"/>
            <a:ext cx="5084728" cy="396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70372" y="1288503"/>
            <a:ext cx="4482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66207" y="1298513"/>
            <a:ext cx="3323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9987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29" grpId="0" animBg="1"/>
      <p:bldP spid="29" grpId="1" animBg="1"/>
      <p:bldP spid="36" grpId="0" animBg="1"/>
      <p:bldP spid="36" grpId="1" animBg="1"/>
      <p:bldP spid="41" grpId="0"/>
      <p:bldP spid="42" grpId="0"/>
      <p:bldP spid="43" grpId="0" animBg="1"/>
      <p:bldP spid="43" grpId="1" animBg="1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3879" y="660387"/>
            <a:ext cx="5226838" cy="686081"/>
          </a:xfrm>
        </p:spPr>
        <p:txBody>
          <a:bodyPr>
            <a:noAutofit/>
          </a:bodyPr>
          <a:lstStyle/>
          <a:p>
            <a:r>
              <a:rPr lang="bn-BD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একক কাজ</a:t>
            </a:r>
            <a:endParaRPr lang="en-US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35064" y="4043963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ঘ.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FF</a:t>
            </a: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97152" y="3364106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35063" y="2417110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খ.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36684" y="4039422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ঘ.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FF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33038" y="2416774"/>
            <a:ext cx="6938209" cy="54768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১</a:t>
            </a:r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. (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10)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পূর্বের</a:t>
            </a:r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সংখ্যাটি</a:t>
            </a:r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কত</a:t>
            </a:r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37802" y="3301760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ক.  9 </a:t>
            </a: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33039" y="4034438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29886" y="4034768"/>
            <a:ext cx="3427412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গ.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74729" y="3301829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ক.  9</a:t>
            </a:r>
          </a:p>
        </p:txBody>
      </p:sp>
    </p:spTree>
    <p:extLst>
      <p:ext uri="{BB962C8B-B14F-4D97-AF65-F5344CB8AC3E}">
        <p14:creationId xmlns:p14="http://schemas.microsoft.com/office/powerpoint/2010/main" val="16326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09490" y="1973261"/>
            <a:ext cx="643347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১.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?</a:t>
            </a:r>
            <a:endParaRPr lang="en-US" sz="500" dirty="0">
              <a:solidFill>
                <a:schemeClr val="accent1">
                  <a:lumMod val="75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9490" y="2558036"/>
            <a:ext cx="90163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২.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বেজ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ভিত্তি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09489" y="3161608"/>
            <a:ext cx="90163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৩.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বাইনারি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বেজ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২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কেন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09489" y="3823814"/>
            <a:ext cx="90163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৪.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(ABFF)</a:t>
            </a:r>
            <a:r>
              <a:rPr lang="en-US" sz="3200" b="1" baseline="-25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পরের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সংখ্যাটি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কত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E6EAA-7E98-4932-8D71-0607051CF6F3}"/>
              </a:ext>
            </a:extLst>
          </p:cNvPr>
          <p:cNvSpPr txBox="1"/>
          <p:nvPr/>
        </p:nvSpPr>
        <p:spPr>
          <a:xfrm>
            <a:off x="4494884" y="633689"/>
            <a:ext cx="370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9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5321" y="2616214"/>
            <a:ext cx="11231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০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২০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পযর্ন্ত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সমতুল্য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বাইনারি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অক্টাল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হেক্সাডেসিম্যাল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লিখে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আনবে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1320" y="649614"/>
            <a:ext cx="5533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বাড়ীর</a:t>
            </a:r>
            <a:r>
              <a:rPr lang="bn-BD" sz="60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কাজ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58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Wave 1"/>
          <p:cNvSpPr/>
          <p:nvPr/>
        </p:nvSpPr>
        <p:spPr>
          <a:xfrm>
            <a:off x="1661161" y="1884218"/>
            <a:ext cx="9525000" cy="3505200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2ACABE-D596-459C-B65D-79ADBF0BB4BA}"/>
              </a:ext>
            </a:extLst>
          </p:cNvPr>
          <p:cNvSpPr txBox="1"/>
          <p:nvPr/>
        </p:nvSpPr>
        <p:spPr>
          <a:xfrm>
            <a:off x="175137" y="1319444"/>
            <a:ext cx="7985189" cy="4493538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/>
              <a:t>পাঠ</a:t>
            </a:r>
            <a:r>
              <a:rPr lang="en-US" sz="6000" b="1" u="sng" dirty="0"/>
              <a:t> </a:t>
            </a:r>
            <a:r>
              <a:rPr lang="en-US" sz="6000" b="1" u="sng" dirty="0" err="1"/>
              <a:t>পরিচিতি</a:t>
            </a:r>
            <a:endParaRPr lang="en-US" sz="6000" b="1" u="sng" dirty="0"/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: তথ্য ও যোগাযোগ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bn-BD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  </a:t>
            </a:r>
          </a:p>
          <a:p>
            <a:r>
              <a:rPr lang="en-US" sz="32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              </a:t>
            </a:r>
            <a:r>
              <a:rPr lang="en-US" sz="32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32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 System)</a:t>
            </a:r>
          </a:p>
          <a:p>
            <a:endParaRPr lang="en-US" sz="800" b="1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: ৫০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3A103-E41A-4BFB-A1BD-CF7FAA797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8" y="1319444"/>
            <a:ext cx="3731844" cy="44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073530"/>
            <a:ext cx="4194622" cy="419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1" y="1511300"/>
            <a:ext cx="3785241" cy="375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4149437" y="221673"/>
            <a:ext cx="2860964" cy="7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55" y="1052492"/>
            <a:ext cx="8991601" cy="542733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4679372" y="45660"/>
            <a:ext cx="2971107" cy="7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06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9466" y="800630"/>
            <a:ext cx="7777374" cy="861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আমাদের</a:t>
            </a:r>
            <a:r>
              <a:rPr lang="en-US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0268" y="2721114"/>
            <a:ext cx="9476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4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Number System)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6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5636" y="1758251"/>
            <a:ext cx="100694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4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4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শেষে</a:t>
            </a:r>
            <a:r>
              <a:rPr lang="en-US" sz="4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শিক্ষার্থীরা</a:t>
            </a:r>
            <a:r>
              <a:rPr lang="en-US" sz="4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...</a:t>
            </a:r>
            <a:endParaRPr lang="en-US" sz="36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1173481" y="2881843"/>
            <a:ext cx="10500360" cy="189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latin typeface="SolaimanLipi" pitchFamily="2" charset="0"/>
                <a:cs typeface="SolaimanLipi" pitchFamily="2" charset="0"/>
              </a:rPr>
              <a:t>১. </a:t>
            </a:r>
            <a:r>
              <a:rPr lang="bn-BD" sz="3200" b="1" dirty="0">
                <a:latin typeface="SolaimanLipi" pitchFamily="2" charset="0"/>
                <a:cs typeface="SolaimanLipi" pitchFamily="2" charset="0"/>
              </a:rPr>
              <a:t>সংখ্যা পদ্ধতির প্রকারভেদ বর্ণনা </a:t>
            </a:r>
            <a:r>
              <a:rPr lang="en-US" sz="3200" b="1" dirty="0" err="1"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32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latin typeface="SolaimanLipi" pitchFamily="2" charset="0"/>
                <a:cs typeface="SolaimanLipi" pitchFamily="2" charset="0"/>
              </a:rPr>
              <a:t>।</a:t>
            </a:r>
            <a:endParaRPr lang="en-US" sz="3200" b="1" dirty="0">
              <a:latin typeface="SolaimanLipi" pitchFamily="2" charset="0"/>
              <a:cs typeface="SolaimanLipi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latin typeface="SolaimanLipi" pitchFamily="2" charset="0"/>
                <a:cs typeface="SolaimanLipi" pitchFamily="2" charset="0"/>
              </a:rPr>
              <a:t>২. </a:t>
            </a:r>
            <a:r>
              <a:rPr lang="bn-BD" sz="3200" b="1" dirty="0">
                <a:latin typeface="SolaimanLipi" pitchFamily="2" charset="0"/>
                <a:cs typeface="SolaimanLipi" pitchFamily="2" charset="0"/>
              </a:rPr>
              <a:t>বিভিন্ন প্রকার সংখ্যা পদ্ধতির </a:t>
            </a:r>
            <a:r>
              <a:rPr lang="en-US" sz="3200" b="1" dirty="0" err="1">
                <a:latin typeface="SolaimanLipi" pitchFamily="2" charset="0"/>
                <a:cs typeface="SolaimanLipi" pitchFamily="2" charset="0"/>
              </a:rPr>
              <a:t>বৈশিষ্ট্য</a:t>
            </a:r>
            <a:r>
              <a:rPr lang="en-US" sz="32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atin typeface="SolaimanLipi" pitchFamily="2" charset="0"/>
                <a:cs typeface="SolaimanLipi" pitchFamily="2" charset="0"/>
              </a:rPr>
              <a:t>ব্যাখ্যা</a:t>
            </a:r>
            <a:r>
              <a:rPr lang="en-US" sz="32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32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latin typeface="SolaimanLipi" pitchFamily="2" charset="0"/>
                <a:cs typeface="SolaimanLipi" pitchFamily="2" charset="0"/>
              </a:rPr>
              <a:t>।</a:t>
            </a:r>
            <a:endParaRPr lang="en-US" sz="3200" b="1" dirty="0">
              <a:latin typeface="SolaimanLipi" pitchFamily="2" charset="0"/>
              <a:cs typeface="SolaimanLipi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spc="-150" dirty="0">
                <a:latin typeface="SolaimanLipi" pitchFamily="2" charset="0"/>
                <a:cs typeface="SolaimanLipi" pitchFamily="2" charset="0"/>
              </a:rPr>
              <a:t>৩. </a:t>
            </a:r>
            <a:r>
              <a:rPr lang="bn-BD" sz="3200" b="1" spc="-150" dirty="0">
                <a:latin typeface="SolaimanLipi" pitchFamily="2" charset="0"/>
                <a:cs typeface="SolaimanLipi" pitchFamily="2" charset="0"/>
              </a:rPr>
              <a:t>বিভিন্ন প্রকার সংখ্য</a:t>
            </a:r>
            <a:r>
              <a:rPr lang="en-US" sz="3200" b="1" spc="-150" dirty="0">
                <a:latin typeface="SolaimanLipi" pitchFamily="2" charset="0"/>
                <a:cs typeface="SolaimanLipi" pitchFamily="2" charset="0"/>
              </a:rPr>
              <a:t>া</a:t>
            </a:r>
            <a:r>
              <a:rPr lang="bn-BD" sz="3200" b="1" spc="-150" dirty="0">
                <a:latin typeface="SolaimanLipi" pitchFamily="2" charset="0"/>
                <a:cs typeface="SolaimanLipi" pitchFamily="2" charset="0"/>
              </a:rPr>
              <a:t> পদ্ধতির বেজ বা ভিত্তি ব্যাখ্যা করতে পারবে ।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endParaRPr lang="en-US" sz="3200" b="1" spc="-150" dirty="0">
              <a:ln w="28575">
                <a:noFill/>
              </a:ln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CEBF20-CDDE-4361-AEE2-7E491F523E8E}"/>
              </a:ext>
            </a:extLst>
          </p:cNvPr>
          <p:cNvSpPr txBox="1"/>
          <p:nvPr/>
        </p:nvSpPr>
        <p:spPr>
          <a:xfrm>
            <a:off x="4312920" y="360218"/>
            <a:ext cx="3535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24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6467" y="341686"/>
            <a:ext cx="4014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466" y="1125785"/>
            <a:ext cx="11725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কোনো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সংখ্যাকে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লেখা বা প্রকাশের জন্য ব্যবহৃত পদ্ধতিই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হলো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4068" y="2156836"/>
            <a:ext cx="8647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প্রকারভেদ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2412" y="2803167"/>
            <a:ext cx="11195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অবস্থানের</a:t>
            </a:r>
            <a:r>
              <a:rPr lang="en-US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উপর</a:t>
            </a:r>
            <a:r>
              <a:rPr lang="en-US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নির্ভর</a:t>
            </a:r>
            <a:r>
              <a:rPr lang="en-US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সংখ্যাকে</a:t>
            </a:r>
            <a:r>
              <a:rPr lang="en-US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দুইভাগে</a:t>
            </a:r>
            <a:r>
              <a:rPr lang="en-US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ভাগ</a:t>
            </a:r>
            <a:r>
              <a:rPr lang="en-US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যথা</a:t>
            </a:r>
            <a:r>
              <a:rPr lang="en-US" sz="36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76618" y="4054833"/>
            <a:ext cx="7784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50" dirty="0">
                <a:ln w="11430"/>
                <a:latin typeface="SolaimanLipi" pitchFamily="2" charset="0"/>
                <a:cs typeface="SolaimanLipi" pitchFamily="2" charset="0"/>
              </a:rPr>
              <a:t>২. </a:t>
            </a:r>
            <a:r>
              <a:rPr lang="bn-IN" sz="3600" spc="50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পজিশন্যাল সংখ্যা পদ্ধতি</a:t>
            </a:r>
            <a:r>
              <a:rPr lang="en-US" sz="3600" spc="50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76618" y="3501633"/>
            <a:ext cx="7601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50" dirty="0">
                <a:ln w="11430"/>
                <a:latin typeface="SolaimanLipi" pitchFamily="2" charset="0"/>
                <a:cs typeface="SolaimanLipi" pitchFamily="2" charset="0"/>
              </a:rPr>
              <a:t>১. </a:t>
            </a:r>
            <a:r>
              <a:rPr lang="en-US" sz="3600" spc="50" dirty="0" err="1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নন</a:t>
            </a:r>
            <a:r>
              <a:rPr lang="en-US" sz="3600" spc="50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-</a:t>
            </a:r>
            <a:r>
              <a:rPr lang="bn-IN" sz="3600" spc="50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পজিশন্যাল সংখ্যা পদ্ধতি</a:t>
            </a:r>
            <a:r>
              <a:rPr lang="en-US" sz="3600" spc="50" dirty="0">
                <a:ln w="11430"/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904" y="620502"/>
            <a:ext cx="112789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যে পদ্ধতিতে সংখ্যার মান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ব্যবহৃত চ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ি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হ্ন বা অংকসমূহের পজিশন বা অবস্থানের উপর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নির্ভর করে না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তাকে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-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পজিশন্যাল সংখ্যা পদ্ধতি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বলে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126" y="146929"/>
            <a:ext cx="6809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নন-পজিশনাল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482" y="1690330"/>
            <a:ext cx="11285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এটি একটি প্রাচীন পদ্ধতি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সভ্যতা বিকাশের পূর্বে মানুষ গণনা বা হিসাব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-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নিকাশের জন্য এই পদ্ধতি ব্যবহার করত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এই পদ্ধতিতে গণনা বা হিসাব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-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নিকাশের কাজ করা হতো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-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বিভিন্ন চিহ্ন বা প্রতীকের মাধ্যমে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6683" y="5359157"/>
            <a:ext cx="1641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হাতিয়ার</a:t>
            </a:r>
            <a:endParaRPr lang="en-US" sz="3200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49" y="3731725"/>
            <a:ext cx="1776447" cy="15152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706262" y="5365595"/>
            <a:ext cx="1917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পশুপাখি</a:t>
            </a:r>
            <a:endParaRPr lang="en-US" sz="3200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089" y="3731725"/>
            <a:ext cx="1437267" cy="150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05" y="3694552"/>
            <a:ext cx="2036491" cy="149840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5928445" y="5337006"/>
            <a:ext cx="1957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জীবজন্তু</a:t>
            </a:r>
            <a:endParaRPr lang="en-US" sz="3200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286" y="3126275"/>
            <a:ext cx="9748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নন-পজিশনাল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পদ্ধতিতে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27828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1678</Words>
  <Application>Microsoft Office PowerPoint</Application>
  <PresentationFormat>Widescreen</PresentationFormat>
  <Paragraphs>637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Nikosh</vt:lpstr>
      <vt:lpstr>NikoshBAN</vt:lpstr>
      <vt:lpstr>SolaimanLipi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rumpur</cp:lastModifiedBy>
  <cp:revision>196</cp:revision>
  <dcterms:created xsi:type="dcterms:W3CDTF">2016-06-09T17:13:54Z</dcterms:created>
  <dcterms:modified xsi:type="dcterms:W3CDTF">2021-05-02T17:42:34Z</dcterms:modified>
</cp:coreProperties>
</file>