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7" r:id="rId4"/>
    <p:sldId id="260" r:id="rId5"/>
    <p:sldId id="258" r:id="rId6"/>
    <p:sldId id="270" r:id="rId7"/>
    <p:sldId id="271" r:id="rId8"/>
    <p:sldId id="261" r:id="rId9"/>
    <p:sldId id="275" r:id="rId10"/>
    <p:sldId id="263" r:id="rId11"/>
    <p:sldId id="274" r:id="rId12"/>
    <p:sldId id="272" r:id="rId13"/>
    <p:sldId id="269" r:id="rId14"/>
    <p:sldId id="266" r:id="rId15"/>
    <p:sldId id="267" r:id="rId16"/>
    <p:sldId id="273" r:id="rId17"/>
    <p:sldId id="268" r:id="rId18"/>
    <p:sldId id="262" r:id="rId19"/>
    <p:sldId id="26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D585-171E-4395-8A1D-F8B93E270FD5}" type="datetimeFigureOut">
              <a:rPr lang="en-US" smtClean="0"/>
              <a:t>28-04-21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DCB-496B-410C-8205-9A6C5BC03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3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D585-171E-4395-8A1D-F8B93E270FD5}" type="datetimeFigureOut">
              <a:rPr lang="en-US" smtClean="0"/>
              <a:t>28-04-21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DCB-496B-410C-8205-9A6C5BC03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1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D585-171E-4395-8A1D-F8B93E270FD5}" type="datetimeFigureOut">
              <a:rPr lang="en-US" smtClean="0"/>
              <a:t>28-04-21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DCB-496B-410C-8205-9A6C5BC03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6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D585-171E-4395-8A1D-F8B93E270FD5}" type="datetimeFigureOut">
              <a:rPr lang="en-US" smtClean="0"/>
              <a:t>28-04-21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DCB-496B-410C-8205-9A6C5BC03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9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D585-171E-4395-8A1D-F8B93E270FD5}" type="datetimeFigureOut">
              <a:rPr lang="en-US" smtClean="0"/>
              <a:t>28-04-21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DCB-496B-410C-8205-9A6C5BC03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1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D585-171E-4395-8A1D-F8B93E270FD5}" type="datetimeFigureOut">
              <a:rPr lang="en-US" smtClean="0"/>
              <a:t>28-04-21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DCB-496B-410C-8205-9A6C5BC03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7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D585-171E-4395-8A1D-F8B93E270FD5}" type="datetimeFigureOut">
              <a:rPr lang="en-US" smtClean="0"/>
              <a:t>28-04-21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DCB-496B-410C-8205-9A6C5BC03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D585-171E-4395-8A1D-F8B93E270FD5}" type="datetimeFigureOut">
              <a:rPr lang="en-US" smtClean="0"/>
              <a:t>28-04-21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DCB-496B-410C-8205-9A6C5BC03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8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D585-171E-4395-8A1D-F8B93E270FD5}" type="datetimeFigureOut">
              <a:rPr lang="en-US" smtClean="0"/>
              <a:t>28-04-21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DCB-496B-410C-8205-9A6C5BC03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4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D585-171E-4395-8A1D-F8B93E270FD5}" type="datetimeFigureOut">
              <a:rPr lang="en-US" smtClean="0"/>
              <a:t>28-04-21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DCB-496B-410C-8205-9A6C5BC03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9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D585-171E-4395-8A1D-F8B93E270FD5}" type="datetimeFigureOut">
              <a:rPr lang="en-US" smtClean="0"/>
              <a:t>28-04-21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DCB-496B-410C-8205-9A6C5BC03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5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ED585-171E-4395-8A1D-F8B93E270FD5}" type="datetimeFigureOut">
              <a:rPr lang="en-US" smtClean="0"/>
              <a:t>28-04-21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4DCB-496B-410C-8205-9A6C5BC03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3337" y="3000388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শ্রেণিতে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6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30" y="-117780"/>
            <a:ext cx="12969026" cy="7123887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30" y="-117780"/>
            <a:ext cx="12969026" cy="7123887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4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2F0"/>
              </a:clrFrom>
              <a:clrTo>
                <a:srgbClr val="F2F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6331"/>
          <a:stretch/>
        </p:blipFill>
        <p:spPr bwMode="auto">
          <a:xfrm>
            <a:off x="2220825" y="605158"/>
            <a:ext cx="7415853" cy="5409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FD30AD3-0AC8-4FC4-85A5-3DFFED92D76A}"/>
              </a:ext>
            </a:extLst>
          </p:cNvPr>
          <p:cNvSpPr/>
          <p:nvPr/>
        </p:nvSpPr>
        <p:spPr>
          <a:xfrm>
            <a:off x="2700570" y="1248388"/>
            <a:ext cx="63453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bn-IN" sz="3600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রোমের ত্রয়ী শাসন আমলে কে কোন অঞ্চলের শাসক ছিলেন তা ছকে ঊল্লেখ  করো।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30" y="-117780"/>
            <a:ext cx="12969026" cy="7123887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2F0"/>
              </a:clrFrom>
              <a:clrTo>
                <a:srgbClr val="F2F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6331"/>
          <a:stretch/>
        </p:blipFill>
        <p:spPr bwMode="auto">
          <a:xfrm>
            <a:off x="2516994" y="952174"/>
            <a:ext cx="7415853" cy="5409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FD30AD3-0AC8-4FC4-85A5-3DFFED92D76A}"/>
              </a:ext>
            </a:extLst>
          </p:cNvPr>
          <p:cNvSpPr/>
          <p:nvPr/>
        </p:nvSpPr>
        <p:spPr>
          <a:xfrm>
            <a:off x="2964109" y="2378110"/>
            <a:ext cx="6345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সভ্যতায় রোমের অবদান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30" y="-117780"/>
            <a:ext cx="12969026" cy="7123887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2F0"/>
              </a:clrFrom>
              <a:clrTo>
                <a:srgbClr val="F2F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6331"/>
          <a:stretch/>
        </p:blipFill>
        <p:spPr bwMode="auto">
          <a:xfrm>
            <a:off x="1043188" y="270457"/>
            <a:ext cx="10457645" cy="6375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FD30AD3-0AC8-4FC4-85A5-3DFFED92D76A}"/>
              </a:ext>
            </a:extLst>
          </p:cNvPr>
          <p:cNvSpPr/>
          <p:nvPr/>
        </p:nvSpPr>
        <p:spPr>
          <a:xfrm>
            <a:off x="2125014" y="810506"/>
            <a:ext cx="830687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36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</a:t>
            </a:r>
            <a:r>
              <a:rPr lang="as-IN" sz="36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লিখন পদ্ধতি </a:t>
            </a:r>
            <a:r>
              <a:rPr lang="bn-IN" sz="36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সময়ের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শিক্ষা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বলতে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বোঝায়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খেলাধুলা</a:t>
            </a:r>
            <a:r>
              <a:rPr lang="en-US" sz="3200" dirty="0">
                <a:solidFill>
                  <a:schemeClr val="bg1"/>
                </a:solidFill>
              </a:rPr>
              <a:t> ও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বীরদের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স্মৃতি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কথা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বর্ণনা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bn-IN" sz="3200" dirty="0" smtClean="0">
                <a:solidFill>
                  <a:schemeClr val="bg1"/>
                </a:solidFill>
              </a:rPr>
              <a:t>।</a:t>
            </a:r>
            <a:r>
              <a:rPr lang="as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যুদ্ধবিগ্রহের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রোমের</a:t>
            </a:r>
            <a:r>
              <a:rPr lang="as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যাত্রা শুরু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</a:rPr>
              <a:t>সুতরাং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তাদের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সবকিছুই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ছিল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যুদ্ধকে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 করে। </a:t>
            </a:r>
            <a:r>
              <a:rPr lang="en-US" sz="3200" dirty="0" err="1" smtClean="0">
                <a:solidFill>
                  <a:schemeClr val="bg1"/>
                </a:solidFill>
              </a:rPr>
              <a:t>সে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যুগের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সাহিত্য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অবদানের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জন্য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প্লুটাস ও টেরেন্সর</a:t>
            </a:r>
            <a:r>
              <a:rPr lang="bn-IN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বিশেষভাবে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উল্লেখযোগ্য</a:t>
            </a:r>
            <a:r>
              <a:rPr lang="bn-IN" sz="3200" dirty="0" smtClean="0">
                <a:solidFill>
                  <a:schemeClr val="bg1"/>
                </a:solidFill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IN" sz="3200" dirty="0" smtClean="0">
                <a:solidFill>
                  <a:schemeClr val="bg1"/>
                </a:solidFill>
              </a:rPr>
              <a:t>।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যুগে খ্যাতনামা কবি ছিল ওভিদ ও লিভি।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30" y="-117780"/>
            <a:ext cx="12969026" cy="7123887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9" y="1004552"/>
            <a:ext cx="9929611" cy="4868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8366" y="358221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লাতিন ভাষা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30" y="-117780"/>
            <a:ext cx="12969026" cy="7123887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2F0"/>
              </a:clrFrom>
              <a:clrTo>
                <a:srgbClr val="F2F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6331"/>
          <a:stretch/>
        </p:blipFill>
        <p:spPr bwMode="auto">
          <a:xfrm>
            <a:off x="1043188" y="270457"/>
            <a:ext cx="10457645" cy="6375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FD30AD3-0AC8-4FC4-85A5-3DFFED92D76A}"/>
              </a:ext>
            </a:extLst>
          </p:cNvPr>
          <p:cNvSpPr/>
          <p:nvPr/>
        </p:nvSpPr>
        <p:spPr>
          <a:xfrm>
            <a:off x="1764406" y="810506"/>
            <a:ext cx="87705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bn-IN" sz="32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ভাস্কর্য</a:t>
            </a:r>
            <a:r>
              <a:rPr lang="en-US" sz="32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u="sng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বিশালতা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হার্ডিয়ানের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প্যানথিয়ন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অসাধারণ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80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কলোসিয়াম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নাট্যশালা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একসঙ্গে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56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দর্শক বসতে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রোমানরা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পারলেও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বিজ্ঞানীদের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হন।প্লিনি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বিশ্বকোষ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প্রণয়ন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প্রায়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500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পেয়েছে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তাছাড়া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রোমিয়দের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30" y="-117780"/>
            <a:ext cx="12969026" cy="7123887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8" y="850007"/>
            <a:ext cx="10104975" cy="5151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7562" y="1236372"/>
            <a:ext cx="199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কলোসিয়াম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134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30" y="-117780"/>
            <a:ext cx="12969026" cy="7123887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2F0"/>
              </a:clrFrom>
              <a:clrTo>
                <a:srgbClr val="F2F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6331"/>
          <a:stretch/>
        </p:blipFill>
        <p:spPr bwMode="auto">
          <a:xfrm>
            <a:off x="1043188" y="270457"/>
            <a:ext cx="10457645" cy="6375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FD30AD3-0AC8-4FC4-85A5-3DFFED92D76A}"/>
              </a:ext>
            </a:extLst>
          </p:cNvPr>
          <p:cNvSpPr/>
          <p:nvPr/>
        </p:nvSpPr>
        <p:spPr>
          <a:xfrm>
            <a:off x="2125014" y="810506"/>
            <a:ext cx="830687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solidFill>
                  <a:schemeClr val="bg1"/>
                </a:solidFill>
              </a:rPr>
              <a:t>রোমানরা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ধর্মীয়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ক্ষেত্রে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গ্রিকদের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দ্বারা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প্রভাবিত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ছিল</a:t>
            </a:r>
            <a:r>
              <a:rPr lang="bn-IN" sz="2800" dirty="0" smtClean="0">
                <a:solidFill>
                  <a:schemeClr val="bg1"/>
                </a:solidFill>
              </a:rPr>
              <a:t>।</a:t>
            </a:r>
            <a:r>
              <a:rPr lang="en-US" sz="2800" dirty="0" err="1">
                <a:solidFill>
                  <a:schemeClr val="bg1"/>
                </a:solidFill>
              </a:rPr>
              <a:t>রোমানদের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অন্যতম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প্রধান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দেবতার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নাম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ছিল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জুপিটার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bn-IN" sz="2800" dirty="0" smtClean="0">
                <a:solidFill>
                  <a:schemeClr val="bg1"/>
                </a:solidFill>
              </a:rPr>
              <a:t>।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রোমীয়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দর্শন গ্রীক দর্শন এর উপর ভিত্তি করে গড়ে ওঠেছে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রোমীয় 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দর্শনে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সিসেরো,লুক্রেটিয়াস তাদের 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সুচিন্তিত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 তারা অবদান রাখতে সক্ষম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রোমানদের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রোমীয় </a:t>
            </a:r>
            <a:r>
              <a:rPr lang="en-US" sz="2800" dirty="0" err="1" smtClean="0">
                <a:solidFill>
                  <a:schemeClr val="bg1"/>
                </a:solidFill>
              </a:rPr>
              <a:t>আইনের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দৃষ্টিতে</a:t>
            </a:r>
            <a:r>
              <a:rPr lang="bn-IN" sz="2800" dirty="0" smtClean="0">
                <a:solidFill>
                  <a:schemeClr val="bg1"/>
                </a:solidFill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মানুষ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সমান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bn-IN" sz="2800" dirty="0" smtClean="0">
                <a:solidFill>
                  <a:schemeClr val="bg1"/>
                </a:solidFill>
              </a:rPr>
              <a:t>।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আইনকে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তিনটি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ভাগে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ভাগ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করা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হয়েছে</a:t>
            </a:r>
            <a:r>
              <a:rPr lang="bn-IN" sz="2800" dirty="0" smtClean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বেসামরিক</a:t>
            </a:r>
            <a:r>
              <a:rPr lang="bn-IN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আইনের</a:t>
            </a:r>
            <a:r>
              <a:rPr lang="bn-IN" sz="2800" dirty="0" smtClean="0">
                <a:solidFill>
                  <a:schemeClr val="bg1"/>
                </a:solidFill>
              </a:rPr>
              <a:t>,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জনগণের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আইন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প্রাকৃতিক</a:t>
            </a:r>
            <a:r>
              <a:rPr lang="en-US" sz="2800" dirty="0">
                <a:solidFill>
                  <a:schemeClr val="bg1"/>
                </a:solidFill>
              </a:rPr>
              <a:t>  </a:t>
            </a:r>
            <a:r>
              <a:rPr lang="en-US" sz="2800" dirty="0" err="1" smtClean="0">
                <a:solidFill>
                  <a:schemeClr val="bg1"/>
                </a:solidFill>
              </a:rPr>
              <a:t>আইনের</a:t>
            </a:r>
            <a:r>
              <a:rPr lang="bn-IN" sz="2800" dirty="0" smtClean="0">
                <a:solidFill>
                  <a:schemeClr val="bg1"/>
                </a:solidFill>
              </a:rPr>
              <a:t>।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30" y="-117780"/>
            <a:ext cx="12969026" cy="7123887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/>
          <a:stretch/>
        </p:blipFill>
        <p:spPr>
          <a:xfrm>
            <a:off x="1050110" y="850006"/>
            <a:ext cx="10218904" cy="5112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2908" y="321972"/>
            <a:ext cx="3296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রোমানদের দেব দেবী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30" y="-117780"/>
            <a:ext cx="12969026" cy="7123887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2F0"/>
              </a:clrFrom>
              <a:clrTo>
                <a:srgbClr val="F2F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6331"/>
          <a:stretch/>
        </p:blipFill>
        <p:spPr bwMode="auto">
          <a:xfrm>
            <a:off x="1911793" y="618037"/>
            <a:ext cx="7415853" cy="5409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FD30AD3-0AC8-4FC4-85A5-3DFFED92D76A}"/>
              </a:ext>
            </a:extLst>
          </p:cNvPr>
          <p:cNvSpPr/>
          <p:nvPr/>
        </p:nvSpPr>
        <p:spPr>
          <a:xfrm>
            <a:off x="2756079" y="1119599"/>
            <a:ext cx="63453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ষায়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অনূদিত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হয়েছে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ব্রাজিলের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মহাকাব্য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ইনিড ।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রোমা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৩। </a:t>
            </a:r>
            <a:r>
              <a:rPr lang="en-US" sz="2400" dirty="0" err="1">
                <a:solidFill>
                  <a:schemeClr val="bg1"/>
                </a:solidFill>
              </a:rPr>
              <a:t>রোমান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নাগরিকদের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জন্য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বাধ্যতামূলক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ছিল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কোনটি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বেসামরিক আইন ।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30" y="-117780"/>
            <a:ext cx="12969026" cy="7123887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2F0"/>
              </a:clrFrom>
              <a:clrTo>
                <a:srgbClr val="F2F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6331"/>
          <a:stretch/>
        </p:blipFill>
        <p:spPr bwMode="auto">
          <a:xfrm>
            <a:off x="2220825" y="605158"/>
            <a:ext cx="7415853" cy="5409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FD30AD3-0AC8-4FC4-85A5-3DFFED92D76A}"/>
              </a:ext>
            </a:extLst>
          </p:cNvPr>
          <p:cNvSpPr/>
          <p:nvPr/>
        </p:nvSpPr>
        <p:spPr>
          <a:xfrm>
            <a:off x="2700570" y="1248388"/>
            <a:ext cx="63453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bn-IN" sz="3600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রোমানদের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ন-ব্যাখ্যা করো।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30" y="-117780"/>
            <a:ext cx="12969026" cy="7226917"/>
          </a:xfrm>
          <a:prstGeom prst="rect">
            <a:avLst/>
          </a:prstGeom>
          <a:solidFill>
            <a:srgbClr val="00B050"/>
          </a:solidFill>
        </p:spPr>
      </p:pic>
      <p:grpSp>
        <p:nvGrpSpPr>
          <p:cNvPr id="5" name="Group 4"/>
          <p:cNvGrpSpPr/>
          <p:nvPr/>
        </p:nvGrpSpPr>
        <p:grpSpPr>
          <a:xfrm>
            <a:off x="899891" y="1257893"/>
            <a:ext cx="4804228" cy="4969269"/>
            <a:chOff x="899891" y="1257893"/>
            <a:chExt cx="4804228" cy="4969269"/>
          </a:xfrm>
        </p:grpSpPr>
        <p:sp>
          <p:nvSpPr>
            <p:cNvPr id="6" name="Rectangle 5"/>
            <p:cNvSpPr/>
            <p:nvPr/>
          </p:nvSpPr>
          <p:spPr>
            <a:xfrm>
              <a:off x="899891" y="3845220"/>
              <a:ext cx="4804228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dirty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জয়দেব কুমার </a:t>
              </a:r>
              <a:r>
                <a:rPr lang="bn-BD" sz="4000" dirty="0" smtClean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মন্ডল</a:t>
              </a:r>
              <a:endParaRPr lang="bn-IN" sz="40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2400" dirty="0" smtClean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পৈকখালী হাজী এস এন জামান মাধ্যমিক</a:t>
              </a:r>
              <a:r>
                <a:rPr lang="bn-IN" sz="2400" dirty="0" smtClean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400" dirty="0" smtClean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2000" dirty="0" smtClean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সহকারী শিক্ষক(</a:t>
              </a:r>
              <a:r>
                <a:rPr lang="en-US" sz="2000" dirty="0" err="1" smtClean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আইসিটি</a:t>
              </a:r>
              <a:r>
                <a:rPr lang="bn-IN" sz="2000" dirty="0" smtClean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2000" dirty="0" smtClean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IN" dirty="0" smtClean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ভাণ্ডা</a:t>
              </a:r>
              <a:r>
                <a:rPr lang="bn-BD" dirty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রিয়া, </a:t>
              </a:r>
              <a:r>
                <a:rPr lang="bn-BD" dirty="0" smtClean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পিরোজপুর</a:t>
              </a:r>
              <a:r>
                <a:rPr lang="bn-IN" dirty="0" smtClean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IN" b="1" dirty="0" smtClean="0">
                  <a:ln w="11430"/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b="1" dirty="0" smtClean="0">
                  <a:ln w="11430"/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   E-mail-joyshinha@gmail.com</a:t>
              </a:r>
            </a:p>
            <a:p>
              <a:pPr algn="ctr">
                <a:defRPr/>
              </a:pPr>
              <a:r>
                <a:rPr lang="en-US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Mobile</a:t>
              </a:r>
              <a:r>
                <a:rPr lang="en-US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: 01775902929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99891" y="1257893"/>
              <a:ext cx="4804228" cy="496926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74220" y="1257894"/>
            <a:ext cx="6096000" cy="4969269"/>
            <a:chOff x="5874220" y="1257894"/>
            <a:chExt cx="6096000" cy="49692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573" y="1303491"/>
              <a:ext cx="2071295" cy="254172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bliqueTopLeft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0" name="Rectangle 9"/>
            <p:cNvSpPr/>
            <p:nvPr/>
          </p:nvSpPr>
          <p:spPr>
            <a:xfrm>
              <a:off x="5874220" y="4045274"/>
              <a:ext cx="6096000" cy="18158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নব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বাংলাদেশের ইতিহাস ও বিশ্বসভ্যতা</a:t>
              </a:r>
            </a:p>
            <a:p>
              <a:pPr algn="ctr"/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অধ্যায়-দ্বিতীয়</a:t>
              </a:r>
            </a:p>
            <a:p>
              <a:pPr algn="ctr"/>
              <a:r>
                <a:rPr lang="bn-IN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623735" y="1257894"/>
              <a:ext cx="4842556" cy="496926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43441" y="472494"/>
            <a:ext cx="2728913" cy="830997"/>
            <a:chOff x="4643441" y="472494"/>
            <a:chExt cx="2728913" cy="830997"/>
          </a:xfrm>
        </p:grpSpPr>
        <p:sp>
          <p:nvSpPr>
            <p:cNvPr id="13" name="Rectangle 12"/>
            <p:cNvSpPr/>
            <p:nvPr/>
          </p:nvSpPr>
          <p:spPr>
            <a:xfrm>
              <a:off x="5153640" y="472494"/>
              <a:ext cx="181331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643441" y="501071"/>
              <a:ext cx="2728913" cy="625424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E:\joy\DSC_6797ggggggg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5" y="1295201"/>
            <a:ext cx="2286000" cy="2550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37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56519" y="252412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9782" y="70338"/>
            <a:ext cx="11944429" cy="28136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55105" y="532262"/>
            <a:ext cx="6825803" cy="1167949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18526"/>
                <a:gd name="adj2" fmla="val 993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BD" sz="96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96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সকলকে</a:t>
            </a:r>
            <a:endParaRPr lang="en-US" sz="96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1" name="Picture 3" descr="D:\Md.ashraful islam_2nd session_agri_khulna\New folder\New folder\267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4764" y="1700211"/>
            <a:ext cx="7356144" cy="4366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47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279213"/>
            <a:ext cx="6993228" cy="5131600"/>
          </a:xfrm>
          <a:prstGeom prst="rect">
            <a:avLst/>
          </a:prstGeom>
        </p:spPr>
      </p:pic>
      <p:sp>
        <p:nvSpPr>
          <p:cNvPr id="4" name="Bevel 3"/>
          <p:cNvSpPr/>
          <p:nvPr/>
        </p:nvSpPr>
        <p:spPr>
          <a:xfrm>
            <a:off x="7598535" y="279212"/>
            <a:ext cx="4308372" cy="5131600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গ্রীক সভ্যতার অবসান এর আগেই ইতালিতে তাইবার নদীর তীরে একটি বিশাল সাম্রাজ্য ও সভ্যতা গড়ে ওঠে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এই সভ্যতার নাম কী?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4107" y="6027313"/>
            <a:ext cx="160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টাইবার নদী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6501" y="5804340"/>
            <a:ext cx="229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 সভ্যতা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4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30" y="-117780"/>
            <a:ext cx="12969026" cy="7123887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4" name="Rectangle 3"/>
          <p:cNvSpPr/>
          <p:nvPr/>
        </p:nvSpPr>
        <p:spPr>
          <a:xfrm>
            <a:off x="14792522" y="2213771"/>
            <a:ext cx="35702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 সভ্যতা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4819">
            <a:off x="12275907" y="350962"/>
            <a:ext cx="2862007" cy="333900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000500" y="751226"/>
            <a:ext cx="4669298" cy="838200"/>
            <a:chOff x="2895600" y="761365"/>
            <a:chExt cx="5029200" cy="838200"/>
          </a:xfrm>
        </p:grpSpPr>
        <p:sp>
          <p:nvSpPr>
            <p:cNvPr id="7" name="Rectangle 6"/>
            <p:cNvSpPr/>
            <p:nvPr/>
          </p:nvSpPr>
          <p:spPr>
            <a:xfrm>
              <a:off x="2971800" y="761365"/>
              <a:ext cx="447590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800" dirty="0">
                  <a:ln w="18415" cmpd="sng">
                    <a:solidFill>
                      <a:srgbClr val="7030A0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</a:t>
              </a:r>
              <a:r>
                <a:rPr lang="bn-IN" sz="4800" dirty="0">
                  <a:ln w="18415" cmpd="sng">
                    <a:solidFill>
                      <a:srgbClr val="7030A0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ের বিষয়</a:t>
              </a:r>
              <a:r>
                <a:rPr lang="bn-BD" sz="4800" dirty="0">
                  <a:ln w="18415" cmpd="sng">
                    <a:solidFill>
                      <a:srgbClr val="7030A0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2895600" y="761365"/>
              <a:ext cx="5029200" cy="838200"/>
            </a:xfrm>
            <a:prstGeom prst="wedgeRoundRectCallout">
              <a:avLst>
                <a:gd name="adj1" fmla="val -15277"/>
                <a:gd name="adj2" fmla="val 112500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9906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82409 0.02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11" y="10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82461 -0.0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3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30" y="-117780"/>
            <a:ext cx="12969026" cy="7123887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6638E27-56B9-4E99-955A-75DA91891005}"/>
              </a:ext>
            </a:extLst>
          </p:cNvPr>
          <p:cNvSpPr/>
          <p:nvPr/>
        </p:nvSpPr>
        <p:spPr>
          <a:xfrm>
            <a:off x="4172936" y="1748704"/>
            <a:ext cx="4132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r>
              <a:rPr lang="bn-BD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8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8" name="Rounded Rectangular Callout 4">
            <a:extLst>
              <a:ext uri="{FF2B5EF4-FFF2-40B4-BE49-F238E27FC236}">
                <a16:creationId xmlns:a16="http://schemas.microsoft.com/office/drawing/2014/main" xmlns="" id="{23862B24-3B06-466A-80A5-53C6654B0C97}"/>
              </a:ext>
            </a:extLst>
          </p:cNvPr>
          <p:cNvSpPr/>
          <p:nvPr/>
        </p:nvSpPr>
        <p:spPr>
          <a:xfrm>
            <a:off x="3742830" y="1776576"/>
            <a:ext cx="4419600" cy="762000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AD16A31-5833-4F0F-B9C5-D97C4C3DF378}"/>
              </a:ext>
            </a:extLst>
          </p:cNvPr>
          <p:cNvSpPr txBox="1"/>
          <p:nvPr/>
        </p:nvSpPr>
        <p:spPr>
          <a:xfrm>
            <a:off x="695886" y="3007415"/>
            <a:ext cx="113201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ভৌগলিক অবস্থান ও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সময়কাল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উল্লেখ পূর্বক প্রাচীন রোমান সভ্যতা বর্ণনা করতে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রোম নগরী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রোমান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শাসনের বিভিন্ন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ধাপ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ব্যাখ্যা করতে পারবে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 ও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লিখন পদ্ধতির বিকাশে প্রাচীন রোমান সভ্যতার অবদান বিশ্লেষণ করতে পারে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সভ্যতার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 প্রাচীন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রোমান সভ্যতার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স্থাপত,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ভাস্কর্য ও বিজ্ঞানের অবদান বর্ণনা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;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 সভ্যতায় প্রাচীন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রোমান সভ্যতার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ধর্ম,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দর্শন ও আইনের প্রভাব আলোচনা করতে 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hought Bubble: Cloud 9">
            <a:extLst>
              <a:ext uri="{FF2B5EF4-FFF2-40B4-BE49-F238E27FC236}">
                <a16:creationId xmlns:a16="http://schemas.microsoft.com/office/drawing/2014/main" xmlns="" id="{510F3D7A-F60D-4808-9D15-F5683FB6F1A1}"/>
              </a:ext>
            </a:extLst>
          </p:cNvPr>
          <p:cNvSpPr/>
          <p:nvPr/>
        </p:nvSpPr>
        <p:spPr>
          <a:xfrm>
            <a:off x="3886199" y="324218"/>
            <a:ext cx="4132863" cy="1220978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AB448AF-C052-4E65-B51A-BCB5D5043467}"/>
              </a:ext>
            </a:extLst>
          </p:cNvPr>
          <p:cNvSpPr/>
          <p:nvPr/>
        </p:nvSpPr>
        <p:spPr>
          <a:xfrm>
            <a:off x="4756193" y="452444"/>
            <a:ext cx="2194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4800" b="1" dirty="0">
                <a:ln w="1143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n w="1143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99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30" y="-117780"/>
            <a:ext cx="12969026" cy="7123887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9" y="862884"/>
            <a:ext cx="4958366" cy="5151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0941" y="216553"/>
            <a:ext cx="191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রোম নগরী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6014435" y="895714"/>
            <a:ext cx="5184135" cy="5131600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গ্রীক সভ্যতার অবসান এর আগেই ইতালিতে তাইবার নদীর তীরে একটি বিশাল সাম্রাজ্য ও সভ্যতা গড়ে ওঠে এবং কে কেন্দ্র করে গড়ে ওঠা এই সভ্যতা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রোমীয়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 নামে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পরিচিত। 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প্রথমদিকের একজন রাজাকার শাসনাধীন ছিল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রাজা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স্বৈরাচারী হয়ে পড়লে তাকে ক্ষমতা থেকে সরিয়ে খ্রিস্টপূর্ব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৫১০ অব্দে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প্রজাতন্ত্র প্রতিষ্ঠিত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হয়।রোমান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ছয়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 বছর স্থায়ী হয়েছিল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30" y="-117780"/>
            <a:ext cx="12969026" cy="7123887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0" y="824248"/>
            <a:ext cx="5093593" cy="52030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57393" y="249383"/>
            <a:ext cx="2770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রোম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নগরী বিস্তার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6136783" y="895714"/>
            <a:ext cx="5061787" cy="5131600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ইতালির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মাঝামাঝি পশ্চিমাংশে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 নগরী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 । ইতালির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দক্ষিণে বঙ্গোপসাগর থেকে উত্তর দিকে আল্পস পর্বতমালা পর্যন্ত বিস্তৃত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ইতিহাস  পর্যালোচনা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 দেখা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ঘাত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প্রতিঘাতের মধ্য দিয়ে খ্রিস্টপূর্ব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753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অব্দে রোম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নগরী প্রতিষ্ঠা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476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 জার্মান বর্বর জাতি গুলোর হাতে রোমান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চূড়ান্ত পতন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4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30" y="-117780"/>
            <a:ext cx="12969026" cy="7123887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4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2F0"/>
              </a:clrFrom>
              <a:clrTo>
                <a:srgbClr val="F2F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6331"/>
          <a:stretch/>
        </p:blipFill>
        <p:spPr bwMode="auto">
          <a:xfrm>
            <a:off x="2053460" y="836978"/>
            <a:ext cx="7415853" cy="5409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FD30AD3-0AC8-4FC4-85A5-3DFFED92D76A}"/>
              </a:ext>
            </a:extLst>
          </p:cNvPr>
          <p:cNvSpPr/>
          <p:nvPr/>
        </p:nvSpPr>
        <p:spPr>
          <a:xfrm>
            <a:off x="2756079" y="1119599"/>
            <a:ext cx="63453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ইতালিতে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তাইবার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গড়ে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ইতালিতে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তাইবার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গড়ে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নগরী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উত্তরঃলাতিন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রোমিউলাস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নগরী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৩।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সাম্রাজ্যের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সাম্রাজ্যের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৪৭৬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1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30" y="-117780"/>
            <a:ext cx="12969026" cy="7123887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2F0"/>
              </a:clrFrom>
              <a:clrTo>
                <a:srgbClr val="F2F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6331"/>
          <a:stretch/>
        </p:blipFill>
        <p:spPr bwMode="auto">
          <a:xfrm>
            <a:off x="2053460" y="836978"/>
            <a:ext cx="7415853" cy="5409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FD30AD3-0AC8-4FC4-85A5-3DFFED92D76A}"/>
              </a:ext>
            </a:extLst>
          </p:cNvPr>
          <p:cNvSpPr/>
          <p:nvPr/>
        </p:nvSpPr>
        <p:spPr>
          <a:xfrm>
            <a:off x="2421228" y="1119599"/>
            <a:ext cx="65295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ত্রয়ী শাসন </a:t>
            </a:r>
            <a:endParaRPr lang="bn-IN" sz="3600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অভ্যন্তরীণ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বিশৃঙ্খলা ছাড়াও রক্তক্ষয়ী যুদ্ধে জড়িয়ে পড়ে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রোম। উচ্চাকাঙ্ক্ষী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 নেতারা ক্ষমতায় আসতে থাকে এবং রোমে গৃহযুদ্ধ ছড়িয়ে পড়ে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ক্ষমতার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দ্বন্দ্বে একপর্যায়ে সমঝোতার ভিত্তিতে 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 নেতার একযোগে ক্ষমতায় আসেন যা ইতিহাসে </a:t>
            </a:r>
            <a:r>
              <a:rPr lang="bn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ত্রয়ী 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 পরিচিত।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বিশাল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 সাম্রাজ্যকে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ভাগ করে শাসনের দায়িত্ব নেন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অক্টোভিয়াস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সিজার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,মার্ক অ্যান্টনি  ও লেপিডাস।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539</Words>
  <Application>Microsoft Office PowerPoint</Application>
  <PresentationFormat>Widescreen</PresentationFormat>
  <Paragraphs>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Joydeb</dc:creator>
  <cp:lastModifiedBy>Joydeb</cp:lastModifiedBy>
  <cp:revision>42</cp:revision>
  <dcterms:created xsi:type="dcterms:W3CDTF">2021-04-25T03:34:43Z</dcterms:created>
  <dcterms:modified xsi:type="dcterms:W3CDTF">2021-04-28T01:46:33Z</dcterms:modified>
</cp:coreProperties>
</file>