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0" r:id="rId3"/>
    <p:sldId id="271" r:id="rId4"/>
    <p:sldId id="284" r:id="rId5"/>
    <p:sldId id="273" r:id="rId6"/>
    <p:sldId id="274" r:id="rId7"/>
    <p:sldId id="258" r:id="rId8"/>
    <p:sldId id="291" r:id="rId9"/>
    <p:sldId id="280" r:id="rId10"/>
    <p:sldId id="289" r:id="rId11"/>
    <p:sldId id="277" r:id="rId12"/>
    <p:sldId id="288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539"/>
    <a:srgbClr val="F84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E53F-010E-4A8E-90B7-6E3723D59A6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7" y="0"/>
            <a:ext cx="12229627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rot="19185807">
            <a:off x="5256641" y="-2591735"/>
            <a:ext cx="3262274" cy="8744901"/>
            <a:chOff x="3926750" y="-1248058"/>
            <a:chExt cx="3151031" cy="7585375"/>
          </a:xfrm>
        </p:grpSpPr>
        <p:grpSp>
          <p:nvGrpSpPr>
            <p:cNvPr id="3" name="Group 2"/>
            <p:cNvGrpSpPr/>
            <p:nvPr/>
          </p:nvGrpSpPr>
          <p:grpSpPr>
            <a:xfrm rot="21429234">
              <a:off x="3926750" y="3839012"/>
              <a:ext cx="3151031" cy="2498305"/>
              <a:chOff x="5659653" y="1429555"/>
              <a:chExt cx="3151031" cy="249830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766316" y="1429555"/>
                <a:ext cx="2901166" cy="249830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n>
                    <a:prstDash val="solid"/>
                  </a:ln>
                  <a:solidFill>
                    <a:srgbClr val="FF00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59653" y="2104075"/>
                <a:ext cx="3151031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bn-BD" sz="6000" b="1" dirty="0">
                    <a:ln>
                      <a:prstDash val="solid"/>
                    </a:ln>
                    <a:solidFill>
                      <a:srgbClr val="FF0000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স্বাগতম</a:t>
                </a:r>
                <a:endParaRPr lang="en-US" sz="6600" b="1" dirty="0">
                  <a:ln>
                    <a:prstDash val="solid"/>
                  </a:ln>
                  <a:solidFill>
                    <a:srgbClr val="FF00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21229561">
              <a:off x="4901359" y="-1248058"/>
              <a:ext cx="474482" cy="5340753"/>
              <a:chOff x="4985442" y="82391"/>
              <a:chExt cx="175690" cy="461117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985442" y="3296990"/>
                <a:ext cx="175690" cy="1396578"/>
                <a:chOff x="3425780" y="1931831"/>
                <a:chExt cx="231820" cy="2202291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25780" y="1931831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425780" y="2176530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425780" y="2421229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425780" y="2665928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25780" y="2910627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425780" y="3155326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25780" y="3400025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425780" y="3644724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425780" y="3889423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4985442" y="82391"/>
                <a:ext cx="167425" cy="3214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7" b="69804"/>
          <a:stretch/>
        </p:blipFill>
        <p:spPr>
          <a:xfrm>
            <a:off x="0" y="0"/>
            <a:ext cx="12236824" cy="2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</a:rPr>
              <a:t>হাইড্রোজেন বন্ধন সৃষ্টির শর্ত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FFFF00"/>
                </a:solidFill>
              </a:rPr>
              <a:t> অনুতে হাইড্রোজেন থাকতে হবে এবং সেটি কোনো অধিক তড়িৎঋণাত্মক পরমাণুর সাথে যুক্ত থাকতে হবে।</a:t>
            </a:r>
          </a:p>
          <a:p>
            <a:endParaRPr lang="bn-IN" sz="44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FFFF00"/>
                </a:solidFill>
              </a:rPr>
              <a:t> </a:t>
            </a:r>
            <a:r>
              <a:rPr lang="bn-IN" sz="4800" dirty="0">
                <a:solidFill>
                  <a:srgbClr val="FFFF00"/>
                </a:solidFill>
              </a:rPr>
              <a:t>অধিক তড়িৎঋণাত্মক </a:t>
            </a:r>
            <a:r>
              <a:rPr lang="bn-IN" sz="4800" dirty="0" smtClean="0">
                <a:solidFill>
                  <a:srgbClr val="FFFF00"/>
                </a:solidFill>
              </a:rPr>
              <a:t>পরমাণুর আকার ক্ষুদ্র হতে হবে।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28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726816">
            <a:off x="279580" y="173397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দলীয় কাজ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538" y="3229581"/>
            <a:ext cx="259616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৫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2408350" y="4732628"/>
            <a:ext cx="9156878" cy="1878142"/>
          </a:xfrm>
          <a:prstGeom prst="rect">
            <a:avLst/>
          </a:prstGeom>
          <a:solidFill>
            <a:srgbClr val="6FF539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HF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অনুতে হাইড্রোজেন বন্ধন তৈরি হলেও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HCl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অনুতে হয় না কেন ?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4" y="140025"/>
            <a:ext cx="6593983" cy="4345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09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89216"/>
            <a:ext cx="12191999" cy="676878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b="25951"/>
          <a:stretch/>
        </p:blipFill>
        <p:spPr>
          <a:xfrm>
            <a:off x="397768" y="3950520"/>
            <a:ext cx="5289214" cy="265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5" y="3826010"/>
            <a:ext cx="5163670" cy="2778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15058"/>
            <a:ext cx="12191999" cy="142699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/>
              <a:t>হাইড্রোজেন বন্ধনের প্রকারভেদ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9930" y="1288433"/>
            <a:ext cx="11174505" cy="2409508"/>
            <a:chOff x="800096" y="937506"/>
            <a:chExt cx="8339422" cy="3463852"/>
          </a:xfrm>
        </p:grpSpPr>
        <p:sp>
          <p:nvSpPr>
            <p:cNvPr id="3" name="Rectangle 2"/>
            <p:cNvSpPr/>
            <p:nvPr/>
          </p:nvSpPr>
          <p:spPr>
            <a:xfrm>
              <a:off x="5477434" y="3005059"/>
              <a:ext cx="3662084" cy="13962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0000"/>
                  </a:solidFill>
                </a:rPr>
                <a:t>আন্তঃআনবিক হাইড্রোজেন বন্ধন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80427" y="1874117"/>
              <a:ext cx="13447" cy="56477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75965" y="2438893"/>
              <a:ext cx="420892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770092" y="2438894"/>
              <a:ext cx="13447" cy="56477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763869" y="2438893"/>
              <a:ext cx="13447" cy="56477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840688" y="937506"/>
              <a:ext cx="3993777" cy="9950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0000"/>
                  </a:solidFill>
                </a:rPr>
                <a:t>হাইড্রোজেন বন্ধন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0096" y="3003669"/>
              <a:ext cx="3662084" cy="13962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0000"/>
                  </a:solidFill>
                </a:rPr>
                <a:t>অন্তঃআনবিক হাইড্রোজেন বন্ধন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732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5789" y="356510"/>
            <a:ext cx="6163235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41" y="5077004"/>
            <a:ext cx="9432701" cy="1200329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এর ভৌত অবস্থা ভিন্ন হওয়ার কারণ বিশ্লেষণ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1621168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33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"/>
            <a:ext cx="12192000" cy="68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1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>
          <a:xfrm>
            <a:off x="0" y="-128181"/>
            <a:ext cx="3533310" cy="69861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022203">
            <a:off x="3285562" y="911228"/>
            <a:ext cx="342273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4" y="2157738"/>
            <a:ext cx="6937749" cy="34188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9429561">
            <a:off x="7216603" y="-176290"/>
            <a:ext cx="2981813" cy="6857208"/>
            <a:chOff x="3964715" y="82391"/>
            <a:chExt cx="2217144" cy="6429199"/>
          </a:xfrm>
        </p:grpSpPr>
        <p:grpSp>
          <p:nvGrpSpPr>
            <p:cNvPr id="10" name="Group 9"/>
            <p:cNvGrpSpPr/>
            <p:nvPr/>
          </p:nvGrpSpPr>
          <p:grpSpPr>
            <a:xfrm>
              <a:off x="3964715" y="3296991"/>
              <a:ext cx="2217144" cy="3214599"/>
              <a:chOff x="3861684" y="1468187"/>
              <a:chExt cx="2925484" cy="506916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861684" y="3670478"/>
                <a:ext cx="2925484" cy="28668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208516" y="1468187"/>
                <a:ext cx="231820" cy="2202291"/>
                <a:chOff x="3425780" y="1931831"/>
                <a:chExt cx="231820" cy="2202291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425780" y="1931831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425780" y="2176530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425780" y="2421229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425780" y="2665928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425780" y="2910627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425780" y="3155326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425780" y="3400025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425780" y="3644724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425780" y="3889423"/>
                  <a:ext cx="231820" cy="2446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4985442" y="82391"/>
              <a:ext cx="167425" cy="3214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216" y="2463191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464" y="4699094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" y="325213"/>
            <a:ext cx="3959571" cy="606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9271" y="4029010"/>
            <a:ext cx="769171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ধ্যায়ঃ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 (পর্যায়বৃত্ত ধর্ম ও রাসায়নিক বন্ধন)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8" y="1506069"/>
            <a:ext cx="9675160" cy="4912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247" y="537882"/>
            <a:ext cx="61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</a:rPr>
              <a:t>ছবি দেখি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796" y="1288617"/>
            <a:ext cx="10431888" cy="923330"/>
          </a:xfrm>
          <a:prstGeom prst="rect">
            <a:avLst/>
          </a:prstGeom>
          <a:solidFill>
            <a:srgbClr val="6FF539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2027540" y="3889231"/>
            <a:ext cx="8115305" cy="2433718"/>
          </a:xfrm>
          <a:prstGeom prst="diamond">
            <a:avLst/>
          </a:prstGeom>
          <a:solidFill>
            <a:srgbClr val="6FF53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83335" y="2343577"/>
            <a:ext cx="11655380" cy="309130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হাইড্রোজেন বন্ধন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440619"/>
            <a:ext cx="11771290" cy="369332"/>
          </a:xfrm>
          <a:prstGeom prst="rect">
            <a:avLst/>
          </a:prstGeom>
          <a:solidFill>
            <a:srgbClr val="F842DE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835139"/>
            <a:ext cx="1177129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রা...............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বন্ধনের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পারবে;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বন্ধন সৃষ্টির প্রক্রিয়া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বন্ধনের প্রকারভেদ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(iv)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বন্ধন সৃষ্টির শর্ত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223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519707"/>
            <a:ext cx="10998557" cy="5128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75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70C0"/>
                </a:solidFill>
              </a:rPr>
              <a:t>হাইড্রোজেন বন্ধন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1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281"/>
            <a:ext cx="12241441" cy="6829495"/>
          </a:xfrm>
          <a:prstGeom prst="rect">
            <a:avLst/>
          </a:prstGeom>
          <a:gradFill flip="none" rotWithShape="1">
            <a:gsLst>
              <a:gs pos="0">
                <a:srgbClr val="F842DE">
                  <a:tint val="66000"/>
                  <a:satMod val="160000"/>
                </a:srgbClr>
              </a:gs>
              <a:gs pos="50000">
                <a:srgbClr val="F842DE">
                  <a:tint val="44500"/>
                  <a:satMod val="160000"/>
                </a:srgbClr>
              </a:gs>
              <a:gs pos="100000">
                <a:srgbClr val="F842DE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হাইড্রোজেন বন্ধন সৃষ্টি প্রক্রিয়া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597" y="1342610"/>
            <a:ext cx="10258601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srgbClr val="FF0000"/>
                </a:solidFill>
              </a:rPr>
              <a:t> অধিক তড়িৎঋণাত্মক পরমাণু বন্ধন ইলেকট্রনকে নিজের দিকে টেনে নেয়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B0F0"/>
                </a:solidFill>
              </a:rPr>
              <a:t> </a:t>
            </a:r>
            <a:r>
              <a:rPr lang="bn-IN" sz="3200" b="1" dirty="0" smtClean="0">
                <a:solidFill>
                  <a:srgbClr val="00B0F0"/>
                </a:solidFill>
              </a:rPr>
              <a:t>ফলে একটি ডাইপোল তৈরি হয়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00B0F0"/>
              </a:solidFill>
            </a:endParaRPr>
          </a:p>
          <a:p>
            <a:endParaRPr lang="bn-IN" sz="3200" b="1" dirty="0" smtClean="0">
              <a:solidFill>
                <a:srgbClr val="00B0F0"/>
              </a:solidFill>
            </a:endParaRPr>
          </a:p>
          <a:p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5" y="1484280"/>
            <a:ext cx="9936628" cy="425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1980" y="1447526"/>
            <a:ext cx="10258601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srgbClr val="FF0000"/>
                </a:solidFill>
              </a:rPr>
              <a:t> সৃষ্ট ডাইপোলের অধিক তড়িৎঋণাত্মক পরমাণু হাইড্রোজেনকে সেতুরুপে ব্যবহার করে একাধিক ডাইপোল পরস্পর যুক্ত হয়ে যায়।</a:t>
            </a:r>
            <a:endParaRPr lang="bn-IN" sz="3200" b="1" dirty="0" smtClean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00B0F0"/>
              </a:solidFill>
            </a:endParaRPr>
          </a:p>
          <a:p>
            <a:endParaRPr lang="bn-IN" sz="3200" b="1" dirty="0" smtClean="0">
              <a:solidFill>
                <a:srgbClr val="00B0F0"/>
              </a:solidFill>
            </a:endParaRPr>
          </a:p>
          <a:p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1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9441" y="1632191"/>
            <a:ext cx="1219200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solidFill>
                  <a:srgbClr val="FF0000"/>
                </a:solidFill>
              </a:rPr>
              <a:t> এভাবে হাইড্রোজেন বন্ধনের মাধ্যমে বিরাট আনবিক গুচ্ছ সৃষ্টি হওয়ায় </a:t>
            </a:r>
            <a:r>
              <a:rPr lang="en-US" sz="4000" b="1" dirty="0" smtClean="0">
                <a:solidFill>
                  <a:srgbClr val="FF0000"/>
                </a:solidFill>
              </a:rPr>
              <a:t>HF </a:t>
            </a:r>
            <a:r>
              <a:rPr lang="bn-IN" sz="3200" b="1" dirty="0" smtClean="0">
                <a:solidFill>
                  <a:srgbClr val="FF0000"/>
                </a:solidFill>
              </a:rPr>
              <a:t>তরল অবস্থায় বিরাজ করে।</a:t>
            </a:r>
            <a:endParaRPr lang="bn-IN" sz="3200" b="1" dirty="0" smtClean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solidFill>
                <a:srgbClr val="00B0F0"/>
              </a:solidFill>
            </a:endParaRPr>
          </a:p>
          <a:p>
            <a:endParaRPr lang="bn-IN" sz="3200" b="1" dirty="0" smtClean="0">
              <a:solidFill>
                <a:srgbClr val="00B0F0"/>
              </a:solidFill>
            </a:endParaRPr>
          </a:p>
          <a:p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25382"/>
          <a:stretch/>
        </p:blipFill>
        <p:spPr>
          <a:xfrm>
            <a:off x="0" y="23281"/>
            <a:ext cx="12192000" cy="68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6FF5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145367" y="2732272"/>
            <a:ext cx="5493916" cy="282047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হাইড্রোজেন বন্ধন কী 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)  অনুতে কিভাবে হাইড্রোজেন বন্ধন তৈরি হয় 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0" y="2170811"/>
            <a:ext cx="5428304" cy="4307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88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231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NikoshBAN</vt:lpstr>
      <vt:lpstr>SutonnyMJ</vt:lpstr>
      <vt:lpstr>SutonnyOMJ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81</cp:revision>
  <dcterms:created xsi:type="dcterms:W3CDTF">2020-10-11T11:03:53Z</dcterms:created>
  <dcterms:modified xsi:type="dcterms:W3CDTF">2021-05-17T09:40:40Z</dcterms:modified>
</cp:coreProperties>
</file>