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59" r:id="rId5"/>
    <p:sldId id="282" r:id="rId6"/>
    <p:sldId id="260" r:id="rId7"/>
    <p:sldId id="294" r:id="rId8"/>
    <p:sldId id="277" r:id="rId9"/>
    <p:sldId id="283" r:id="rId10"/>
    <p:sldId id="284" r:id="rId11"/>
    <p:sldId id="286" r:id="rId12"/>
    <p:sldId id="285" r:id="rId13"/>
    <p:sldId id="292" r:id="rId14"/>
    <p:sldId id="261" r:id="rId15"/>
    <p:sldId id="287" r:id="rId16"/>
    <p:sldId id="288" r:id="rId17"/>
    <p:sldId id="289" r:id="rId18"/>
    <p:sldId id="290" r:id="rId19"/>
    <p:sldId id="293" r:id="rId20"/>
    <p:sldId id="291" r:id="rId21"/>
    <p:sldId id="262" r:id="rId22"/>
    <p:sldId id="263" r:id="rId23"/>
    <p:sldId id="264" r:id="rId24"/>
    <p:sldId id="266" r:id="rId25"/>
    <p:sldId id="280" r:id="rId26"/>
    <p:sldId id="265" r:id="rId27"/>
    <p:sldId id="269" r:id="rId28"/>
    <p:sldId id="271" r:id="rId29"/>
    <p:sldId id="279" r:id="rId30"/>
    <p:sldId id="274"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34566C-B3A3-4671-B811-9B8023E4317B}"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195578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4566C-B3A3-4671-B811-9B8023E4317B}"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103556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4566C-B3A3-4671-B811-9B8023E4317B}"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36214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4566C-B3A3-4671-B811-9B8023E4317B}"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214344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4566C-B3A3-4671-B811-9B8023E4317B}"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159548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4566C-B3A3-4671-B811-9B8023E4317B}"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98567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566C-B3A3-4671-B811-9B8023E4317B}"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5517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34566C-B3A3-4671-B811-9B8023E4317B}" type="datetimeFigureOut">
              <a:rPr lang="en-US" smtClean="0"/>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361179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4566C-B3A3-4671-B811-9B8023E4317B}" type="datetimeFigureOut">
              <a:rPr lang="en-US" smtClean="0"/>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224702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4566C-B3A3-4671-B811-9B8023E4317B}"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256025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34566C-B3A3-4671-B811-9B8023E4317B}"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552B7-7D77-4833-98F3-06A2DA6B9547}" type="slidenum">
              <a:rPr lang="en-US" smtClean="0"/>
              <a:t>‹#›</a:t>
            </a:fld>
            <a:endParaRPr lang="en-US"/>
          </a:p>
        </p:txBody>
      </p:sp>
    </p:spTree>
    <p:extLst>
      <p:ext uri="{BB962C8B-B14F-4D97-AF65-F5344CB8AC3E}">
        <p14:creationId xmlns:p14="http://schemas.microsoft.com/office/powerpoint/2010/main" val="132769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4566C-B3A3-4671-B811-9B8023E4317B}" type="datetimeFigureOut">
              <a:rPr lang="en-US" smtClean="0"/>
              <a:t>5/22/2021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552B7-7D77-4833-98F3-06A2DA6B9547}" type="slidenum">
              <a:rPr lang="en-US" smtClean="0"/>
              <a:t>‹#›</a:t>
            </a:fld>
            <a:endParaRPr lang="en-US"/>
          </a:p>
        </p:txBody>
      </p:sp>
    </p:spTree>
    <p:extLst>
      <p:ext uri="{BB962C8B-B14F-4D97-AF65-F5344CB8AC3E}">
        <p14:creationId xmlns:p14="http://schemas.microsoft.com/office/powerpoint/2010/main" val="146529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audio" Target="../media/audio6.wav"/><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29.jp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1.png"/><Relationship Id="rId7" Type="http://schemas.openxmlformats.org/officeDocument/2006/relationships/image" Target="../media/image42.jpg"/><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1.jpg"/><Relationship Id="rId11" Type="http://schemas.openxmlformats.org/officeDocument/2006/relationships/image" Target="../media/image46.jpg"/><Relationship Id="rId5" Type="http://schemas.openxmlformats.org/officeDocument/2006/relationships/image" Target="../media/image40.jp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jpg"/></Relationships>
</file>

<file path=ppt/slides/_rels/slide24.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1.png"/><Relationship Id="rId7" Type="http://schemas.openxmlformats.org/officeDocument/2006/relationships/image" Target="../media/image50.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10" Type="http://schemas.openxmlformats.org/officeDocument/2006/relationships/audio" Target="../media/audio2.wav"/><Relationship Id="rId4" Type="http://schemas.openxmlformats.org/officeDocument/2006/relationships/image" Target="../media/image47.jpg"/><Relationship Id="rId9" Type="http://schemas.openxmlformats.org/officeDocument/2006/relationships/image" Target="../media/image52.tm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1.png"/><Relationship Id="rId7" Type="http://schemas.openxmlformats.org/officeDocument/2006/relationships/image" Target="../media/image57.tmp"/><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56.tmp"/><Relationship Id="rId5" Type="http://schemas.openxmlformats.org/officeDocument/2006/relationships/image" Target="../media/image55.tmp"/><Relationship Id="rId4" Type="http://schemas.openxmlformats.org/officeDocument/2006/relationships/image" Target="../media/image54.tm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60.tmp"/><Relationship Id="rId5" Type="http://schemas.openxmlformats.org/officeDocument/2006/relationships/image" Target="../media/image59.tmp"/><Relationship Id="rId4" Type="http://schemas.openxmlformats.org/officeDocument/2006/relationships/image" Target="../media/image58.tm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Email.mjahangirkaptai@gmail.com"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4.gif"/><Relationship Id="rId4" Type="http://schemas.openxmlformats.org/officeDocument/2006/relationships/image" Target="../media/image63.gi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audio" Target="../media/audio7.wav"/><Relationship Id="rId4" Type="http://schemas.openxmlformats.org/officeDocument/2006/relationships/image" Target="../media/image65.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audio" Target="../media/audio3.wav"/><Relationship Id="rId4" Type="http://schemas.openxmlformats.org/officeDocument/2006/relationships/image" Target="../media/image7.jp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40" t="3005" r="2245" b="4976"/>
          <a:stretch/>
        </p:blipFill>
        <p:spPr>
          <a:xfrm>
            <a:off x="0" y="0"/>
            <a:ext cx="12089216" cy="6858000"/>
          </a:xfrm>
          <a:prstGeom prst="rect">
            <a:avLst/>
          </a:prstGeom>
        </p:spPr>
      </p:pic>
    </p:spTree>
    <p:extLst>
      <p:ext uri="{BB962C8B-B14F-4D97-AF65-F5344CB8AC3E}">
        <p14:creationId xmlns:p14="http://schemas.microsoft.com/office/powerpoint/2010/main" val="230585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3602"/>
            <a:ext cx="12192000" cy="6858000"/>
          </a:xfrm>
          <a:prstGeom prst="rect">
            <a:avLst/>
          </a:prstGeom>
        </p:spPr>
      </p:pic>
      <p:sp>
        <p:nvSpPr>
          <p:cNvPr id="8" name="Rounded Rectangle 7"/>
          <p:cNvSpPr/>
          <p:nvPr/>
        </p:nvSpPr>
        <p:spPr>
          <a:xfrm>
            <a:off x="450574" y="1470346"/>
            <a:ext cx="7475149" cy="47313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latin typeface="NikoshBAN" panose="02000000000000000000" pitchFamily="2" charset="0"/>
                <a:cs typeface="NikoshBAN" panose="02000000000000000000" pitchFamily="2" charset="0"/>
              </a:rPr>
              <a:t>2</a:t>
            </a:r>
            <a:r>
              <a:rPr lang="bn-BD"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কর্মস্থলে</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কর্মীদের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উপস্থিতির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সময়কাল</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তাদের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বেতন</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ভাতাদি</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ইত্যাদি</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হিসাব</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করার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জন্য</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বেশ</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কিছু</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কর্মীর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প্রয়োজন</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হয়</a:t>
            </a:r>
            <a:r>
              <a:rPr lang="en-US" sz="4400" b="1" dirty="0">
                <a:solidFill>
                  <a:schemeClr val="tx1"/>
                </a:solidFill>
                <a:latin typeface="NikoshBAN" panose="02000000000000000000" pitchFamily="2" charset="0"/>
                <a:cs typeface="NikoshBAN" panose="02000000000000000000" pitchFamily="2" charset="0"/>
              </a:rPr>
              <a:t>। </a:t>
            </a:r>
            <a:r>
              <a:rPr lang="bn-BD" sz="4400" b="1" dirty="0">
                <a:solidFill>
                  <a:schemeClr val="tx1"/>
                </a:solidFill>
                <a:latin typeface="NikoshBAN" panose="02000000000000000000" pitchFamily="2" charset="0"/>
                <a:cs typeface="NikoshBAN" panose="02000000000000000000" pitchFamily="2" charset="0"/>
              </a:rPr>
              <a:t>কি</a:t>
            </a:r>
            <a:r>
              <a:rPr lang="en-US" sz="4400" b="1" dirty="0" err="1">
                <a:solidFill>
                  <a:schemeClr val="tx1"/>
                </a:solidFill>
                <a:latin typeface="NikoshBAN" panose="02000000000000000000" pitchFamily="2" charset="0"/>
                <a:cs typeface="NikoshBAN" panose="02000000000000000000" pitchFamily="2" charset="0"/>
              </a:rPr>
              <a:t>ন্তু</a:t>
            </a:r>
            <a:r>
              <a:rPr lang="en-US" sz="4400" b="1" dirty="0">
                <a:solidFill>
                  <a:schemeClr val="tx1"/>
                </a:solidFill>
                <a:latin typeface="NikoshBAN" panose="02000000000000000000" pitchFamily="2" charset="0"/>
                <a:cs typeface="NikoshBAN" panose="02000000000000000000" pitchFamily="2" charset="0"/>
              </a:rPr>
              <a:t> </a:t>
            </a:r>
            <a:r>
              <a:rPr lang="bn-BD" sz="4400" b="1" dirty="0">
                <a:solidFill>
                  <a:schemeClr val="tx1"/>
                </a:solidFill>
                <a:latin typeface="NikoshBAN" panose="02000000000000000000" pitchFamily="2" charset="0"/>
                <a:cs typeface="NikoshBAN" panose="02000000000000000000" pitchFamily="2" charset="0"/>
              </a:rPr>
              <a:t>স্বয়ংক্রিয়</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উপস্থিতি</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যন্ত্র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বেতন</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ভাতাদির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হিসাবের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সফটওয়্যার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ইত্যাদির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ব্যবহারের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মাধ্যমে</a:t>
            </a:r>
            <a:r>
              <a:rPr lang="en-US" sz="4400" b="1" dirty="0">
                <a:solidFill>
                  <a:schemeClr val="tx1"/>
                </a:solidFill>
                <a:latin typeface="NikoshBAN" panose="02000000000000000000" pitchFamily="2" charset="0"/>
                <a:cs typeface="NikoshBAN" panose="02000000000000000000" pitchFamily="2" charset="0"/>
              </a:rPr>
              <a:t> এ </a:t>
            </a:r>
            <a:r>
              <a:rPr lang="en-US" sz="4400" b="1" dirty="0" err="1">
                <a:solidFill>
                  <a:schemeClr val="tx1"/>
                </a:solidFill>
                <a:latin typeface="NikoshBAN" panose="02000000000000000000" pitchFamily="2" charset="0"/>
                <a:cs typeface="NikoshBAN" panose="02000000000000000000" pitchFamily="2" charset="0"/>
              </a:rPr>
              <a:t>সকল</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কাজ</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সম্পন্ন</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যায়</a:t>
            </a:r>
            <a:r>
              <a:rPr lang="en-US" sz="4400" b="1" dirty="0">
                <a:solidFill>
                  <a:schemeClr val="tx1"/>
                </a:solidFill>
                <a:latin typeface="NikoshBAN" panose="02000000000000000000" pitchFamily="2" charset="0"/>
                <a:cs typeface="NikoshBAN" panose="02000000000000000000" pitchFamily="2" charset="0"/>
              </a:rPr>
              <a:t>। </a:t>
            </a:r>
            <a:r>
              <a:rPr lang="bn-BD" sz="4400" b="1" dirty="0">
                <a:solidFill>
                  <a:schemeClr val="tx1"/>
                </a:solidFill>
                <a:latin typeface="NikoshBAN" panose="02000000000000000000" pitchFamily="2" charset="0"/>
                <a:cs typeface="NikoshBAN" panose="02000000000000000000" pitchFamily="2" charset="0"/>
              </a:rPr>
              <a:t> </a:t>
            </a:r>
            <a:endParaRPr lang="en-US" sz="4400" dirty="0">
              <a:solidFill>
                <a:schemeClr val="tx1"/>
              </a:solidFill>
            </a:endParaRPr>
          </a:p>
        </p:txBody>
      </p:sp>
      <p:sp>
        <p:nvSpPr>
          <p:cNvPr id="10" name="Rectangle 9"/>
          <p:cNvSpPr/>
          <p:nvPr/>
        </p:nvSpPr>
        <p:spPr>
          <a:xfrm>
            <a:off x="2268636" y="394023"/>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583" y="1470346"/>
            <a:ext cx="3708761" cy="4731344"/>
          </a:xfrm>
          <a:prstGeom prst="rect">
            <a:avLst/>
          </a:prstGeom>
          <a:ln w="38100">
            <a:solidFill>
              <a:schemeClr val="tx1"/>
            </a:solidFill>
          </a:ln>
        </p:spPr>
      </p:pic>
    </p:spTree>
    <p:extLst>
      <p:ext uri="{BB962C8B-B14F-4D97-AF65-F5344CB8AC3E}">
        <p14:creationId xmlns:p14="http://schemas.microsoft.com/office/powerpoint/2010/main" val="1173512185"/>
      </p:ext>
    </p:extLst>
  </p:cSld>
  <p:clrMapOvr>
    <a:masterClrMapping/>
  </p:clrMapOvr>
  <mc:AlternateContent xmlns:mc="http://schemas.openxmlformats.org/markup-compatibility/2006" xmlns:p14="http://schemas.microsoft.com/office/powerpoint/2010/main">
    <mc:Choice Requires="p14">
      <p:transition spd="slow">
        <p14:flash/>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309145"/>
            <a:ext cx="12089216"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640" y="42678"/>
            <a:ext cx="2588841" cy="2588841"/>
          </a:xfrm>
          <a:prstGeom prst="rect">
            <a:avLst/>
          </a:prstGeom>
          <a:ln w="38100">
            <a:solidFill>
              <a:schemeClr val="tx1"/>
            </a:solidFill>
          </a:ln>
        </p:spPr>
      </p:pic>
      <p:sp>
        <p:nvSpPr>
          <p:cNvPr id="8" name="Rounded Rectangle 7"/>
          <p:cNvSpPr/>
          <p:nvPr/>
        </p:nvSpPr>
        <p:spPr>
          <a:xfrm>
            <a:off x="437755" y="260514"/>
            <a:ext cx="6917202" cy="21079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a:solidFill>
                  <a:schemeClr val="tx1"/>
                </a:solidFill>
                <a:latin typeface="NikoshBAN" panose="02000000000000000000" pitchFamily="2" charset="0"/>
                <a:cs typeface="NikoshBAN" panose="02000000000000000000" pitchFamily="2" charset="0"/>
              </a:rPr>
              <a:t>৩। বিভিন্ন গুদামে মালামাল সুসজ্জিত করার কাজ স্বয়ংক্রিয়ভাবে করা যায়।   </a:t>
            </a:r>
            <a:endParaRPr lang="en-US" sz="4400" dirty="0">
              <a:solidFill>
                <a:schemeClr val="tx1"/>
              </a:solidFill>
            </a:endParaRPr>
          </a:p>
        </p:txBody>
      </p:sp>
      <p:sp>
        <p:nvSpPr>
          <p:cNvPr id="9" name="Rounded Rectangle 8"/>
          <p:cNvSpPr/>
          <p:nvPr/>
        </p:nvSpPr>
        <p:spPr>
          <a:xfrm>
            <a:off x="4930847" y="2806398"/>
            <a:ext cx="6878461" cy="35248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NikoshBAN" panose="02000000000000000000" pitchFamily="2" charset="0"/>
                <a:cs typeface="NikoshBAN" panose="02000000000000000000" pitchFamily="2" charset="0"/>
              </a:rPr>
              <a:t>৪। টেলিফোন বা মোবাইল ফোন এক্সচেঞ্জে কম্পিউটার নিয়ন্ত্রিত ডিজিটাল ব্যবস্থার কারণে পৃথক জনবলের প্রয়োজন হয় না ।</a:t>
            </a:r>
            <a:endParaRPr lang="en-US" sz="4800" dirty="0">
              <a:solidFill>
                <a:schemeClr val="tx1"/>
              </a:solidFill>
            </a:endParaRPr>
          </a:p>
        </p:txBody>
      </p:sp>
      <p:pic>
        <p:nvPicPr>
          <p:cNvPr id="11" name="Picture 11" descr="http://im.hunt.in/cg/Jabalpur/City-Guide/mobsc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55" y="2872264"/>
            <a:ext cx="4319202" cy="33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44884"/>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push.wav"/>
          </p:stSnd>
        </p:sndAc>
      </p:transition>
    </mc:Choice>
    <mc:Fallback xmlns="">
      <p:transition spd="slow">
        <p:fade/>
        <p:sndAc>
          <p:stSnd>
            <p:snd r:embed="rId6"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8" name="Rectangle 7"/>
          <p:cNvSpPr/>
          <p:nvPr/>
        </p:nvSpPr>
        <p:spPr>
          <a:xfrm>
            <a:off x="2257061" y="173617"/>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1318551" y="1032870"/>
            <a:ext cx="5275433" cy="4723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৫।স্বয়ংক্রিয় ইন্টারেক্টিভ ভয়েস প্রযুক্তি ব্যবহার করে দি</a:t>
            </a:r>
            <a:r>
              <a:rPr lang="en-US" sz="4800" dirty="0">
                <a:solidFill>
                  <a:schemeClr val="tx1"/>
                </a:solidFill>
                <a:latin typeface="NikoshBAN" panose="02000000000000000000" pitchFamily="2" charset="0"/>
                <a:cs typeface="NikoshBAN" panose="02000000000000000000" pitchFamily="2" charset="0"/>
              </a:rPr>
              <a:t>ন-</a:t>
            </a:r>
            <a:r>
              <a:rPr lang="bn-BD" sz="4800" dirty="0">
                <a:solidFill>
                  <a:schemeClr val="tx1"/>
                </a:solidFill>
                <a:latin typeface="NikoshBAN" panose="02000000000000000000" pitchFamily="2" charset="0"/>
                <a:cs typeface="NikoshBAN" panose="02000000000000000000" pitchFamily="2" charset="0"/>
              </a:rPr>
              <a:t>রাত যেকোনো সময় গ্রাহকের নির্দিষ্ট প্রশ্নের জবাব দেওয়া যায়। </a:t>
            </a:r>
            <a:endParaRPr lang="en-US" sz="4800" dirty="0">
              <a:solidFill>
                <a:schemeClr val="tx1"/>
              </a:solidFill>
              <a:latin typeface="NikoshBAN" panose="02000000000000000000" pitchFamily="2" charset="0"/>
              <a:cs typeface="NikoshBAN" panose="02000000000000000000" pitchFamily="2" charset="0"/>
            </a:endParaRPr>
          </a:p>
        </p:txBody>
      </p:sp>
      <p:grpSp>
        <p:nvGrpSpPr>
          <p:cNvPr id="15" name="Group 14"/>
          <p:cNvGrpSpPr/>
          <p:nvPr/>
        </p:nvGrpSpPr>
        <p:grpSpPr>
          <a:xfrm>
            <a:off x="7017912" y="1032870"/>
            <a:ext cx="3581400" cy="4588205"/>
            <a:chOff x="7017912" y="1032870"/>
            <a:chExt cx="3581400" cy="4588205"/>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599" y="1032870"/>
              <a:ext cx="3557713" cy="331185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7912" y="4344725"/>
              <a:ext cx="3581400" cy="1276350"/>
            </a:xfrm>
            <a:prstGeom prst="rect">
              <a:avLst/>
            </a:prstGeom>
          </p:spPr>
        </p:pic>
      </p:grpSp>
    </p:spTree>
    <p:extLst>
      <p:ext uri="{BB962C8B-B14F-4D97-AF65-F5344CB8AC3E}">
        <p14:creationId xmlns:p14="http://schemas.microsoft.com/office/powerpoint/2010/main" val="2039256599"/>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5" name="Rounded Rectangle 4"/>
          <p:cNvSpPr/>
          <p:nvPr/>
        </p:nvSpPr>
        <p:spPr>
          <a:xfrm>
            <a:off x="772658" y="1466002"/>
            <a:ext cx="10006958" cy="1796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৬।</a:t>
            </a:r>
            <a:r>
              <a:rPr lang="en-US" sz="5400" dirty="0" err="1">
                <a:solidFill>
                  <a:schemeClr val="tx1"/>
                </a:solidFill>
                <a:latin typeface="NikoshBAN" panose="02000000000000000000" pitchFamily="2" charset="0"/>
                <a:cs typeface="NikoshBAN" panose="02000000000000000000" pitchFamily="2" charset="0"/>
              </a:rPr>
              <a:t>অফিসে</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গিয়ে</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কাজ</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না</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করে</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ঘরে</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বসেও</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অফিসের</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কাজ</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করা</a:t>
            </a:r>
            <a:r>
              <a:rPr lang="en-US" sz="5400" dirty="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যায়</a:t>
            </a:r>
            <a:endParaRPr lang="en-US" sz="54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257061" y="44407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1653594" y="3682445"/>
            <a:ext cx="9126022" cy="2590885"/>
            <a:chOff x="1653594" y="3682445"/>
            <a:chExt cx="9126022" cy="259088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709" y="3682445"/>
              <a:ext cx="4262907" cy="2590885"/>
            </a:xfrm>
            <a:prstGeom prst="rect">
              <a:avLst/>
            </a:prstGeom>
            <a:ln w="381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594" y="3682445"/>
              <a:ext cx="4626580" cy="2590885"/>
            </a:xfrm>
            <a:prstGeom prst="rect">
              <a:avLst/>
            </a:prstGeom>
            <a:ln w="38100">
              <a:solidFill>
                <a:schemeClr val="tx1"/>
              </a:solidFill>
            </a:ln>
          </p:spPr>
        </p:pic>
      </p:grpSp>
    </p:spTree>
    <p:extLst>
      <p:ext uri="{BB962C8B-B14F-4D97-AF65-F5344CB8AC3E}">
        <p14:creationId xmlns:p14="http://schemas.microsoft.com/office/powerpoint/2010/main" val="360949881"/>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sp>
        <p:nvSpPr>
          <p:cNvPr id="2" name="Rectangle 1"/>
          <p:cNvSpPr/>
          <p:nvPr/>
        </p:nvSpPr>
        <p:spPr>
          <a:xfrm>
            <a:off x="2150118" y="41114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4110147" y="1546812"/>
            <a:ext cx="4419723" cy="448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৭।ব্যাংকের এটিএম এর মাধ্যমে যেকোনো সময় নগদ অর্থ তোলা যায়।</a:t>
            </a:r>
            <a:endParaRPr lang="en-US" sz="4800" dirty="0"/>
          </a:p>
        </p:txBody>
      </p:sp>
      <p:grpSp>
        <p:nvGrpSpPr>
          <p:cNvPr id="3" name="Group 2"/>
          <p:cNvGrpSpPr/>
          <p:nvPr/>
        </p:nvGrpSpPr>
        <p:grpSpPr>
          <a:xfrm>
            <a:off x="211724" y="1278230"/>
            <a:ext cx="11472159" cy="5186964"/>
            <a:chOff x="211724" y="1278230"/>
            <a:chExt cx="11472159" cy="5186964"/>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386" y="1278230"/>
              <a:ext cx="2804497" cy="5024553"/>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9154" t="8157" r="6575" b="7984"/>
            <a:stretch/>
          </p:blipFill>
          <p:spPr>
            <a:xfrm>
              <a:off x="211724" y="1424175"/>
              <a:ext cx="3548907" cy="5041019"/>
            </a:xfrm>
            <a:prstGeom prst="rect">
              <a:avLst/>
            </a:prstGeom>
            <a:ln w="38100">
              <a:solidFill>
                <a:schemeClr val="tx1"/>
              </a:solidFill>
            </a:ln>
          </p:spPr>
        </p:pic>
      </p:grpSp>
    </p:spTree>
    <p:extLst>
      <p:ext uri="{BB962C8B-B14F-4D97-AF65-F5344CB8AC3E}">
        <p14:creationId xmlns:p14="http://schemas.microsoft.com/office/powerpoint/2010/main" val="2116195002"/>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whoosh.wav"/>
          </p:stSnd>
        </p:sndAc>
      </p:transition>
    </mc:Choice>
    <mc:Fallback xmlns="">
      <p:transition spd="slow">
        <p:fade/>
        <p:sndAc>
          <p:stSnd>
            <p:snd r:embed="rId6"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sp>
        <p:nvSpPr>
          <p:cNvPr id="6" name="Rounded Rectangle 5"/>
          <p:cNvSpPr/>
          <p:nvPr/>
        </p:nvSpPr>
        <p:spPr>
          <a:xfrm>
            <a:off x="1335271" y="1126311"/>
            <a:ext cx="5542047" cy="5480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৮।পরিবর্তিত পরিস্থিতিতে কর্মক্ষেত্রে টিকে থাকার জন্য নিজেকে ক্রমাগত দক্ষ করে তুলতে হয়।ফলে দক্ষতা উন্নয়নের কর্মসূচিতে প্রতিনিয়ত পরিবর্তন সাধিত হচ্ছে।</a:t>
            </a:r>
            <a:endParaRPr lang="en-US" sz="4800" dirty="0"/>
          </a:p>
        </p:txBody>
      </p:sp>
      <p:sp>
        <p:nvSpPr>
          <p:cNvPr id="7" name="Rectangle 6"/>
          <p:cNvSpPr/>
          <p:nvPr/>
        </p:nvSpPr>
        <p:spPr>
          <a:xfrm>
            <a:off x="2150118" y="41114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412" y="1424176"/>
            <a:ext cx="4696495" cy="4641773"/>
          </a:xfrm>
          <a:prstGeom prst="rect">
            <a:avLst/>
          </a:prstGeom>
          <a:ln w="38100">
            <a:solidFill>
              <a:schemeClr val="tx1"/>
            </a:solidFill>
          </a:ln>
        </p:spPr>
      </p:pic>
    </p:spTree>
    <p:extLst>
      <p:ext uri="{BB962C8B-B14F-4D97-AF65-F5344CB8AC3E}">
        <p14:creationId xmlns:p14="http://schemas.microsoft.com/office/powerpoint/2010/main" val="294428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sp>
        <p:nvSpPr>
          <p:cNvPr id="5" name="Rectangle 4"/>
          <p:cNvSpPr/>
          <p:nvPr/>
        </p:nvSpPr>
        <p:spPr>
          <a:xfrm>
            <a:off x="2150118" y="41114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901520" y="1077425"/>
            <a:ext cx="5769735" cy="5669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৯। কম্পিউটারের সাহায্যে অনেক ধরনের কাজ ঘরে বসেই করা সম্ভব হচ্ছে। আবার অনেক ক্ষেত্রে পূর্বে বিশেষ দক্ষতা না থাকলে যে কাজ সম্পন্ন করা যেত না, এরূপ অনেক কাজ কম্পিউটারের সহায়তায় সহজে সম্পন্ন করা যাচ্ছে। যেমন ফটোগ্রাফি বা ভিডিও এডিটিং। </a:t>
            </a:r>
            <a:endParaRPr lang="en-US" sz="2000" dirty="0"/>
          </a:p>
        </p:txBody>
      </p:sp>
      <p:grpSp>
        <p:nvGrpSpPr>
          <p:cNvPr id="2" name="Group 1"/>
          <p:cNvGrpSpPr/>
          <p:nvPr/>
        </p:nvGrpSpPr>
        <p:grpSpPr>
          <a:xfrm>
            <a:off x="6761409" y="1306564"/>
            <a:ext cx="4520483" cy="5375512"/>
            <a:chOff x="6761409" y="1306564"/>
            <a:chExt cx="4520483" cy="537551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409" y="3747751"/>
              <a:ext cx="4520483" cy="29343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4440" y="1306564"/>
              <a:ext cx="4417452" cy="2147653"/>
            </a:xfrm>
            <a:prstGeom prst="rect">
              <a:avLst/>
            </a:prstGeom>
          </p:spPr>
        </p:pic>
      </p:grpSp>
    </p:spTree>
    <p:extLst>
      <p:ext uri="{BB962C8B-B14F-4D97-AF65-F5344CB8AC3E}">
        <p14:creationId xmlns:p14="http://schemas.microsoft.com/office/powerpoint/2010/main" val="90874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sp>
        <p:nvSpPr>
          <p:cNvPr id="5" name="Rectangle 4"/>
          <p:cNvSpPr/>
          <p:nvPr/>
        </p:nvSpPr>
        <p:spPr>
          <a:xfrm>
            <a:off x="2150118" y="41114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1030310" y="1013030"/>
            <a:ext cx="5731097" cy="541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১০।অনেকে ঘরে বসে কাজ করছে। ফলে অনেক প্রতিষ্ঠানই এখন ভার্চুয়াল প্রতিষ্ঠানে পরিণত হয়েছে। এ সকল প্রতিষ্ঠানে সহায়ক কর্মীর সংখ্যা যেমন কমেছে, তেমনি তাদের কাজের ধরনও পালটে গেছে।</a:t>
            </a:r>
            <a:endParaRPr lang="en-US" sz="44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560" y="1236372"/>
            <a:ext cx="4275787" cy="4958366"/>
          </a:xfrm>
          <a:prstGeom prst="rect">
            <a:avLst/>
          </a:prstGeom>
        </p:spPr>
      </p:pic>
    </p:spTree>
    <p:extLst>
      <p:ext uri="{BB962C8B-B14F-4D97-AF65-F5344CB8AC3E}">
        <p14:creationId xmlns:p14="http://schemas.microsoft.com/office/powerpoint/2010/main" val="4017752897"/>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1"/>
            <a:ext cx="12192000" cy="6858000"/>
          </a:xfrm>
          <a:prstGeom prst="rect">
            <a:avLst/>
          </a:prstGeom>
        </p:spPr>
      </p:pic>
      <p:sp>
        <p:nvSpPr>
          <p:cNvPr id="7" name="Rounded Rectangle 6"/>
          <p:cNvSpPr/>
          <p:nvPr/>
        </p:nvSpPr>
        <p:spPr>
          <a:xfrm>
            <a:off x="798490" y="1210614"/>
            <a:ext cx="5705341" cy="5396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১১।স্বয়ংক্রিয়ভাবে মনিটরিং করা সম্ভব হওয়াতে কর্মীদের কাজে ফাঁকি দেওয়ার প্রবণতা ক্রমান্বয়ে হ্রাস পাচ্ছে।</a:t>
            </a:r>
            <a:endParaRPr lang="en-US" sz="54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499" y="1210615"/>
            <a:ext cx="4662152" cy="5009882"/>
          </a:xfrm>
          <a:prstGeom prst="rect">
            <a:avLst/>
          </a:prstGeom>
        </p:spPr>
      </p:pic>
      <p:sp>
        <p:nvSpPr>
          <p:cNvPr id="9" name="Rectangle 8"/>
          <p:cNvSpPr/>
          <p:nvPr/>
        </p:nvSpPr>
        <p:spPr>
          <a:xfrm>
            <a:off x="2150118" y="41114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961826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089216" cy="6858000"/>
          </a:xfrm>
          <a:prstGeom prst="rect">
            <a:avLst/>
          </a:prstGeom>
        </p:spPr>
      </p:pic>
      <p:sp>
        <p:nvSpPr>
          <p:cNvPr id="5" name="Rounded Rectangle 4"/>
          <p:cNvSpPr/>
          <p:nvPr/>
        </p:nvSpPr>
        <p:spPr>
          <a:xfrm>
            <a:off x="1184856" y="1146220"/>
            <a:ext cx="5293217" cy="517730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a:solidFill>
                  <a:schemeClr val="tx1"/>
                </a:solidFill>
                <a:latin typeface="NikoshBAN" panose="02000000000000000000" pitchFamily="2" charset="0"/>
                <a:cs typeface="NikoshBAN" panose="02000000000000000000" pitchFamily="2" charset="0"/>
              </a:rPr>
              <a:t>১২। </a:t>
            </a:r>
            <a:r>
              <a:rPr lang="en-US" sz="4800" dirty="0" err="1">
                <a:solidFill>
                  <a:schemeClr val="tx1"/>
                </a:solidFill>
                <a:latin typeface="NikoshBAN" panose="02000000000000000000" pitchFamily="2" charset="0"/>
                <a:cs typeface="NikoshBAN" panose="02000000000000000000" pitchFamily="2" charset="0"/>
              </a:rPr>
              <a:t>হাতে</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কলমে</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লিখার</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স্থলে</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কম্পিউটারের</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মাধ্যমে</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লিখা</a:t>
            </a:r>
            <a:r>
              <a:rPr lang="bn-IN" sz="4800" dirty="0">
                <a:solidFill>
                  <a:schemeClr val="tx1"/>
                </a:solidFill>
                <a:latin typeface="NikoshBAN" panose="02000000000000000000" pitchFamily="2" charset="0"/>
                <a:cs typeface="NikoshBAN" panose="02000000000000000000" pitchFamily="2" charset="0"/>
              </a:rPr>
              <a:t> ম্যাপ ধরে ধরে জায়গা সনাক্ত না করে ঘরে বসেও জায়গা সনাক্ত করা যায়</a:t>
            </a:r>
            <a:r>
              <a:rPr lang="bn-BD" sz="4800" dirty="0">
                <a:solidFill>
                  <a:schemeClr val="tx1"/>
                </a:solidFill>
                <a:latin typeface="NikoshBAN" panose="02000000000000000000" pitchFamily="2" charset="0"/>
                <a:cs typeface="NikoshBAN" panose="02000000000000000000" pitchFamily="2" charset="0"/>
              </a:rPr>
              <a:t>। </a:t>
            </a:r>
            <a:r>
              <a:rPr lang="bn-IN" sz="4800" dirty="0">
                <a:solidFill>
                  <a:schemeClr val="tx1"/>
                </a:solidFill>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2150118" y="41114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7745"/>
          <a:stretch/>
        </p:blipFill>
        <p:spPr>
          <a:xfrm>
            <a:off x="6645499" y="1146220"/>
            <a:ext cx="4662152" cy="5177307"/>
          </a:xfrm>
          <a:prstGeom prst="rect">
            <a:avLst/>
          </a:prstGeom>
        </p:spPr>
      </p:pic>
    </p:spTree>
    <p:extLst>
      <p:ext uri="{BB962C8B-B14F-4D97-AF65-F5344CB8AC3E}">
        <p14:creationId xmlns:p14="http://schemas.microsoft.com/office/powerpoint/2010/main" val="2154096420"/>
      </p:ext>
    </p:extLst>
  </p:cSld>
  <p:clrMapOvr>
    <a:masterClrMapping/>
  </p:clrMapOvr>
  <p:transition spd="med">
    <p:pull/>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grpSp>
        <p:nvGrpSpPr>
          <p:cNvPr id="7" name="Group 6"/>
          <p:cNvGrpSpPr/>
          <p:nvPr/>
        </p:nvGrpSpPr>
        <p:grpSpPr>
          <a:xfrm>
            <a:off x="2167945" y="936374"/>
            <a:ext cx="8251063" cy="4985251"/>
            <a:chOff x="2657343" y="1279998"/>
            <a:chExt cx="7484236" cy="449054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343" y="1279998"/>
              <a:ext cx="7484236" cy="4490541"/>
            </a:xfrm>
            <a:prstGeom prst="rect">
              <a:avLst/>
            </a:prstGeom>
          </p:spPr>
        </p:pic>
        <p:sp>
          <p:nvSpPr>
            <p:cNvPr id="6" name="Oval 5"/>
            <p:cNvSpPr/>
            <p:nvPr/>
          </p:nvSpPr>
          <p:spPr>
            <a:xfrm>
              <a:off x="2657343" y="1400256"/>
              <a:ext cx="7484235" cy="265658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err="1">
                  <a:solidFill>
                    <a:schemeClr val="tx1"/>
                  </a:solidFill>
                  <a:latin typeface="NikoshBAN" panose="02000000000000000000" pitchFamily="2" charset="0"/>
                  <a:cs typeface="NikoshBAN" panose="02000000000000000000" pitchFamily="2" charset="0"/>
                </a:rPr>
                <a:t>স্বাগতম</a:t>
              </a:r>
              <a:r>
                <a:rPr lang="en-US" sz="9600" dirty="0">
                  <a:solidFill>
                    <a:schemeClr val="tx1"/>
                  </a:solidFill>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160133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5"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27945"/>
            <a:ext cx="12192000" cy="6858000"/>
          </a:xfrm>
          <a:prstGeom prst="rect">
            <a:avLst/>
          </a:prstGeom>
        </p:spPr>
      </p:pic>
      <p:sp>
        <p:nvSpPr>
          <p:cNvPr id="21" name="Quad Arrow 20"/>
          <p:cNvSpPr/>
          <p:nvPr/>
        </p:nvSpPr>
        <p:spPr>
          <a:xfrm>
            <a:off x="3863655" y="1662004"/>
            <a:ext cx="4198513" cy="3478103"/>
          </a:xfrm>
          <a:prstGeom prst="quadArrow">
            <a:avLst>
              <a:gd name="adj1" fmla="val 40609"/>
              <a:gd name="adj2" fmla="val 25942"/>
              <a:gd name="adj3" fmla="val 1974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বাংলাদেশে মোবাইল ফোনের বিস্তার ও নতুন কর্মসৃজন</a:t>
            </a:r>
            <a:endParaRPr lang="en-US" sz="3600" b="1" dirty="0">
              <a:solidFill>
                <a:schemeClr val="tx1"/>
              </a:solidFill>
              <a:latin typeface="NikoshBAN" panose="02000000000000000000" pitchFamily="2" charset="0"/>
              <a:cs typeface="NikoshBAN" panose="02000000000000000000" pitchFamily="2" charset="0"/>
            </a:endParaRPr>
          </a:p>
        </p:txBody>
      </p:sp>
      <p:grpSp>
        <p:nvGrpSpPr>
          <p:cNvPr id="3" name="Group 2"/>
          <p:cNvGrpSpPr/>
          <p:nvPr/>
        </p:nvGrpSpPr>
        <p:grpSpPr>
          <a:xfrm>
            <a:off x="270450" y="44668"/>
            <a:ext cx="11758418" cy="6561793"/>
            <a:chOff x="270450" y="44668"/>
            <a:chExt cx="11758418" cy="6561793"/>
          </a:xfrm>
        </p:grpSpPr>
        <p:sp>
          <p:nvSpPr>
            <p:cNvPr id="22" name="Oval 21"/>
            <p:cNvSpPr/>
            <p:nvPr/>
          </p:nvSpPr>
          <p:spPr>
            <a:xfrm>
              <a:off x="3981717" y="4978894"/>
              <a:ext cx="4164172" cy="162756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anose="02000000000000000000" pitchFamily="2" charset="0"/>
                  <a:cs typeface="NikoshBAN" panose="02000000000000000000" pitchFamily="2" charset="0"/>
                </a:rPr>
                <a:t>বিভিন্ন মোবাইল সেবা প্রদান।</a:t>
              </a:r>
              <a:endParaRPr lang="en-US" sz="4000" b="1" dirty="0">
                <a:solidFill>
                  <a:schemeClr val="tx1"/>
                </a:solidFill>
                <a:latin typeface="NikoshBAN" panose="02000000000000000000" pitchFamily="2" charset="0"/>
                <a:cs typeface="NikoshBAN" panose="02000000000000000000" pitchFamily="2" charset="0"/>
              </a:endParaRPr>
            </a:p>
          </p:txBody>
        </p:sp>
        <p:sp>
          <p:nvSpPr>
            <p:cNvPr id="23" name="Oval 22"/>
            <p:cNvSpPr/>
            <p:nvPr/>
          </p:nvSpPr>
          <p:spPr>
            <a:xfrm>
              <a:off x="3840754" y="44668"/>
              <a:ext cx="4142728" cy="16167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মোবাইল কোম্পানিতে কাজের সুযোগ।</a:t>
              </a:r>
              <a:endParaRPr lang="en-US" sz="3600" b="1" dirty="0">
                <a:solidFill>
                  <a:schemeClr val="tx1"/>
                </a:solidFill>
                <a:latin typeface="NikoshBAN" panose="02000000000000000000" pitchFamily="2" charset="0"/>
                <a:cs typeface="NikoshBAN" panose="02000000000000000000" pitchFamily="2" charset="0"/>
              </a:endParaRPr>
            </a:p>
          </p:txBody>
        </p:sp>
        <p:sp>
          <p:nvSpPr>
            <p:cNvPr id="24" name="Oval 23"/>
            <p:cNvSpPr/>
            <p:nvPr/>
          </p:nvSpPr>
          <p:spPr>
            <a:xfrm>
              <a:off x="8062168" y="2331074"/>
              <a:ext cx="3966700" cy="200910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মোবাইল ফোনসেট বিক্রয়, বিপণন ও রক্ষণাবেক্ষণ। </a:t>
              </a:r>
              <a:endParaRPr lang="en-US" sz="3600" b="1" dirty="0">
                <a:solidFill>
                  <a:schemeClr val="tx1"/>
                </a:solidFill>
                <a:latin typeface="NikoshBAN" panose="02000000000000000000" pitchFamily="2" charset="0"/>
                <a:cs typeface="NikoshBAN" panose="02000000000000000000" pitchFamily="2" charset="0"/>
              </a:endParaRPr>
            </a:p>
          </p:txBody>
        </p:sp>
        <p:sp>
          <p:nvSpPr>
            <p:cNvPr id="25" name="Oval 24"/>
            <p:cNvSpPr/>
            <p:nvPr/>
          </p:nvSpPr>
          <p:spPr>
            <a:xfrm>
              <a:off x="270450" y="2466301"/>
              <a:ext cx="3593205" cy="173864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NikoshBAN" panose="02000000000000000000" pitchFamily="2" charset="0"/>
                  <a:cs typeface="NikoshBAN" panose="02000000000000000000" pitchFamily="2" charset="0"/>
                </a:rPr>
                <a:t>নতুন খাতের সৃষ্টি।</a:t>
              </a:r>
              <a:endParaRPr lang="en-US" sz="4800" b="1" dirty="0">
                <a:solidFill>
                  <a:schemeClr val="tx1"/>
                </a:solidFill>
                <a:latin typeface="NikoshBAN" panose="02000000000000000000" pitchFamily="2" charset="0"/>
                <a:cs typeface="NikoshBAN" panose="02000000000000000000" pitchFamily="2" charset="0"/>
              </a:endParaRPr>
            </a:p>
          </p:txBody>
        </p:sp>
      </p:grpSp>
      <p:grpSp>
        <p:nvGrpSpPr>
          <p:cNvPr id="2" name="Group 1"/>
          <p:cNvGrpSpPr/>
          <p:nvPr/>
        </p:nvGrpSpPr>
        <p:grpSpPr>
          <a:xfrm>
            <a:off x="293351" y="160056"/>
            <a:ext cx="11433332" cy="6330308"/>
            <a:chOff x="293351" y="160056"/>
            <a:chExt cx="11433332" cy="6330308"/>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4647" y="341424"/>
              <a:ext cx="2826187" cy="1847850"/>
            </a:xfrm>
            <a:prstGeom prst="rect">
              <a:avLst/>
            </a:prstGeom>
            <a:ln w="57150">
              <a:solidFill>
                <a:schemeClr val="accent4"/>
              </a:solidFill>
            </a:ln>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3749" y="4500714"/>
              <a:ext cx="3282934" cy="1989650"/>
            </a:xfrm>
            <a:prstGeom prst="rect">
              <a:avLst/>
            </a:prstGeom>
            <a:ln w="57150">
              <a:solidFill>
                <a:schemeClr val="accent4"/>
              </a:solidFill>
            </a:ln>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945" y="160056"/>
              <a:ext cx="2891408" cy="1966554"/>
            </a:xfrm>
            <a:prstGeom prst="rect">
              <a:avLst/>
            </a:prstGeom>
            <a:ln w="57150">
              <a:solidFill>
                <a:schemeClr val="accent4"/>
              </a:solidFill>
            </a:ln>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351" y="4625117"/>
              <a:ext cx="3547402" cy="1865247"/>
            </a:xfrm>
            <a:prstGeom prst="rect">
              <a:avLst/>
            </a:prstGeom>
            <a:ln w="57150">
              <a:solidFill>
                <a:schemeClr val="accent4"/>
              </a:solidFill>
            </a:ln>
          </p:spPr>
        </p:pic>
      </p:grpSp>
    </p:spTree>
    <p:extLst>
      <p:ext uri="{BB962C8B-B14F-4D97-AF65-F5344CB8AC3E}">
        <p14:creationId xmlns:p14="http://schemas.microsoft.com/office/powerpoint/2010/main" val="254080536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grpSp>
        <p:nvGrpSpPr>
          <p:cNvPr id="5" name="Group 4"/>
          <p:cNvGrpSpPr/>
          <p:nvPr/>
        </p:nvGrpSpPr>
        <p:grpSpPr>
          <a:xfrm>
            <a:off x="2291786" y="1493895"/>
            <a:ext cx="7650867" cy="4666434"/>
            <a:chOff x="1981270" y="1460817"/>
            <a:chExt cx="6050280" cy="5729449"/>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70" y="1460817"/>
              <a:ext cx="6050280" cy="396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68954" y="6396334"/>
              <a:ext cx="4201617" cy="793932"/>
            </a:xfrm>
            <a:prstGeom prst="rect">
              <a:avLst/>
            </a:prstGeom>
            <a:noFill/>
          </p:spPr>
          <p:txBody>
            <a:bodyPr wrap="none" rtlCol="0">
              <a:spAutoFit/>
            </a:bodyPr>
            <a:lstStyle/>
            <a:p>
              <a:r>
                <a:rPr lang="en-US" sz="3600" b="1" dirty="0" err="1">
                  <a:latin typeface="NikoshBAN" panose="02000000000000000000" pitchFamily="2" charset="0"/>
                  <a:cs typeface="NikoshBAN" panose="02000000000000000000" pitchFamily="2" charset="0"/>
                </a:rPr>
                <a:t>মোবাইল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বিভিন্ন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সেবা</a:t>
              </a:r>
              <a:r>
                <a:rPr lang="bn-IN" sz="3600" b="1"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প্রদান</a:t>
              </a:r>
              <a:endParaRPr lang="en-US" sz="3600" b="1" dirty="0">
                <a:latin typeface="NikoshBAN" panose="02000000000000000000" pitchFamily="2" charset="0"/>
                <a:cs typeface="NikoshBAN" panose="02000000000000000000" pitchFamily="2" charset="0"/>
              </a:endParaRPr>
            </a:p>
          </p:txBody>
        </p:sp>
      </p:grpSp>
      <p:sp>
        <p:nvSpPr>
          <p:cNvPr id="11" name="Rectangle 10"/>
          <p:cNvSpPr/>
          <p:nvPr/>
        </p:nvSpPr>
        <p:spPr>
          <a:xfrm>
            <a:off x="2291786" y="694481"/>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
        <p:nvSpPr>
          <p:cNvPr id="14" name="TextBox 13"/>
          <p:cNvSpPr txBox="1"/>
          <p:nvPr/>
        </p:nvSpPr>
        <p:spPr>
          <a:xfrm rot="16200000">
            <a:off x="-1078601" y="3049078"/>
            <a:ext cx="5637727" cy="584775"/>
          </a:xfrm>
          <a:prstGeom prst="rect">
            <a:avLst/>
          </a:prstGeom>
          <a:noFill/>
        </p:spPr>
        <p:txBody>
          <a:bodyPr wrap="square" rtlCol="0">
            <a:spAutoFit/>
          </a:bodyPr>
          <a:lstStyle/>
          <a:p>
            <a:r>
              <a:rPr lang="en-US" sz="3200" b="1" spc="50" dirty="0" err="1">
                <a:ln w="11430"/>
                <a:latin typeface="NikoshBAN" panose="02000000000000000000" pitchFamily="2" charset="0"/>
                <a:cs typeface="NikoshBAN" panose="02000000000000000000" pitchFamily="2" charset="0"/>
              </a:rPr>
              <a:t>মোবাইল</a:t>
            </a:r>
            <a:r>
              <a:rPr lang="en-US" sz="3200" b="1" spc="50" dirty="0">
                <a:ln w="11430"/>
                <a:latin typeface="NikoshBAN" panose="02000000000000000000" pitchFamily="2" charset="0"/>
                <a:cs typeface="NikoshBAN" panose="02000000000000000000" pitchFamily="2" charset="0"/>
              </a:rPr>
              <a:t> </a:t>
            </a:r>
            <a:r>
              <a:rPr lang="en-US" sz="3200" b="1" spc="50" dirty="0" err="1">
                <a:ln w="11430"/>
                <a:latin typeface="NikoshBAN" panose="02000000000000000000" pitchFamily="2" charset="0"/>
                <a:cs typeface="NikoshBAN" panose="02000000000000000000" pitchFamily="2" charset="0"/>
              </a:rPr>
              <a:t>ফোনের</a:t>
            </a:r>
            <a:r>
              <a:rPr lang="en-US" sz="3200" b="1" spc="50" dirty="0">
                <a:ln w="11430"/>
                <a:latin typeface="NikoshBAN" panose="02000000000000000000" pitchFamily="2" charset="0"/>
                <a:cs typeface="NikoshBAN" panose="02000000000000000000" pitchFamily="2" charset="0"/>
              </a:rPr>
              <a:t> </a:t>
            </a:r>
            <a:r>
              <a:rPr lang="en-US" sz="3200" b="1" spc="50" dirty="0" err="1">
                <a:ln w="11430"/>
                <a:latin typeface="NikoshBAN" panose="02000000000000000000" pitchFamily="2" charset="0"/>
                <a:cs typeface="NikoshBAN" panose="02000000000000000000" pitchFamily="2" charset="0"/>
              </a:rPr>
              <a:t>বিস্তার</a:t>
            </a:r>
            <a:r>
              <a:rPr lang="en-US" sz="3200" b="1" spc="50" dirty="0">
                <a:ln w="11430"/>
                <a:latin typeface="NikoshBAN" panose="02000000000000000000" pitchFamily="2" charset="0"/>
                <a:cs typeface="NikoshBAN" panose="02000000000000000000" pitchFamily="2" charset="0"/>
              </a:rPr>
              <a:t> ও </a:t>
            </a:r>
            <a:r>
              <a:rPr lang="en-US" sz="3200" b="1" spc="50" dirty="0" err="1">
                <a:ln w="11430"/>
                <a:latin typeface="NikoshBAN" panose="02000000000000000000" pitchFamily="2" charset="0"/>
                <a:cs typeface="NikoshBAN" panose="02000000000000000000" pitchFamily="2" charset="0"/>
              </a:rPr>
              <a:t>নতুন</a:t>
            </a:r>
            <a:r>
              <a:rPr lang="en-US" sz="3200" b="1" spc="50" dirty="0">
                <a:ln w="11430"/>
                <a:latin typeface="NikoshBAN" panose="02000000000000000000" pitchFamily="2" charset="0"/>
                <a:cs typeface="NikoshBAN" panose="02000000000000000000" pitchFamily="2" charset="0"/>
              </a:rPr>
              <a:t> </a:t>
            </a:r>
            <a:r>
              <a:rPr lang="en-US" sz="3200" b="1" spc="50" dirty="0" err="1">
                <a:ln w="11430"/>
                <a:latin typeface="NikoshBAN" panose="02000000000000000000" pitchFamily="2" charset="0"/>
                <a:cs typeface="NikoshBAN" panose="02000000000000000000" pitchFamily="2" charset="0"/>
              </a:rPr>
              <a:t>কর্মসৃজন</a:t>
            </a:r>
            <a:r>
              <a:rPr lang="bn-IN" sz="3200" b="1" spc="50" dirty="0">
                <a:ln w="1143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251316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pic>
        <p:nvPicPr>
          <p:cNvPr id="3" name="Picture 2" descr="http://www.gempublicschool.org/images/computer_l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448" y="1339487"/>
            <a:ext cx="3236610" cy="2740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175876" y="280096"/>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grpSp>
        <p:nvGrpSpPr>
          <p:cNvPr id="10" name="Group 9"/>
          <p:cNvGrpSpPr/>
          <p:nvPr/>
        </p:nvGrpSpPr>
        <p:grpSpPr>
          <a:xfrm>
            <a:off x="1374748" y="1339486"/>
            <a:ext cx="6385485" cy="1900238"/>
            <a:chOff x="3606013" y="2568303"/>
            <a:chExt cx="5705412" cy="2041655"/>
          </a:xfrm>
          <a:solidFill>
            <a:schemeClr val="accent2">
              <a:lumMod val="20000"/>
              <a:lumOff val="80000"/>
            </a:schemeClr>
          </a:solidFill>
        </p:grpSpPr>
        <p:sp>
          <p:nvSpPr>
            <p:cNvPr id="2" name="Rounded Rectangle 1"/>
            <p:cNvSpPr/>
            <p:nvPr/>
          </p:nvSpPr>
          <p:spPr>
            <a:xfrm>
              <a:off x="3606013" y="2568303"/>
              <a:ext cx="5705412" cy="204165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47041" y="3011353"/>
              <a:ext cx="5373880" cy="1421930"/>
            </a:xfrm>
            <a:prstGeom prst="rect">
              <a:avLst/>
            </a:prstGeom>
            <a:grp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তুমি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কীভাবে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একজন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দক্ষ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শর্ত</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বলতে পারবে কি?</a:t>
              </a:r>
              <a:endParaRPr lang="en-US" sz="4000" dirty="0">
                <a:latin typeface="NikoshBAN" panose="02000000000000000000" pitchFamily="2" charset="0"/>
                <a:cs typeface="NikoshBAN" panose="02000000000000000000" pitchFamily="2" charset="0"/>
              </a:endParaRPr>
            </a:p>
          </p:txBody>
        </p:sp>
      </p:grpSp>
      <p:grpSp>
        <p:nvGrpSpPr>
          <p:cNvPr id="7" name="Group 6"/>
          <p:cNvGrpSpPr/>
          <p:nvPr/>
        </p:nvGrpSpPr>
        <p:grpSpPr>
          <a:xfrm>
            <a:off x="1159100" y="3534025"/>
            <a:ext cx="9955368" cy="2351624"/>
            <a:chOff x="1159100" y="3534025"/>
            <a:chExt cx="9955368" cy="2351624"/>
          </a:xfrm>
        </p:grpSpPr>
        <p:grpSp>
          <p:nvGrpSpPr>
            <p:cNvPr id="13" name="Group 12"/>
            <p:cNvGrpSpPr/>
            <p:nvPr/>
          </p:nvGrpSpPr>
          <p:grpSpPr>
            <a:xfrm>
              <a:off x="1159100" y="4342588"/>
              <a:ext cx="9955368" cy="1543061"/>
              <a:chOff x="1545465" y="4342585"/>
              <a:chExt cx="8680359" cy="1786717"/>
            </a:xfrm>
            <a:solidFill>
              <a:schemeClr val="accent2">
                <a:lumMod val="20000"/>
                <a:lumOff val="80000"/>
              </a:schemeClr>
            </a:solidFill>
          </p:grpSpPr>
          <p:sp>
            <p:nvSpPr>
              <p:cNvPr id="11" name="Rounded Rectangle 10"/>
              <p:cNvSpPr/>
              <p:nvPr/>
            </p:nvSpPr>
            <p:spPr>
              <a:xfrm>
                <a:off x="1545465" y="4342585"/>
                <a:ext cx="8680359" cy="178671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71119" y="4448926"/>
                <a:ext cx="8208723" cy="1674968"/>
              </a:xfrm>
              <a:prstGeom prst="rect">
                <a:avLst/>
              </a:prstGeom>
              <a:grpFill/>
            </p:spPr>
            <p:txBody>
              <a:bodyPr wrap="square" rtlCol="0">
                <a:spAutoFit/>
              </a:bodyPr>
              <a:lstStyle/>
              <a:p>
                <a:pPr algn="ctr"/>
                <a:r>
                  <a:rPr lang="bn-IN" sz="4400" b="1" dirty="0">
                    <a:latin typeface="NikoshBAN" panose="02000000000000000000" pitchFamily="2" charset="0"/>
                    <a:cs typeface="NikoshBAN" panose="02000000000000000000" pitchFamily="2" charset="0"/>
                  </a:rPr>
                  <a:t>আইসিটি ব্যবহারে পারদর্শি হওয়া </a:t>
                </a:r>
              </a:p>
              <a:p>
                <a:pPr algn="ctr"/>
                <a:r>
                  <a:rPr lang="bn-IN" sz="4400" b="1" dirty="0">
                    <a:latin typeface="NikoshBAN" panose="02000000000000000000" pitchFamily="2" charset="0"/>
                    <a:cs typeface="NikoshBAN" panose="02000000000000000000" pitchFamily="2" charset="0"/>
                  </a:rPr>
                  <a:t>আইসিটি যন্ত্রের কাজ সম্পর্কে সঠিক ধারনা থাকা</a:t>
                </a:r>
                <a:r>
                  <a:rPr lang="bn-BD" sz="4400" b="1" dirty="0">
                    <a:latin typeface="NikoshBAN" panose="02000000000000000000" pitchFamily="2" charset="0"/>
                    <a:cs typeface="NikoshBAN" panose="02000000000000000000" pitchFamily="2" charset="0"/>
                  </a:rPr>
                  <a:t>।</a:t>
                </a:r>
                <a:endParaRPr lang="bn-IN" sz="3600" b="1" dirty="0">
                  <a:latin typeface="NikoshBAN" panose="02000000000000000000" pitchFamily="2" charset="0"/>
                  <a:cs typeface="NikoshBAN" panose="02000000000000000000" pitchFamily="2" charset="0"/>
                </a:endParaRPr>
              </a:p>
            </p:txBody>
          </p:sp>
        </p:grpSp>
        <p:sp>
          <p:nvSpPr>
            <p:cNvPr id="4" name="Rounded Rectangle 3"/>
            <p:cNvSpPr/>
            <p:nvPr/>
          </p:nvSpPr>
          <p:spPr>
            <a:xfrm>
              <a:off x="4190426" y="3534025"/>
              <a:ext cx="2756079" cy="60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সম্ভাব্য সমাধান</a:t>
              </a:r>
              <a:endParaRPr lang="en-US" sz="4000" dirty="0">
                <a:solidFill>
                  <a:schemeClr val="tx1"/>
                </a:solidFill>
              </a:endParaRPr>
            </a:p>
          </p:txBody>
        </p:sp>
      </p:grpSp>
    </p:spTree>
    <p:extLst>
      <p:ext uri="{BB962C8B-B14F-4D97-AF65-F5344CB8AC3E}">
        <p14:creationId xmlns:p14="http://schemas.microsoft.com/office/powerpoint/2010/main" val="3705182317"/>
      </p:ext>
    </p:extLst>
  </p:cSld>
  <p:clrMapOvr>
    <a:masterClrMapping/>
  </p:clrMapOvr>
  <p:transition spd="slow">
    <p:comb/>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12879"/>
            <a:ext cx="12269330" cy="7337477"/>
          </a:xfrm>
          <a:prstGeom prst="rect">
            <a:avLst/>
          </a:prstGeom>
        </p:spPr>
      </p:pic>
      <p:grpSp>
        <p:nvGrpSpPr>
          <p:cNvPr id="8" name="Group 7"/>
          <p:cNvGrpSpPr/>
          <p:nvPr/>
        </p:nvGrpSpPr>
        <p:grpSpPr>
          <a:xfrm>
            <a:off x="300251" y="1287589"/>
            <a:ext cx="11149636" cy="5283330"/>
            <a:chOff x="300251" y="1287589"/>
            <a:chExt cx="11149636" cy="528333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5644" b="20757"/>
            <a:stretch/>
          </p:blipFill>
          <p:spPr>
            <a:xfrm>
              <a:off x="4873936" y="3918696"/>
              <a:ext cx="2771413" cy="2044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51" y="1287589"/>
              <a:ext cx="2590800" cy="1771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6666" t="13334" r="25834" b="28889"/>
            <a:stretch/>
          </p:blipFill>
          <p:spPr>
            <a:xfrm>
              <a:off x="8408999" y="1287589"/>
              <a:ext cx="3014375" cy="1750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8388626" y="3246787"/>
              <a:ext cx="3061261" cy="461665"/>
            </a:xfrm>
            <a:prstGeom prst="rect">
              <a:avLst/>
            </a:prstGeom>
            <a:solidFill>
              <a:schemeClr val="accent1">
                <a:lumMod val="60000"/>
                <a:lumOff val="40000"/>
              </a:schemeClr>
            </a:solidFill>
          </p:spPr>
          <p:txBody>
            <a:bodyPr wrap="square" rtlCol="0">
              <a:spAutoFit/>
            </a:bodyPr>
            <a:lstStyle/>
            <a:p>
              <a:r>
                <a:rPr lang="en-US" sz="2400" dirty="0" err="1">
                  <a:latin typeface="NikoshBAN" panose="02000000000000000000" pitchFamily="2" charset="0"/>
                  <a:cs typeface="NikoshBAN" panose="02000000000000000000" pitchFamily="2" charset="0"/>
                </a:rPr>
                <a:t>পরীক্ষার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ফলাফল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পাওয়া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sp>
          <p:nvSpPr>
            <p:cNvPr id="12" name="TextBox 11"/>
            <p:cNvSpPr txBox="1"/>
            <p:nvPr/>
          </p:nvSpPr>
          <p:spPr>
            <a:xfrm>
              <a:off x="5473145" y="6109254"/>
              <a:ext cx="1464360" cy="461665"/>
            </a:xfrm>
            <a:prstGeom prst="rect">
              <a:avLst/>
            </a:prstGeom>
            <a:solidFill>
              <a:schemeClr val="accent1">
                <a:lumMod val="60000"/>
                <a:lumOff val="40000"/>
              </a:schemeClr>
            </a:solidFill>
          </p:spPr>
          <p:txBody>
            <a:bodyPr wrap="square" rtlCol="0">
              <a:spAutoFit/>
            </a:bodyPr>
            <a:lstStyle/>
            <a:p>
              <a:r>
                <a:rPr lang="en-US" sz="2400" dirty="0" err="1">
                  <a:latin typeface="NikoshBAN" panose="02000000000000000000" pitchFamily="2" charset="0"/>
                  <a:cs typeface="NikoshBAN" panose="02000000000000000000" pitchFamily="2" charset="0"/>
                </a:rPr>
                <a:t>বই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পড়া</a:t>
              </a:r>
              <a:r>
                <a:rPr lang="bn-BD"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sp>
          <p:nvSpPr>
            <p:cNvPr id="13" name="TextBox 12"/>
            <p:cNvSpPr txBox="1"/>
            <p:nvPr/>
          </p:nvSpPr>
          <p:spPr>
            <a:xfrm>
              <a:off x="300251" y="3273339"/>
              <a:ext cx="2590800" cy="461665"/>
            </a:xfrm>
            <a:prstGeom prst="rect">
              <a:avLst/>
            </a:prstGeom>
            <a:solidFill>
              <a:schemeClr val="accent1">
                <a:lumMod val="60000"/>
                <a:lumOff val="40000"/>
              </a:schemeClr>
            </a:solid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ভিডিও</a:t>
              </a:r>
              <a:r>
                <a:rPr lang="bn-BD" sz="2400" dirty="0">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কথা</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grpSp>
      <p:sp>
        <p:nvSpPr>
          <p:cNvPr id="18" name="Rounded Rectangle 17"/>
          <p:cNvSpPr/>
          <p:nvPr/>
        </p:nvSpPr>
        <p:spPr>
          <a:xfrm>
            <a:off x="1030310" y="362096"/>
            <a:ext cx="9350062" cy="772003"/>
          </a:xfrm>
          <a:prstGeom prst="roundRect">
            <a:avLst/>
          </a:prstGeom>
          <a:solidFill>
            <a:schemeClr val="accent2">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spc="50" dirty="0" err="1">
                <a:ln w="11430"/>
                <a:solidFill>
                  <a:schemeClr val="tx1"/>
                </a:solidFill>
                <a:latin typeface="NikoshBAN" panose="02000000000000000000" pitchFamily="2" charset="0"/>
                <a:cs typeface="NikoshBAN" panose="02000000000000000000" pitchFamily="2" charset="0"/>
              </a:rPr>
              <a:t>মোবাইল</a:t>
            </a:r>
            <a:r>
              <a:rPr lang="en-US" sz="5400" b="1" spc="50" dirty="0">
                <a:ln w="11430"/>
                <a:solidFill>
                  <a:schemeClr val="tx1"/>
                </a:solidFill>
                <a:latin typeface="NikoshBAN" panose="02000000000000000000" pitchFamily="2" charset="0"/>
                <a:cs typeface="NikoshBAN" panose="02000000000000000000" pitchFamily="2" charset="0"/>
              </a:rPr>
              <a:t> </a:t>
            </a:r>
            <a:r>
              <a:rPr lang="en-US" sz="5400" b="1" spc="50" dirty="0" err="1">
                <a:ln w="11430"/>
                <a:solidFill>
                  <a:schemeClr val="tx1"/>
                </a:solidFill>
                <a:latin typeface="NikoshBAN" panose="02000000000000000000" pitchFamily="2" charset="0"/>
                <a:cs typeface="NikoshBAN" panose="02000000000000000000" pitchFamily="2" charset="0"/>
              </a:rPr>
              <a:t>ফোনের</a:t>
            </a:r>
            <a:r>
              <a:rPr lang="en-US" sz="5400" b="1" spc="50" dirty="0">
                <a:ln w="11430"/>
                <a:solidFill>
                  <a:schemeClr val="tx1"/>
                </a:solidFill>
                <a:latin typeface="NikoshBAN" panose="02000000000000000000" pitchFamily="2" charset="0"/>
                <a:cs typeface="NikoshBAN" panose="02000000000000000000" pitchFamily="2" charset="0"/>
              </a:rPr>
              <a:t> </a:t>
            </a:r>
            <a:r>
              <a:rPr lang="en-US" sz="5400" b="1" spc="50" dirty="0" err="1">
                <a:ln w="11430"/>
                <a:solidFill>
                  <a:schemeClr val="tx1"/>
                </a:solidFill>
                <a:latin typeface="NikoshBAN" panose="02000000000000000000" pitchFamily="2" charset="0"/>
                <a:cs typeface="NikoshBAN" panose="02000000000000000000" pitchFamily="2" charset="0"/>
              </a:rPr>
              <a:t>বিস্তার</a:t>
            </a:r>
            <a:r>
              <a:rPr lang="en-US" sz="5400" b="1" spc="50" dirty="0">
                <a:ln w="11430"/>
                <a:solidFill>
                  <a:schemeClr val="tx1"/>
                </a:solidFill>
                <a:latin typeface="NikoshBAN" panose="02000000000000000000" pitchFamily="2" charset="0"/>
                <a:cs typeface="NikoshBAN" panose="02000000000000000000" pitchFamily="2" charset="0"/>
              </a:rPr>
              <a:t> ও </a:t>
            </a:r>
            <a:r>
              <a:rPr lang="en-US" sz="5400" b="1" spc="50" dirty="0" err="1">
                <a:ln w="11430"/>
                <a:solidFill>
                  <a:schemeClr val="tx1"/>
                </a:solidFill>
                <a:latin typeface="NikoshBAN" panose="02000000000000000000" pitchFamily="2" charset="0"/>
                <a:cs typeface="NikoshBAN" panose="02000000000000000000" pitchFamily="2" charset="0"/>
              </a:rPr>
              <a:t>নতুন</a:t>
            </a:r>
            <a:r>
              <a:rPr lang="en-US" sz="5400" b="1" spc="50" dirty="0">
                <a:ln w="11430"/>
                <a:solidFill>
                  <a:schemeClr val="tx1"/>
                </a:solidFill>
                <a:latin typeface="NikoshBAN" panose="02000000000000000000" pitchFamily="2" charset="0"/>
                <a:cs typeface="NikoshBAN" panose="02000000000000000000" pitchFamily="2" charset="0"/>
              </a:rPr>
              <a:t> </a:t>
            </a:r>
            <a:r>
              <a:rPr lang="en-US" sz="5400" b="1" spc="50" dirty="0" err="1">
                <a:ln w="11430"/>
                <a:solidFill>
                  <a:schemeClr val="tx1"/>
                </a:solidFill>
                <a:latin typeface="NikoshBAN" panose="02000000000000000000" pitchFamily="2" charset="0"/>
                <a:cs typeface="NikoshBAN" panose="02000000000000000000" pitchFamily="2" charset="0"/>
              </a:rPr>
              <a:t>কর্মসৃজন</a:t>
            </a:r>
            <a:r>
              <a:rPr lang="bn-IN" sz="5400" b="1" spc="50" dirty="0">
                <a:ln w="11430"/>
                <a:solidFill>
                  <a:schemeClr val="tx1"/>
                </a:solidFill>
                <a:latin typeface="NikoshBAN" panose="02000000000000000000" pitchFamily="2" charset="0"/>
                <a:cs typeface="NikoshBAN" panose="02000000000000000000" pitchFamily="2" charset="0"/>
              </a:rPr>
              <a:t> </a:t>
            </a:r>
            <a:endParaRPr lang="en-US" sz="5400" dirty="0">
              <a:solidFill>
                <a:schemeClr val="tx1"/>
              </a:solidFill>
              <a:latin typeface="NikoshBAN" panose="02000000000000000000" pitchFamily="2" charset="0"/>
              <a:cs typeface="NikoshBAN" panose="02000000000000000000" pitchFamily="2" charset="0"/>
            </a:endParaRPr>
          </a:p>
        </p:txBody>
      </p:sp>
      <p:grpSp>
        <p:nvGrpSpPr>
          <p:cNvPr id="2" name="Group 1"/>
          <p:cNvGrpSpPr/>
          <p:nvPr/>
        </p:nvGrpSpPr>
        <p:grpSpPr>
          <a:xfrm>
            <a:off x="300251" y="1287590"/>
            <a:ext cx="11149637" cy="5311737"/>
            <a:chOff x="300251" y="1287590"/>
            <a:chExt cx="11149637" cy="5311737"/>
          </a:xfrm>
        </p:grpSpPr>
        <p:sp>
          <p:nvSpPr>
            <p:cNvPr id="14" name="TextBox 13"/>
            <p:cNvSpPr txBox="1"/>
            <p:nvPr/>
          </p:nvSpPr>
          <p:spPr>
            <a:xfrm>
              <a:off x="5696716" y="3248022"/>
              <a:ext cx="2092923" cy="461665"/>
            </a:xfrm>
            <a:prstGeom prst="rect">
              <a:avLst/>
            </a:prstGeom>
            <a:solidFill>
              <a:schemeClr val="accent1">
                <a:lumMod val="60000"/>
                <a:lumOff val="40000"/>
              </a:schemeClr>
            </a:solid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যোগাযোগ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sp>
          <p:nvSpPr>
            <p:cNvPr id="15" name="TextBox 14"/>
            <p:cNvSpPr txBox="1"/>
            <p:nvPr/>
          </p:nvSpPr>
          <p:spPr>
            <a:xfrm>
              <a:off x="300251" y="6110501"/>
              <a:ext cx="4417523" cy="461665"/>
            </a:xfrm>
            <a:prstGeom prst="rect">
              <a:avLst/>
            </a:prstGeom>
            <a:solidFill>
              <a:schemeClr val="accent1">
                <a:lumMod val="60000"/>
                <a:lumOff val="40000"/>
              </a:schemeClr>
            </a:solidFill>
          </p:spPr>
          <p:txBody>
            <a:bodyPr wrap="square" rtlCol="0">
              <a:spAutoFit/>
            </a:bodyPr>
            <a:lstStyle/>
            <a:p>
              <a:r>
                <a:rPr lang="en-US" sz="2400" dirty="0" err="1">
                  <a:latin typeface="NikoshBAN" panose="02000000000000000000" pitchFamily="2" charset="0"/>
                  <a:cs typeface="NikoshBAN" panose="02000000000000000000" pitchFamily="2" charset="0"/>
                </a:rPr>
                <a:t>দৈনন্দ</a:t>
              </a:r>
              <a:r>
                <a:rPr lang="bn-BD"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ন </a:t>
              </a:r>
              <a:r>
                <a:rPr lang="bn-BD" sz="2400" dirty="0">
                  <a:latin typeface="NikoshBAN" panose="02000000000000000000" pitchFamily="2" charset="0"/>
                  <a:cs typeface="NikoshBAN" panose="02000000000000000000" pitchFamily="2" charset="0"/>
                </a:rPr>
                <a:t>জী</a:t>
              </a:r>
              <a:r>
                <a:rPr lang="en-US" sz="2400" dirty="0" err="1">
                  <a:latin typeface="NikoshBAN" panose="02000000000000000000" pitchFamily="2" charset="0"/>
                  <a:cs typeface="NikoshBAN" panose="02000000000000000000" pitchFamily="2" charset="0"/>
                </a:rPr>
                <a:t>বনে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সমস্য</a:t>
              </a:r>
              <a:r>
                <a:rPr lang="bn-BD"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সমাধান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পাওয়া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8044069" y="6137662"/>
              <a:ext cx="3405818" cy="461665"/>
            </a:xfrm>
            <a:prstGeom prst="rect">
              <a:avLst/>
            </a:prstGeom>
            <a:solidFill>
              <a:schemeClr val="accent1">
                <a:lumMod val="60000"/>
                <a:lumOff val="40000"/>
              </a:schemeClr>
            </a:solidFill>
          </p:spPr>
          <p:txBody>
            <a:bodyPr wrap="square" rtlCol="0">
              <a:spAutoFit/>
            </a:bodyPr>
            <a:lstStyle/>
            <a:p>
              <a:r>
                <a:rPr lang="en-US" sz="2400" dirty="0" err="1">
                  <a:latin typeface="NikoshBAN" panose="02000000000000000000" pitchFamily="2" charset="0"/>
                  <a:cs typeface="NikoshBAN" panose="02000000000000000000" pitchFamily="2" charset="0"/>
                </a:rPr>
                <a:t>ইন্টানেটের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মাধ্যমে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4849" y="1287590"/>
              <a:ext cx="2766171" cy="17501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314" y="3918696"/>
              <a:ext cx="3445574" cy="2022560"/>
            </a:xfrm>
            <a:prstGeom prst="rect">
              <a:avLst/>
            </a:prstGeom>
          </p:spPr>
        </p:pic>
        <p:grpSp>
          <p:nvGrpSpPr>
            <p:cNvPr id="28" name="Group 27"/>
            <p:cNvGrpSpPr/>
            <p:nvPr/>
          </p:nvGrpSpPr>
          <p:grpSpPr>
            <a:xfrm>
              <a:off x="300252" y="3874524"/>
              <a:ext cx="4417522" cy="2066732"/>
              <a:chOff x="821634" y="4329791"/>
              <a:chExt cx="4613963" cy="1614344"/>
            </a:xfrm>
          </p:grpSpPr>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21634" y="4329791"/>
                <a:ext cx="2345635" cy="1614344"/>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7269" y="4364294"/>
                <a:ext cx="2268328" cy="1579841"/>
              </a:xfrm>
              <a:prstGeom prst="rect">
                <a:avLst/>
              </a:prstGeom>
            </p:spPr>
          </p:pic>
        </p:grpSp>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9030" y="1317792"/>
              <a:ext cx="1977840" cy="1719942"/>
            </a:xfrm>
            <a:prstGeom prst="rect">
              <a:avLst/>
            </a:prstGeom>
          </p:spPr>
        </p:pic>
        <p:sp>
          <p:nvSpPr>
            <p:cNvPr id="30" name="TextBox 29"/>
            <p:cNvSpPr txBox="1"/>
            <p:nvPr/>
          </p:nvSpPr>
          <p:spPr>
            <a:xfrm>
              <a:off x="3231058" y="3295478"/>
              <a:ext cx="2062073" cy="461665"/>
            </a:xfrm>
            <a:prstGeom prst="rect">
              <a:avLst/>
            </a:prstGeom>
            <a:solidFill>
              <a:schemeClr val="accent1">
                <a:lumMod val="60000"/>
                <a:lumOff val="40000"/>
              </a:schemeClr>
            </a:solidFill>
          </p:spPr>
          <p:txBody>
            <a:bodyPr wrap="square" rtlCol="0">
              <a:spAutoFit/>
            </a:bodyPr>
            <a:lstStyle/>
            <a:p>
              <a:pPr algn="ctr"/>
              <a:r>
                <a:rPr lang="bn-BD" sz="2400" dirty="0">
                  <a:latin typeface="NikoshBAN" panose="02000000000000000000" pitchFamily="2" charset="0"/>
                  <a:cs typeface="NikoshBAN" panose="02000000000000000000" pitchFamily="2" charset="0"/>
                </a:rPr>
                <a:t>ব্যবসা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256177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1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50543"/>
            <a:ext cx="12192000" cy="6858000"/>
          </a:xfrm>
          <a:prstGeom prst="rect">
            <a:avLst/>
          </a:prstGeom>
        </p:spPr>
      </p:pic>
      <p:grpSp>
        <p:nvGrpSpPr>
          <p:cNvPr id="8" name="Group 7"/>
          <p:cNvGrpSpPr/>
          <p:nvPr/>
        </p:nvGrpSpPr>
        <p:grpSpPr>
          <a:xfrm>
            <a:off x="1068947" y="1351092"/>
            <a:ext cx="10165791" cy="5063559"/>
            <a:chOff x="1068947" y="1351092"/>
            <a:chExt cx="10165791" cy="5063559"/>
          </a:xfrm>
        </p:grpSpPr>
        <p:grpSp>
          <p:nvGrpSpPr>
            <p:cNvPr id="31" name="Group 30"/>
            <p:cNvGrpSpPr/>
            <p:nvPr/>
          </p:nvGrpSpPr>
          <p:grpSpPr>
            <a:xfrm>
              <a:off x="7983063" y="4086801"/>
              <a:ext cx="3251675" cy="2327850"/>
              <a:chOff x="8367712" y="4086801"/>
              <a:chExt cx="2867026" cy="2327850"/>
            </a:xfrm>
          </p:grpSpPr>
          <p:sp>
            <p:nvSpPr>
              <p:cNvPr id="11" name="TextBox 10"/>
              <p:cNvSpPr txBox="1"/>
              <p:nvPr/>
            </p:nvSpPr>
            <p:spPr>
              <a:xfrm>
                <a:off x="8367712" y="5829876"/>
                <a:ext cx="2867025" cy="584775"/>
              </a:xfrm>
              <a:prstGeom prst="rect">
                <a:avLst/>
              </a:prstGeom>
              <a:solidFill>
                <a:schemeClr val="accent1">
                  <a:lumMod val="60000"/>
                  <a:lumOff val="40000"/>
                </a:schemeClr>
              </a:solid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পড়াশুনা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যায়</a:t>
                </a:r>
                <a:r>
                  <a:rPr lang="en-US" sz="3200" b="1" dirty="0">
                    <a:latin typeface="NikoshBAN" panose="02000000000000000000" pitchFamily="2" charset="0"/>
                    <a:cs typeface="NikoshBAN" panose="02000000000000000000" pitchFamily="2" charset="0"/>
                  </a:rPr>
                  <a:t> </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713" y="4086801"/>
                <a:ext cx="2867025" cy="1743075"/>
              </a:xfrm>
              <a:prstGeom prst="rect">
                <a:avLst/>
              </a:prstGeom>
            </p:spPr>
          </p:pic>
        </p:grpSp>
        <p:grpSp>
          <p:nvGrpSpPr>
            <p:cNvPr id="29" name="Group 28"/>
            <p:cNvGrpSpPr/>
            <p:nvPr/>
          </p:nvGrpSpPr>
          <p:grpSpPr>
            <a:xfrm>
              <a:off x="4494808" y="1351092"/>
              <a:ext cx="3181083" cy="2264522"/>
              <a:chOff x="4547447" y="1351093"/>
              <a:chExt cx="2857501" cy="2161623"/>
            </a:xfrm>
          </p:grpSpPr>
          <p:sp>
            <p:nvSpPr>
              <p:cNvPr id="12" name="TextBox 11"/>
              <p:cNvSpPr txBox="1"/>
              <p:nvPr/>
            </p:nvSpPr>
            <p:spPr>
              <a:xfrm>
                <a:off x="4547447" y="2954513"/>
                <a:ext cx="2857501" cy="558203"/>
              </a:xfrm>
              <a:prstGeom prst="rect">
                <a:avLst/>
              </a:prstGeom>
              <a:solidFill>
                <a:schemeClr val="accent1">
                  <a:lumMod val="60000"/>
                  <a:lumOff val="40000"/>
                </a:schemeClr>
              </a:solidFill>
            </p:spPr>
            <p:txBody>
              <a:bodyPr wrap="square" rtlCol="0">
                <a:spAutoFit/>
              </a:bodyPr>
              <a:lstStyle/>
              <a:p>
                <a:pPr algn="ctr"/>
                <a:r>
                  <a:rPr lang="en-US" sz="3200" b="1" dirty="0">
                    <a:latin typeface="NikoshBAN" panose="02000000000000000000" pitchFamily="2" charset="0"/>
                    <a:cs typeface="NikoshBAN" panose="02000000000000000000" pitchFamily="2" charset="0"/>
                  </a:rPr>
                  <a:t>ই-</a:t>
                </a:r>
                <a:r>
                  <a:rPr lang="en-US" sz="3200" b="1" dirty="0" err="1">
                    <a:latin typeface="NikoshBAN" panose="02000000000000000000" pitchFamily="2" charset="0"/>
                    <a:cs typeface="NikoshBAN" panose="02000000000000000000" pitchFamily="2" charset="0"/>
                  </a:rPr>
                  <a:t>ইমেল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endParaRPr lang="en-US" sz="3200" b="1" dirty="0">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7448" y="1351093"/>
                <a:ext cx="2857500" cy="1600200"/>
              </a:xfrm>
              <a:prstGeom prst="rect">
                <a:avLst/>
              </a:prstGeom>
            </p:spPr>
          </p:pic>
        </p:grpSp>
        <p:grpSp>
          <p:nvGrpSpPr>
            <p:cNvPr id="32" name="Group 31"/>
            <p:cNvGrpSpPr/>
            <p:nvPr/>
          </p:nvGrpSpPr>
          <p:grpSpPr>
            <a:xfrm>
              <a:off x="1068947" y="4086801"/>
              <a:ext cx="3309869" cy="2327850"/>
              <a:chOff x="4776048" y="4086801"/>
              <a:chExt cx="2628900" cy="2327850"/>
            </a:xfrm>
          </p:grpSpPr>
          <p:sp>
            <p:nvSpPr>
              <p:cNvPr id="13" name="TextBox 12"/>
              <p:cNvSpPr txBox="1"/>
              <p:nvPr/>
            </p:nvSpPr>
            <p:spPr>
              <a:xfrm>
                <a:off x="4784631" y="5829876"/>
                <a:ext cx="2611733" cy="584775"/>
              </a:xfrm>
              <a:prstGeom prst="rect">
                <a:avLst/>
              </a:prstGeom>
              <a:solidFill>
                <a:schemeClr val="accent1">
                  <a:lumMod val="60000"/>
                  <a:lumOff val="40000"/>
                </a:schemeClr>
              </a:solid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ইন্টানেট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ব্রা</a:t>
                </a:r>
                <a:r>
                  <a:rPr lang="bn-BD" sz="3200" b="1" dirty="0">
                    <a:latin typeface="NikoshBAN" panose="02000000000000000000" pitchFamily="2" charset="0"/>
                    <a:cs typeface="NikoshBAN" panose="02000000000000000000" pitchFamily="2" charset="0"/>
                  </a:rPr>
                  <a:t>উজা</a:t>
                </a:r>
                <a:r>
                  <a:rPr lang="en-US" sz="3200" b="1" dirty="0">
                    <a:latin typeface="NikoshBAN" panose="02000000000000000000" pitchFamily="2" charset="0"/>
                    <a:cs typeface="NikoshBAN" panose="02000000000000000000" pitchFamily="2" charset="0"/>
                  </a:rPr>
                  <a:t>র </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6048" y="4086801"/>
                <a:ext cx="2628900" cy="1743075"/>
              </a:xfrm>
              <a:prstGeom prst="rect">
                <a:avLst/>
              </a:prstGeom>
            </p:spPr>
          </p:pic>
        </p:grpSp>
      </p:grpSp>
      <p:sp>
        <p:nvSpPr>
          <p:cNvPr id="35" name="Rectangle 34"/>
          <p:cNvSpPr/>
          <p:nvPr/>
        </p:nvSpPr>
        <p:spPr>
          <a:xfrm>
            <a:off x="2253804" y="528031"/>
            <a:ext cx="7663092" cy="588027"/>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grpSp>
        <p:nvGrpSpPr>
          <p:cNvPr id="7" name="Group 6"/>
          <p:cNvGrpSpPr/>
          <p:nvPr/>
        </p:nvGrpSpPr>
        <p:grpSpPr>
          <a:xfrm>
            <a:off x="1068947" y="1351092"/>
            <a:ext cx="10083472" cy="5063559"/>
            <a:chOff x="1068947" y="1351092"/>
            <a:chExt cx="10083472" cy="5063559"/>
          </a:xfrm>
        </p:grpSpPr>
        <p:grpSp>
          <p:nvGrpSpPr>
            <p:cNvPr id="28" name="Group 27"/>
            <p:cNvGrpSpPr/>
            <p:nvPr/>
          </p:nvGrpSpPr>
          <p:grpSpPr>
            <a:xfrm>
              <a:off x="1068947" y="1351092"/>
              <a:ext cx="3300032" cy="2403061"/>
              <a:chOff x="1301800" y="1227268"/>
              <a:chExt cx="2466976" cy="2436809"/>
            </a:xfrm>
          </p:grpSpPr>
          <p:sp>
            <p:nvSpPr>
              <p:cNvPr id="16" name="TextBox 15"/>
              <p:cNvSpPr txBox="1"/>
              <p:nvPr/>
            </p:nvSpPr>
            <p:spPr>
              <a:xfrm>
                <a:off x="1301800" y="3071090"/>
                <a:ext cx="2466975" cy="592987"/>
              </a:xfrm>
              <a:prstGeom prst="rect">
                <a:avLst/>
              </a:prstGeom>
              <a:solidFill>
                <a:schemeClr val="accent1">
                  <a:lumMod val="60000"/>
                  <a:lumOff val="40000"/>
                </a:schemeClr>
              </a:solidFill>
            </p:spPr>
            <p:txBody>
              <a:bodyPr wrap="square" rtlCol="0">
                <a:spAutoFit/>
              </a:bodyPr>
              <a:lstStyle/>
              <a:p>
                <a:pPr algn="ctr"/>
                <a:r>
                  <a:rPr lang="bn-BD" sz="3200" b="1" dirty="0">
                    <a:latin typeface="NikoshBAN" panose="02000000000000000000" pitchFamily="2" charset="0"/>
                    <a:cs typeface="NikoshBAN" panose="02000000000000000000" pitchFamily="2" charset="0"/>
                  </a:rPr>
                  <a:t>ভার্চুয়াল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ক্লাস</a:t>
                </a:r>
                <a:r>
                  <a:rPr lang="en-US" sz="3200" b="1" dirty="0">
                    <a:latin typeface="NikoshBAN" panose="02000000000000000000" pitchFamily="2" charset="0"/>
                    <a:cs typeface="NikoshBAN" panose="02000000000000000000" pitchFamily="2" charset="0"/>
                  </a:rPr>
                  <a:t> </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1801" y="1227268"/>
                <a:ext cx="2466975" cy="1847850"/>
              </a:xfrm>
              <a:prstGeom prst="rect">
                <a:avLst/>
              </a:prstGeom>
            </p:spPr>
          </p:pic>
        </p:grpSp>
        <p:grpSp>
          <p:nvGrpSpPr>
            <p:cNvPr id="5" name="Group 4"/>
            <p:cNvGrpSpPr/>
            <p:nvPr/>
          </p:nvGrpSpPr>
          <p:grpSpPr>
            <a:xfrm>
              <a:off x="4494808" y="4086801"/>
              <a:ext cx="3181083" cy="2327850"/>
              <a:chOff x="4494808" y="4086801"/>
              <a:chExt cx="3181083" cy="2327850"/>
            </a:xfrm>
          </p:grpSpPr>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7447" y="4086801"/>
                <a:ext cx="3012451" cy="1743075"/>
              </a:xfrm>
              <a:prstGeom prst="rect">
                <a:avLst/>
              </a:prstGeom>
            </p:spPr>
          </p:pic>
          <p:sp>
            <p:nvSpPr>
              <p:cNvPr id="3" name="Rectangle 2"/>
              <p:cNvSpPr/>
              <p:nvPr/>
            </p:nvSpPr>
            <p:spPr>
              <a:xfrm>
                <a:off x="4494808" y="5829876"/>
                <a:ext cx="3181083" cy="584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anose="02000000000000000000" pitchFamily="2" charset="0"/>
                    <a:cs typeface="NikoshBAN" panose="02000000000000000000" pitchFamily="2" charset="0"/>
                  </a:rPr>
                  <a:t>প্রানির উপস্থিতি নির্ণয় করা</a:t>
                </a:r>
                <a:endParaRPr lang="en-US" sz="2800" b="1" dirty="0">
                  <a:solidFill>
                    <a:schemeClr val="tx1"/>
                  </a:solidFill>
                  <a:latin typeface="NikoshBAN" panose="02000000000000000000" pitchFamily="2" charset="0"/>
                  <a:cs typeface="NikoshBAN" panose="02000000000000000000" pitchFamily="2" charset="0"/>
                </a:endParaRPr>
              </a:p>
            </p:txBody>
          </p:sp>
        </p:grpSp>
        <p:grpSp>
          <p:nvGrpSpPr>
            <p:cNvPr id="6" name="Group 5"/>
            <p:cNvGrpSpPr/>
            <p:nvPr/>
          </p:nvGrpSpPr>
          <p:grpSpPr>
            <a:xfrm>
              <a:off x="7973228" y="1351092"/>
              <a:ext cx="3179191" cy="2199594"/>
              <a:chOff x="7973228" y="1351092"/>
              <a:chExt cx="3179191" cy="2199594"/>
            </a:xfrm>
          </p:grpSpPr>
          <p:pic>
            <p:nvPicPr>
              <p:cNvPr id="25" name="Picture 24"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3228" y="1351092"/>
                <a:ext cx="3169356" cy="1676375"/>
              </a:xfrm>
              <a:prstGeom prst="rect">
                <a:avLst/>
              </a:prstGeom>
            </p:spPr>
          </p:pic>
          <p:sp>
            <p:nvSpPr>
              <p:cNvPr id="26" name="TextBox 25"/>
              <p:cNvSpPr txBox="1"/>
              <p:nvPr/>
            </p:nvSpPr>
            <p:spPr>
              <a:xfrm>
                <a:off x="7983063" y="3027466"/>
                <a:ext cx="3169356" cy="523220"/>
              </a:xfrm>
              <a:prstGeom prst="rect">
                <a:avLst/>
              </a:prstGeom>
              <a:solidFill>
                <a:schemeClr val="accent1">
                  <a:lumMod val="60000"/>
                  <a:lumOff val="40000"/>
                </a:schemeClr>
              </a:solidFill>
            </p:spPr>
            <p:txBody>
              <a:bodyPr wrap="square" rtlCol="0">
                <a:spAutoFit/>
              </a:bodyPr>
              <a:lstStyle/>
              <a:p>
                <a:r>
                  <a:rPr lang="en-US" sz="2800" dirty="0" err="1">
                    <a:latin typeface="NikoshBAN" panose="02000000000000000000" pitchFamily="2" charset="0"/>
                    <a:cs typeface="NikoshBAN" panose="02000000000000000000" pitchFamily="2" charset="0"/>
                  </a:rPr>
                  <a:t>টাকা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উপার্জন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p>
            </p:txBody>
          </p:sp>
        </p:grpSp>
      </p:grpSp>
    </p:spTree>
    <p:extLst>
      <p:ext uri="{BB962C8B-B14F-4D97-AF65-F5344CB8AC3E}">
        <p14:creationId xmlns:p14="http://schemas.microsoft.com/office/powerpoint/2010/main" val="325814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10"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30480" y="-74027"/>
            <a:ext cx="12161520" cy="6858000"/>
          </a:xfrm>
          <a:prstGeom prst="rect">
            <a:avLst/>
          </a:prstGeom>
        </p:spPr>
      </p:pic>
      <p:sp>
        <p:nvSpPr>
          <p:cNvPr id="43" name="Rounded Rectangle 42"/>
          <p:cNvSpPr/>
          <p:nvPr/>
        </p:nvSpPr>
        <p:spPr>
          <a:xfrm>
            <a:off x="378433" y="4230021"/>
            <a:ext cx="11449108" cy="239085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54741" y="4918367"/>
            <a:ext cx="5470111" cy="523220"/>
          </a:xfrm>
          <a:prstGeom prst="rect">
            <a:avLst/>
          </a:prstGeom>
        </p:spPr>
        <p:txBody>
          <a:bodyPr wrap="square">
            <a:spAutoFit/>
          </a:bodyPr>
          <a:lstStyle/>
          <a:p>
            <a:r>
              <a:rPr lang="en-US" sz="2800" dirty="0">
                <a:solidFill>
                  <a:srgbClr val="002060"/>
                </a:solidFill>
                <a:latin typeface="Nikosh" pitchFamily="2" charset="0"/>
                <a:cs typeface="Nikosh" pitchFamily="2" charset="0"/>
              </a:rPr>
              <a:t>ক) </a:t>
            </a:r>
            <a:r>
              <a:rPr lang="en-US" sz="2800" dirty="0" err="1">
                <a:solidFill>
                  <a:srgbClr val="002060"/>
                </a:solidFill>
                <a:latin typeface="Nikosh" pitchFamily="2" charset="0"/>
                <a:cs typeface="Nikosh" pitchFamily="2" charset="0"/>
              </a:rPr>
              <a:t>সফটওয়্যার</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ডেভেলপমেন্ট</a:t>
            </a:r>
            <a:endParaRPr lang="en-US" sz="2800" dirty="0">
              <a:solidFill>
                <a:srgbClr val="002060"/>
              </a:solidFill>
              <a:latin typeface="Nikosh" pitchFamily="2" charset="0"/>
              <a:cs typeface="Nikosh" pitchFamily="2" charset="0"/>
            </a:endParaRPr>
          </a:p>
        </p:txBody>
      </p:sp>
      <p:sp>
        <p:nvSpPr>
          <p:cNvPr id="45" name="Rectangle 44"/>
          <p:cNvSpPr/>
          <p:nvPr/>
        </p:nvSpPr>
        <p:spPr>
          <a:xfrm>
            <a:off x="6096000" y="4918367"/>
            <a:ext cx="5421839" cy="523220"/>
          </a:xfrm>
          <a:prstGeom prst="rect">
            <a:avLst/>
          </a:prstGeom>
        </p:spPr>
        <p:txBody>
          <a:bodyPr wrap="square">
            <a:spAutoFit/>
          </a:bodyPr>
          <a:lstStyle/>
          <a:p>
            <a:r>
              <a:rPr lang="en-US" sz="2800" dirty="0">
                <a:solidFill>
                  <a:srgbClr val="002060"/>
                </a:solidFill>
                <a:latin typeface="Nikosh" pitchFamily="2" charset="0"/>
                <a:cs typeface="Nikosh" pitchFamily="2" charset="0"/>
              </a:rPr>
              <a:t>খ) </a:t>
            </a:r>
            <a:r>
              <a:rPr lang="en-US" sz="2800" dirty="0" err="1">
                <a:solidFill>
                  <a:srgbClr val="002060"/>
                </a:solidFill>
                <a:latin typeface="Nikosh" pitchFamily="2" charset="0"/>
                <a:cs typeface="Nikosh" pitchFamily="2" charset="0"/>
              </a:rPr>
              <a:t>অপারেটিং</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সিস্টেম</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চালানো</a:t>
            </a:r>
            <a:endParaRPr lang="en-US" sz="2800" dirty="0">
              <a:solidFill>
                <a:srgbClr val="002060"/>
              </a:solidFill>
              <a:latin typeface="Nikosh" pitchFamily="2" charset="0"/>
              <a:cs typeface="Nikosh" pitchFamily="2" charset="0"/>
            </a:endParaRPr>
          </a:p>
        </p:txBody>
      </p:sp>
      <p:sp>
        <p:nvSpPr>
          <p:cNvPr id="46" name="Rectangle 45"/>
          <p:cNvSpPr/>
          <p:nvPr/>
        </p:nvSpPr>
        <p:spPr>
          <a:xfrm>
            <a:off x="6087937" y="5695607"/>
            <a:ext cx="4972860" cy="523220"/>
          </a:xfrm>
          <a:prstGeom prst="rect">
            <a:avLst/>
          </a:prstGeom>
        </p:spPr>
        <p:txBody>
          <a:bodyPr wrap="square">
            <a:spAutoFit/>
          </a:bodyPr>
          <a:lstStyle/>
          <a:p>
            <a:r>
              <a:rPr lang="en-US" sz="2800" dirty="0">
                <a:solidFill>
                  <a:srgbClr val="002060"/>
                </a:solidFill>
                <a:latin typeface="Nikosh" pitchFamily="2" charset="0"/>
                <a:cs typeface="Nikosh" pitchFamily="2" charset="0"/>
              </a:rPr>
              <a:t>ঘ) </a:t>
            </a:r>
            <a:r>
              <a:rPr lang="en-US" sz="2800" dirty="0" err="1">
                <a:solidFill>
                  <a:srgbClr val="002060"/>
                </a:solidFill>
                <a:latin typeface="Nikosh" pitchFamily="2" charset="0"/>
                <a:cs typeface="Nikosh" pitchFamily="2" charset="0"/>
              </a:rPr>
              <a:t>কম্পিউটার</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মেরামত</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করা</a:t>
            </a:r>
            <a:endParaRPr lang="en-US" sz="2800" dirty="0">
              <a:solidFill>
                <a:srgbClr val="002060"/>
              </a:solidFill>
              <a:latin typeface="Nikosh" pitchFamily="2" charset="0"/>
              <a:cs typeface="Nikosh" pitchFamily="2" charset="0"/>
            </a:endParaRPr>
          </a:p>
        </p:txBody>
      </p:sp>
      <p:sp>
        <p:nvSpPr>
          <p:cNvPr id="47" name="Rectangle 46"/>
          <p:cNvSpPr/>
          <p:nvPr/>
        </p:nvSpPr>
        <p:spPr>
          <a:xfrm>
            <a:off x="954741" y="5695607"/>
            <a:ext cx="3360960" cy="523220"/>
          </a:xfrm>
          <a:prstGeom prst="rect">
            <a:avLst/>
          </a:prstGeom>
        </p:spPr>
        <p:txBody>
          <a:bodyPr wrap="square">
            <a:spAutoFit/>
          </a:bodyPr>
          <a:lstStyle/>
          <a:p>
            <a:r>
              <a:rPr lang="en-US" sz="2800" dirty="0">
                <a:solidFill>
                  <a:srgbClr val="002060"/>
                </a:solidFill>
                <a:latin typeface="Nikosh" pitchFamily="2" charset="0"/>
                <a:cs typeface="Nikosh" pitchFamily="2" charset="0"/>
              </a:rPr>
              <a:t>গ) </a:t>
            </a:r>
            <a:r>
              <a:rPr lang="en-US" sz="2800" dirty="0" err="1">
                <a:solidFill>
                  <a:srgbClr val="002060"/>
                </a:solidFill>
                <a:latin typeface="Nikosh" pitchFamily="2" charset="0"/>
                <a:cs typeface="Nikosh" pitchFamily="2" charset="0"/>
              </a:rPr>
              <a:t>সিডি</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বিক্রি</a:t>
            </a:r>
            <a:r>
              <a:rPr lang="en-US" sz="2800" dirty="0">
                <a:solidFill>
                  <a:srgbClr val="002060"/>
                </a:solidFill>
                <a:latin typeface="Nikosh" pitchFamily="2" charset="0"/>
                <a:cs typeface="Nikosh" pitchFamily="2" charset="0"/>
              </a:rPr>
              <a:t> </a:t>
            </a:r>
            <a:r>
              <a:rPr lang="en-US" sz="2800" dirty="0" err="1">
                <a:solidFill>
                  <a:srgbClr val="002060"/>
                </a:solidFill>
                <a:latin typeface="Nikosh" pitchFamily="2" charset="0"/>
                <a:cs typeface="Nikosh" pitchFamily="2" charset="0"/>
              </a:rPr>
              <a:t>করা</a:t>
            </a:r>
            <a:endParaRPr lang="en-US" sz="2800" dirty="0">
              <a:solidFill>
                <a:srgbClr val="002060"/>
              </a:solidFill>
              <a:latin typeface="Nikosh" pitchFamily="2" charset="0"/>
              <a:cs typeface="Nikosh" pitchFamily="2" charset="0"/>
            </a:endParaRPr>
          </a:p>
        </p:txBody>
      </p:sp>
      <p:sp>
        <p:nvSpPr>
          <p:cNvPr id="48" name="Quad Arrow 47"/>
          <p:cNvSpPr/>
          <p:nvPr/>
        </p:nvSpPr>
        <p:spPr bwMode="auto">
          <a:xfrm rot="18857328">
            <a:off x="4227079" y="5709334"/>
            <a:ext cx="533344" cy="565527"/>
          </a:xfrm>
          <a:prstGeom prst="quadArrow">
            <a:avLst>
              <a:gd name="adj1" fmla="val 8088"/>
              <a:gd name="adj2" fmla="val 9608"/>
              <a:gd name="adj3" fmla="val 8087"/>
            </a:avLst>
          </a:prstGeom>
          <a:ln/>
        </p:spPr>
        <p:style>
          <a:lnRef idx="2">
            <a:schemeClr val="accent2"/>
          </a:lnRef>
          <a:fillRef idx="1">
            <a:schemeClr val="lt1"/>
          </a:fillRef>
          <a:effectRef idx="0">
            <a:schemeClr val="accent2"/>
          </a:effectRef>
          <a:fontRef idx="minor">
            <a:schemeClr val="dk1"/>
          </a:fontRef>
        </p:style>
        <p:txBody>
          <a:bodyPr vert="horz" wrap="square" lIns="103632" tIns="51816" rIns="103632" bIns="51816" numCol="1" rtlCol="0" anchor="t" anchorCtr="0" compatLnSpc="1">
            <a:prstTxWarp prst="textNoShape">
              <a:avLst/>
            </a:prstTxWarp>
          </a:bodyPr>
          <a:lstStyle/>
          <a:p>
            <a:pPr marL="388609" indent="-388609" defTabSz="1036290">
              <a:lnSpc>
                <a:spcPct val="90000"/>
              </a:lnSpc>
              <a:spcBef>
                <a:spcPct val="20000"/>
              </a:spcBef>
              <a:buFontTx/>
              <a:buChar char="•"/>
            </a:pPr>
            <a:endParaRPr lang="en-US" sz="3173">
              <a:solidFill>
                <a:schemeClr val="tx1"/>
              </a:solidFill>
              <a:latin typeface="Siyam Rupali" pitchFamily="2" charset="0"/>
              <a:cs typeface="Siyam Rupali" pitchFamily="2" charset="0"/>
            </a:endParaRPr>
          </a:p>
        </p:txBody>
      </p:sp>
      <p:sp>
        <p:nvSpPr>
          <p:cNvPr id="49" name="Half Frame 48"/>
          <p:cNvSpPr/>
          <p:nvPr/>
        </p:nvSpPr>
        <p:spPr bwMode="auto">
          <a:xfrm rot="13053893">
            <a:off x="5600534" y="4837102"/>
            <a:ext cx="186797" cy="487087"/>
          </a:xfrm>
          <a:prstGeom prst="halfFrame">
            <a:avLst>
              <a:gd name="adj1" fmla="val 9457"/>
              <a:gd name="adj2" fmla="val 10036"/>
            </a:avLst>
          </a:prstGeom>
          <a:ln/>
        </p:spPr>
        <p:style>
          <a:lnRef idx="2">
            <a:schemeClr val="accent2"/>
          </a:lnRef>
          <a:fillRef idx="1">
            <a:schemeClr val="lt1"/>
          </a:fillRef>
          <a:effectRef idx="0">
            <a:schemeClr val="accent2"/>
          </a:effectRef>
          <a:fontRef idx="minor">
            <a:schemeClr val="dk1"/>
          </a:fontRef>
        </p:style>
        <p:txBody>
          <a:bodyPr vert="horz" wrap="square" lIns="103632" tIns="51816" rIns="103632" bIns="51816" numCol="1" rtlCol="0" anchor="t" anchorCtr="0" compatLnSpc="1">
            <a:prstTxWarp prst="textNoShape">
              <a:avLst/>
            </a:prstTxWarp>
          </a:bodyPr>
          <a:lstStyle/>
          <a:p>
            <a:pPr marL="388609" indent="-388609" defTabSz="1036290">
              <a:lnSpc>
                <a:spcPct val="90000"/>
              </a:lnSpc>
              <a:spcBef>
                <a:spcPct val="20000"/>
              </a:spcBef>
              <a:buFontTx/>
              <a:buChar char="•"/>
            </a:pPr>
            <a:endParaRPr lang="en-US" sz="3173">
              <a:solidFill>
                <a:schemeClr val="tx1"/>
              </a:solidFill>
              <a:latin typeface="Siyam Rupali" pitchFamily="2" charset="0"/>
              <a:cs typeface="Siyam Rupali" pitchFamily="2" charset="0"/>
            </a:endParaRPr>
          </a:p>
        </p:txBody>
      </p:sp>
      <p:sp>
        <p:nvSpPr>
          <p:cNvPr id="50" name="Quad Arrow 49"/>
          <p:cNvSpPr/>
          <p:nvPr/>
        </p:nvSpPr>
        <p:spPr bwMode="auto">
          <a:xfrm rot="18857328">
            <a:off x="10560893" y="4936229"/>
            <a:ext cx="533344" cy="565527"/>
          </a:xfrm>
          <a:prstGeom prst="quadArrow">
            <a:avLst>
              <a:gd name="adj1" fmla="val 8088"/>
              <a:gd name="adj2" fmla="val 9608"/>
              <a:gd name="adj3" fmla="val 8087"/>
            </a:avLst>
          </a:prstGeom>
          <a:ln/>
        </p:spPr>
        <p:style>
          <a:lnRef idx="2">
            <a:schemeClr val="accent2"/>
          </a:lnRef>
          <a:fillRef idx="1">
            <a:schemeClr val="lt1"/>
          </a:fillRef>
          <a:effectRef idx="0">
            <a:schemeClr val="accent2"/>
          </a:effectRef>
          <a:fontRef idx="minor">
            <a:schemeClr val="dk1"/>
          </a:fontRef>
        </p:style>
        <p:txBody>
          <a:bodyPr vert="horz" wrap="square" lIns="103632" tIns="51816" rIns="103632" bIns="51816" numCol="1" rtlCol="0" anchor="t" anchorCtr="0" compatLnSpc="1">
            <a:prstTxWarp prst="textNoShape">
              <a:avLst/>
            </a:prstTxWarp>
          </a:bodyPr>
          <a:lstStyle/>
          <a:p>
            <a:pPr marL="388609" indent="-388609" defTabSz="1036290">
              <a:lnSpc>
                <a:spcPct val="90000"/>
              </a:lnSpc>
              <a:spcBef>
                <a:spcPct val="20000"/>
              </a:spcBef>
              <a:buFontTx/>
              <a:buChar char="•"/>
            </a:pPr>
            <a:endParaRPr lang="en-US" sz="3173">
              <a:solidFill>
                <a:schemeClr val="tx1"/>
              </a:solidFill>
              <a:latin typeface="Siyam Rupali" pitchFamily="2" charset="0"/>
              <a:cs typeface="Siyam Rupali" pitchFamily="2" charset="0"/>
            </a:endParaRPr>
          </a:p>
        </p:txBody>
      </p:sp>
      <p:sp>
        <p:nvSpPr>
          <p:cNvPr id="51" name="Quad Arrow 50"/>
          <p:cNvSpPr/>
          <p:nvPr/>
        </p:nvSpPr>
        <p:spPr bwMode="auto">
          <a:xfrm rot="18857328">
            <a:off x="10627789" y="5712907"/>
            <a:ext cx="533344" cy="565527"/>
          </a:xfrm>
          <a:prstGeom prst="quadArrow">
            <a:avLst>
              <a:gd name="adj1" fmla="val 8088"/>
              <a:gd name="adj2" fmla="val 9608"/>
              <a:gd name="adj3" fmla="val 8087"/>
            </a:avLst>
          </a:prstGeom>
          <a:ln/>
        </p:spPr>
        <p:style>
          <a:lnRef idx="2">
            <a:schemeClr val="accent2"/>
          </a:lnRef>
          <a:fillRef idx="1">
            <a:schemeClr val="lt1"/>
          </a:fillRef>
          <a:effectRef idx="0">
            <a:schemeClr val="accent2"/>
          </a:effectRef>
          <a:fontRef idx="minor">
            <a:schemeClr val="dk1"/>
          </a:fontRef>
        </p:style>
        <p:txBody>
          <a:bodyPr vert="horz" wrap="square" lIns="103632" tIns="51816" rIns="103632" bIns="51816" numCol="1" rtlCol="0" anchor="t" anchorCtr="0" compatLnSpc="1">
            <a:prstTxWarp prst="textNoShape">
              <a:avLst/>
            </a:prstTxWarp>
          </a:bodyPr>
          <a:lstStyle/>
          <a:p>
            <a:pPr marL="388609" indent="-388609" defTabSz="1036290">
              <a:lnSpc>
                <a:spcPct val="90000"/>
              </a:lnSpc>
              <a:spcBef>
                <a:spcPct val="20000"/>
              </a:spcBef>
              <a:buFontTx/>
              <a:buChar char="•"/>
            </a:pPr>
            <a:endParaRPr lang="en-US" sz="3173">
              <a:solidFill>
                <a:schemeClr val="tx1"/>
              </a:solidFill>
              <a:latin typeface="Siyam Rupali" pitchFamily="2" charset="0"/>
              <a:cs typeface="Siyam Rupali" pitchFamily="2" charset="0"/>
            </a:endParaRPr>
          </a:p>
        </p:txBody>
      </p:sp>
      <p:sp>
        <p:nvSpPr>
          <p:cNvPr id="52" name="Rectangle 51"/>
          <p:cNvSpPr/>
          <p:nvPr/>
        </p:nvSpPr>
        <p:spPr>
          <a:xfrm>
            <a:off x="1600200" y="4203127"/>
            <a:ext cx="8682423" cy="650499"/>
          </a:xfrm>
          <a:prstGeom prst="rect">
            <a:avLst/>
          </a:prstGeom>
        </p:spPr>
        <p:txBody>
          <a:bodyPr wrap="square">
            <a:spAutoFit/>
          </a:bodyPr>
          <a:lstStyle/>
          <a:p>
            <a:r>
              <a:rPr lang="en-US" sz="3627" dirty="0" err="1">
                <a:solidFill>
                  <a:srgbClr val="002060"/>
                </a:solidFill>
                <a:latin typeface="Nikosh" pitchFamily="2" charset="0"/>
                <a:cs typeface="Nikosh" pitchFamily="2" charset="0"/>
              </a:rPr>
              <a:t>আউটসোর্সিং</a:t>
            </a:r>
            <a:r>
              <a:rPr lang="en-US" sz="3627" dirty="0">
                <a:solidFill>
                  <a:srgbClr val="002060"/>
                </a:solidFill>
                <a:latin typeface="Nikosh" pitchFamily="2" charset="0"/>
                <a:cs typeface="Nikosh" pitchFamily="2" charset="0"/>
              </a:rPr>
              <a:t>-এ </a:t>
            </a:r>
            <a:r>
              <a:rPr lang="en-US" sz="3627" dirty="0" err="1">
                <a:solidFill>
                  <a:srgbClr val="002060"/>
                </a:solidFill>
                <a:latin typeface="Nikosh" pitchFamily="2" charset="0"/>
                <a:cs typeface="Nikosh" pitchFamily="2" charset="0"/>
              </a:rPr>
              <a:t>কোন</a:t>
            </a:r>
            <a:r>
              <a:rPr lang="en-US" sz="3627" dirty="0">
                <a:solidFill>
                  <a:srgbClr val="002060"/>
                </a:solidFill>
                <a:latin typeface="Nikosh" pitchFamily="2" charset="0"/>
                <a:cs typeface="Nikosh" pitchFamily="2" charset="0"/>
              </a:rPr>
              <a:t> </a:t>
            </a:r>
            <a:r>
              <a:rPr lang="en-US" sz="3627" dirty="0" err="1">
                <a:solidFill>
                  <a:srgbClr val="002060"/>
                </a:solidFill>
                <a:latin typeface="Nikosh" pitchFamily="2" charset="0"/>
                <a:cs typeface="Nikosh" pitchFamily="2" charset="0"/>
              </a:rPr>
              <a:t>কাজটি</a:t>
            </a:r>
            <a:r>
              <a:rPr lang="en-US" sz="3627" dirty="0">
                <a:solidFill>
                  <a:srgbClr val="002060"/>
                </a:solidFill>
                <a:latin typeface="Nikosh" pitchFamily="2" charset="0"/>
                <a:cs typeface="Nikosh" pitchFamily="2" charset="0"/>
              </a:rPr>
              <a:t> </a:t>
            </a:r>
            <a:r>
              <a:rPr lang="en-US" sz="3627" dirty="0" err="1">
                <a:solidFill>
                  <a:srgbClr val="002060"/>
                </a:solidFill>
                <a:latin typeface="Nikosh" pitchFamily="2" charset="0"/>
                <a:cs typeface="Nikosh" pitchFamily="2" charset="0"/>
              </a:rPr>
              <a:t>করা</a:t>
            </a:r>
            <a:r>
              <a:rPr lang="en-US" sz="3627" dirty="0">
                <a:solidFill>
                  <a:srgbClr val="002060"/>
                </a:solidFill>
                <a:latin typeface="Nikosh" pitchFamily="2" charset="0"/>
                <a:cs typeface="Nikosh" pitchFamily="2" charset="0"/>
              </a:rPr>
              <a:t> </a:t>
            </a:r>
            <a:r>
              <a:rPr lang="en-US" sz="3627" dirty="0" err="1">
                <a:solidFill>
                  <a:srgbClr val="002060"/>
                </a:solidFill>
                <a:latin typeface="Nikosh" pitchFamily="2" charset="0"/>
                <a:cs typeface="Nikosh" pitchFamily="2" charset="0"/>
              </a:rPr>
              <a:t>যায়</a:t>
            </a:r>
            <a:r>
              <a:rPr lang="en-US" sz="3627" dirty="0">
                <a:solidFill>
                  <a:srgbClr val="002060"/>
                </a:solidFill>
                <a:latin typeface="Nikosh" pitchFamily="2" charset="0"/>
                <a:cs typeface="Nikosh" pitchFamily="2" charset="0"/>
              </a:rPr>
              <a:t>?</a:t>
            </a:r>
          </a:p>
        </p:txBody>
      </p:sp>
      <p:grpSp>
        <p:nvGrpSpPr>
          <p:cNvPr id="63" name="Group 62"/>
          <p:cNvGrpSpPr/>
          <p:nvPr/>
        </p:nvGrpSpPr>
        <p:grpSpPr>
          <a:xfrm>
            <a:off x="954742" y="339"/>
            <a:ext cx="10149232" cy="2541155"/>
            <a:chOff x="954742" y="339"/>
            <a:chExt cx="10149232" cy="2541155"/>
          </a:xfrm>
        </p:grpSpPr>
        <p:sp>
          <p:nvSpPr>
            <p:cNvPr id="54" name="Rounded Rectangle 53"/>
            <p:cNvSpPr/>
            <p:nvPr/>
          </p:nvSpPr>
          <p:spPr>
            <a:xfrm>
              <a:off x="954742" y="1095347"/>
              <a:ext cx="10149232" cy="1446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আইসিটির কোন কোন দক্ষতা ঘরে বসে আয়ের</a:t>
              </a:r>
            </a:p>
            <a:p>
              <a:pPr algn="ctr"/>
              <a:r>
                <a:rPr lang="bn-BD" sz="4400" dirty="0">
                  <a:solidFill>
                    <a:schemeClr val="tx1"/>
                  </a:solidFill>
                  <a:latin typeface="NikoshBAN" panose="02000000000000000000" pitchFamily="2" charset="0"/>
                  <a:cs typeface="NikoshBAN" panose="02000000000000000000" pitchFamily="2" charset="0"/>
                </a:rPr>
                <a:t> সুযোগ করে দিতে পারে? </a:t>
              </a:r>
              <a:endParaRPr lang="en-US" sz="4400" dirty="0">
                <a:solidFill>
                  <a:schemeClr val="tx1"/>
                </a:solidFill>
                <a:latin typeface="NikoshBAN" panose="02000000000000000000" pitchFamily="2" charset="0"/>
                <a:cs typeface="NikoshBAN" panose="02000000000000000000" pitchFamily="2" charset="0"/>
              </a:endParaRPr>
            </a:p>
          </p:txBody>
        </p:sp>
        <p:sp>
          <p:nvSpPr>
            <p:cNvPr id="56" name="Rounded Rectangle 55"/>
            <p:cNvSpPr/>
            <p:nvPr/>
          </p:nvSpPr>
          <p:spPr>
            <a:xfrm>
              <a:off x="4882371" y="339"/>
              <a:ext cx="3360675" cy="1059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b="1" spc="57"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7200" b="1" spc="57" dirty="0" err="1">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মূল্যায়ণ</a:t>
              </a:r>
              <a:endParaRPr lang="en-US" sz="7200" dirty="0">
                <a:solidFill>
                  <a:schemeClr val="tx1"/>
                </a:solidFill>
                <a:latin typeface="NikoshBAN" panose="02000000000000000000" pitchFamily="2" charset="0"/>
                <a:cs typeface="NikoshBAN" panose="02000000000000000000" pitchFamily="2" charset="0"/>
              </a:endParaRPr>
            </a:p>
          </p:txBody>
        </p:sp>
      </p:grpSp>
      <p:grpSp>
        <p:nvGrpSpPr>
          <p:cNvPr id="64" name="Group 63"/>
          <p:cNvGrpSpPr/>
          <p:nvPr/>
        </p:nvGrpSpPr>
        <p:grpSpPr>
          <a:xfrm>
            <a:off x="476518" y="2424013"/>
            <a:ext cx="11351023" cy="1704319"/>
            <a:chOff x="476518" y="2424013"/>
            <a:chExt cx="11351023" cy="1704319"/>
          </a:xfrm>
        </p:grpSpPr>
        <p:sp>
          <p:nvSpPr>
            <p:cNvPr id="58" name="Rounded Rectangle 57"/>
            <p:cNvSpPr/>
            <p:nvPr/>
          </p:nvSpPr>
          <p:spPr>
            <a:xfrm>
              <a:off x="4882370" y="2424013"/>
              <a:ext cx="3360675" cy="69267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সম্ভাব্য উত্তর </a:t>
              </a:r>
              <a:endParaRPr lang="en-US" sz="4400" dirty="0">
                <a:solidFill>
                  <a:schemeClr val="tx1"/>
                </a:solidFill>
                <a:latin typeface="NikoshBAN" panose="02000000000000000000" pitchFamily="2" charset="0"/>
                <a:cs typeface="NikoshBAN" panose="02000000000000000000" pitchFamily="2" charset="0"/>
              </a:endParaRPr>
            </a:p>
          </p:txBody>
        </p:sp>
        <p:sp>
          <p:nvSpPr>
            <p:cNvPr id="59" name="Rounded Rectangle 58"/>
            <p:cNvSpPr/>
            <p:nvPr/>
          </p:nvSpPr>
          <p:spPr>
            <a:xfrm>
              <a:off x="476518" y="3138406"/>
              <a:ext cx="11351023" cy="989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NikoshBAN" panose="02000000000000000000" pitchFamily="2" charset="0"/>
                  <a:cs typeface="NikoshBAN" panose="02000000000000000000" pitchFamily="2" charset="0"/>
                </a:rPr>
                <a:t>অনলাইনে</a:t>
              </a:r>
              <a:r>
                <a:rPr lang="en-US" sz="2800" b="1" dirty="0">
                  <a:solidFill>
                    <a:schemeClr val="tx1"/>
                  </a:solidFill>
                  <a:latin typeface="NikoshBAN" panose="02000000000000000000" pitchFamily="2" charset="0"/>
                  <a:cs typeface="NikoshBAN" panose="02000000000000000000" pitchFamily="2" charset="0"/>
                </a:rPr>
                <a:t> </a:t>
              </a:r>
              <a:r>
                <a:rPr lang="bn-BD"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ডেস্ক</a:t>
              </a:r>
              <a:r>
                <a:rPr lang="en-US" sz="2800" b="1" dirty="0">
                  <a:solidFill>
                    <a:schemeClr val="tx1"/>
                  </a:solidFill>
                  <a:latin typeface="NikoshBAN" panose="02000000000000000000" pitchFamily="2" charset="0"/>
                  <a:cs typeface="NikoshBAN" panose="02000000000000000000" pitchFamily="2" charset="0"/>
                </a:rPr>
                <a:t> ও </a:t>
              </a:r>
              <a:r>
                <a:rPr lang="en-US" sz="2800" b="1" dirty="0" err="1">
                  <a:solidFill>
                    <a:schemeClr val="tx1"/>
                  </a:solidFill>
                  <a:latin typeface="NikoshBAN" panose="02000000000000000000" pitchFamily="2" charset="0"/>
                  <a:cs typeface="NikoshBAN" panose="02000000000000000000" pitchFamily="2" charset="0"/>
                </a:rPr>
                <a:t>ফ্রিলেন্সারের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মাধ্যমে</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ওয়েবসাইট</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উন্নয়ন</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রক্ষণাবেক্ষণ</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মাসিক</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বেতন</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ভাতার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বিল</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প্রস্তুতকরণ</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ওয়েবসাইটে</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তথ্যযোগ</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করা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সফট্‌ওয়্যার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তৈরী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করে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ঘরে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বসে</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আয়</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করতে</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পারি</a:t>
              </a:r>
              <a:r>
                <a:rPr lang="en-US" sz="2800" b="1" dirty="0">
                  <a:solidFill>
                    <a:schemeClr val="tx1"/>
                  </a:solidFill>
                  <a:latin typeface="NikoshBAN" panose="02000000000000000000" pitchFamily="2" charset="0"/>
                  <a:cs typeface="NikoshBAN" panose="02000000000000000000" pitchFamily="2" charset="0"/>
                </a:rPr>
                <a:t>।</a:t>
              </a:r>
            </a:p>
          </p:txBody>
        </p:sp>
      </p:grpSp>
    </p:spTree>
    <p:extLst>
      <p:ext uri="{BB962C8B-B14F-4D97-AF65-F5344CB8AC3E}">
        <p14:creationId xmlns:p14="http://schemas.microsoft.com/office/powerpoint/2010/main" val="71283433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1+#ppt_w/2"/>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7"/>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childTnLst>
              </p:cTn>
              <p:nextCondLst>
                <p:cond evt="onClick" delay="0">
                  <p:tgtEl>
                    <p:spTgt spid="47"/>
                  </p:tgtEl>
                </p:cond>
              </p:nextCondLst>
            </p:seq>
            <p:seq concurrent="1" nextAc="seek">
              <p:cTn id="40" restart="whenNotActive" fill="hold" evtFilter="cancelBubble" nodeType="interactiveSeq">
                <p:stCondLst>
                  <p:cond evt="onClick" delay="0">
                    <p:tgtEl>
                      <p:spTgt spid="44"/>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childTnLst>
              </p:cTn>
              <p:nextCondLst>
                <p:cond evt="onClick" delay="0">
                  <p:tgtEl>
                    <p:spTgt spid="44"/>
                  </p:tgtEl>
                </p:cond>
              </p:nextCondLst>
            </p:seq>
            <p:seq concurrent="1" nextAc="seek">
              <p:cTn id="46" restart="whenNotActive" fill="hold" evtFilter="cancelBubble" nodeType="interactiveSeq">
                <p:stCondLst>
                  <p:cond evt="onClick" delay="0">
                    <p:tgtEl>
                      <p:spTgt spid="45"/>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nextCondLst>
                <p:cond evt="onClick" delay="0">
                  <p:tgtEl>
                    <p:spTgt spid="46"/>
                  </p:tgtEl>
                </p:cond>
              </p:nextCondLst>
            </p:seq>
          </p:childTnLst>
        </p:cTn>
      </p:par>
    </p:tnLst>
    <p:bldLst>
      <p:bldP spid="44" grpId="0"/>
      <p:bldP spid="45" grpId="0"/>
      <p:bldP spid="46" grpId="0"/>
      <p:bldP spid="47" grpId="0"/>
      <p:bldP spid="48" grpId="0" animBg="1"/>
      <p:bldP spid="49" grpId="0" animBg="1"/>
      <p:bldP spid="50" grpId="0" animBg="1"/>
      <p:bldP spid="51" grpId="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8" name="TextBox 7"/>
          <p:cNvSpPr txBox="1"/>
          <p:nvPr/>
        </p:nvSpPr>
        <p:spPr>
          <a:xfrm>
            <a:off x="3547057" y="2609345"/>
            <a:ext cx="3962400" cy="769441"/>
          </a:xfrm>
          <a:prstGeom prst="rect">
            <a:avLst/>
          </a:prstGeom>
          <a:solidFill>
            <a:schemeClr val="accent2">
              <a:lumMod val="20000"/>
              <a:lumOff val="80000"/>
            </a:schemeClr>
          </a:solidFill>
          <a:ln cmpd="thinThick">
            <a:solidFill>
              <a:srgbClr val="FF006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4400" b="1" dirty="0">
                <a:latin typeface="NikoshBAN" panose="02000000000000000000" pitchFamily="2" charset="0"/>
                <a:cs typeface="NikoshBAN" panose="02000000000000000000" pitchFamily="2" charset="0"/>
              </a:rPr>
              <a:t>সম্ভব্য সমাধান  </a:t>
            </a:r>
            <a:endParaRPr lang="en-US" sz="4400" b="1" dirty="0">
              <a:latin typeface="NikoshBAN" panose="02000000000000000000" pitchFamily="2" charset="0"/>
              <a:cs typeface="NikoshBAN" panose="02000000000000000000" pitchFamily="2" charset="0"/>
            </a:endParaRPr>
          </a:p>
        </p:txBody>
      </p:sp>
      <p:pic>
        <p:nvPicPr>
          <p:cNvPr id="9" name="Picture 2" descr="C:\Users\Dell\Desktop\g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692" y="825604"/>
            <a:ext cx="3500333" cy="208446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99353" y="996272"/>
            <a:ext cx="6363069" cy="1390692"/>
            <a:chOff x="999353" y="996272"/>
            <a:chExt cx="6363069" cy="1390692"/>
          </a:xfrm>
        </p:grpSpPr>
        <p:sp>
          <p:nvSpPr>
            <p:cNvPr id="2" name="Rounded Rectangle 1"/>
            <p:cNvSpPr/>
            <p:nvPr/>
          </p:nvSpPr>
          <p:spPr>
            <a:xfrm>
              <a:off x="1018503" y="996272"/>
              <a:ext cx="6343919" cy="1390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9353" y="1063524"/>
              <a:ext cx="6363069" cy="1323439"/>
            </a:xfrm>
            <a:prstGeom prst="rect">
              <a:avLst/>
            </a:prstGeom>
            <a:noFill/>
          </p:spPr>
          <p:txBody>
            <a:bodyPr wrap="square" rtlCol="0">
              <a:spAutoFit/>
            </a:bodyPr>
            <a:lstStyle/>
            <a:p>
              <a:pPr algn="ctr"/>
              <a:r>
                <a:rPr lang="en-US" sz="4000" b="1" dirty="0" err="1">
                  <a:latin typeface="NikoshBAN" panose="02000000000000000000" pitchFamily="2" charset="0"/>
                  <a:cs typeface="NikoshBAN" panose="02000000000000000000" pitchFamily="2" charset="0"/>
                </a:rPr>
                <a:t>মোবাইল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ফোনের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বিস্তারে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সৃজন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হচ্ছে</a:t>
              </a:r>
              <a:r>
                <a:rPr lang="en-US" sz="4000" b="1" dirty="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grpSp>
      <p:sp>
        <p:nvSpPr>
          <p:cNvPr id="13" name="Rounded Rectangle 12"/>
          <p:cNvSpPr/>
          <p:nvPr/>
        </p:nvSpPr>
        <p:spPr>
          <a:xfrm>
            <a:off x="218941" y="3524469"/>
            <a:ext cx="11153103" cy="2743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আইসিটি</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যন্ত্রের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সফল</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ব্যবহারের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কার</a:t>
            </a:r>
            <a:r>
              <a:rPr lang="bn-BD" sz="3600" b="1" dirty="0">
                <a:solidFill>
                  <a:schemeClr val="tx1"/>
                </a:solidFill>
                <a:latin typeface="NikoshBAN" panose="02000000000000000000" pitchFamily="2" charset="0"/>
                <a:cs typeface="NikoshBAN" panose="02000000000000000000" pitchFamily="2" charset="0"/>
              </a:rPr>
              <a:t>ণে</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কর্মের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ধরন</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প্রতিনিয়ত</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বদলে</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যাচ্ছে</a:t>
            </a:r>
            <a:r>
              <a:rPr lang="en-US" sz="3600" b="1" dirty="0">
                <a:solidFill>
                  <a:schemeClr val="tx1"/>
                </a:solidFill>
                <a:latin typeface="NikoshBAN" panose="02000000000000000000" pitchFamily="2" charset="0"/>
                <a:cs typeface="NikoshBAN" panose="02000000000000000000" pitchFamily="2" charset="0"/>
              </a:rPr>
              <a:t>।</a:t>
            </a:r>
            <a:endParaRPr lang="bn-BD" sz="3600" b="1" dirty="0">
              <a:solidFill>
                <a:schemeClr val="tx1"/>
              </a:solidFill>
              <a:latin typeface="NikoshBAN" panose="02000000000000000000" pitchFamily="2" charset="0"/>
              <a:cs typeface="NikoshBAN" panose="02000000000000000000" pitchFamily="2" charset="0"/>
            </a:endParaRPr>
          </a:p>
          <a:p>
            <a:pPr algn="ctr"/>
            <a:r>
              <a:rPr lang="en-US" sz="3600" b="1" dirty="0" err="1">
                <a:solidFill>
                  <a:schemeClr val="tx1"/>
                </a:solidFill>
                <a:latin typeface="NikoshBAN" panose="02000000000000000000" pitchFamily="2" charset="0"/>
                <a:cs typeface="NikoshBAN" panose="02000000000000000000" pitchFamily="2" charset="0"/>
              </a:rPr>
              <a:t>মোবাইল</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ফোনের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বিস্তারের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ফলে</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মোবাইল</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কোম্পনিতে</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কাজের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সুযোগ</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বিক্রয়</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বিপনন</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রক্ষনাবেক্ষণ</a:t>
            </a:r>
            <a:r>
              <a:rPr lang="en-US" sz="3600" b="1" dirty="0">
                <a:solidFill>
                  <a:schemeClr val="tx1"/>
                </a:solidFill>
                <a:latin typeface="NikoshBAN" panose="02000000000000000000" pitchFamily="2" charset="0"/>
                <a:cs typeface="NikoshBAN" panose="02000000000000000000" pitchFamily="2" charset="0"/>
              </a:rPr>
              <a:t> ও </a:t>
            </a:r>
            <a:r>
              <a:rPr lang="en-US" sz="3600" b="1" dirty="0" err="1">
                <a:solidFill>
                  <a:schemeClr val="tx1"/>
                </a:solidFill>
                <a:latin typeface="NikoshBAN" panose="02000000000000000000" pitchFamily="2" charset="0"/>
                <a:cs typeface="NikoshBAN" panose="02000000000000000000" pitchFamily="2" charset="0"/>
              </a:rPr>
              <a:t>বিভিন্ন</a:t>
            </a:r>
            <a:r>
              <a:rPr lang="bn-BD"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সেবা</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খাত</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সৃজন</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হচ্ছে</a:t>
            </a:r>
            <a:r>
              <a:rPr lang="en-US" sz="3600" b="1"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84993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2123"/>
            <a:ext cx="12192000" cy="6858000"/>
          </a:xfrm>
          <a:prstGeom prst="rect">
            <a:avLst/>
          </a:prstGeom>
        </p:spPr>
      </p:pic>
      <p:pic>
        <p:nvPicPr>
          <p:cNvPr id="3"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1835" y="2520553"/>
            <a:ext cx="1926916" cy="1095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000" y="2516572"/>
            <a:ext cx="996287" cy="1063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0129" y="2383736"/>
            <a:ext cx="2120310" cy="1165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1229" y="2379859"/>
            <a:ext cx="2366747" cy="1200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57764" y="3916273"/>
            <a:ext cx="661119" cy="1015663"/>
          </a:xfrm>
          <a:prstGeom prst="rect">
            <a:avLst/>
          </a:prstGeom>
        </p:spPr>
        <p:txBody>
          <a:bodyPr wrap="square">
            <a:spAutoFit/>
          </a:bodyPr>
          <a:lstStyle/>
          <a:p>
            <a:r>
              <a:rPr lang="en-US" sz="60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endParaRPr lang="en-US" sz="3200" dirty="0"/>
          </a:p>
        </p:txBody>
      </p:sp>
      <p:sp>
        <p:nvSpPr>
          <p:cNvPr id="10" name="Rectangle 9"/>
          <p:cNvSpPr/>
          <p:nvPr/>
        </p:nvSpPr>
        <p:spPr>
          <a:xfrm>
            <a:off x="6465927" y="3929151"/>
            <a:ext cx="627095" cy="1015663"/>
          </a:xfrm>
          <a:prstGeom prst="rect">
            <a:avLst/>
          </a:prstGeom>
        </p:spPr>
        <p:txBody>
          <a:bodyPr wrap="none">
            <a:spAutoFit/>
          </a:bodyPr>
          <a:lstStyle/>
          <a:p>
            <a:r>
              <a:rPr lang="en-US" sz="6000" dirty="0">
                <a:solidFill>
                  <a:prstClr val="black"/>
                </a:solidFill>
                <a:latin typeface="NikoshBAN" panose="02000000000000000000" pitchFamily="2" charset="0"/>
                <a:cs typeface="NikoshBAN" panose="02000000000000000000" pitchFamily="2" charset="0"/>
              </a:rPr>
              <a:t>গ</a:t>
            </a:r>
            <a:r>
              <a:rPr lang="en-US" sz="2800" dirty="0">
                <a:solidFill>
                  <a:prstClr val="black"/>
                </a:solidFill>
                <a:latin typeface="NikoshBAN" panose="02000000000000000000" pitchFamily="2" charset="0"/>
                <a:cs typeface="NikoshBAN" panose="02000000000000000000" pitchFamily="2" charset="0"/>
              </a:rPr>
              <a:t> </a:t>
            </a:r>
            <a:endParaRPr lang="en-US" dirty="0"/>
          </a:p>
        </p:txBody>
      </p:sp>
      <p:sp>
        <p:nvSpPr>
          <p:cNvPr id="11" name="Rectangle 10"/>
          <p:cNvSpPr/>
          <p:nvPr/>
        </p:nvSpPr>
        <p:spPr>
          <a:xfrm>
            <a:off x="4104065" y="3916273"/>
            <a:ext cx="411625" cy="1015663"/>
          </a:xfrm>
          <a:prstGeom prst="rect">
            <a:avLst/>
          </a:prstGeom>
        </p:spPr>
        <p:txBody>
          <a:bodyPr wrap="square">
            <a:spAutoFit/>
          </a:bodyPr>
          <a:lstStyle/>
          <a:p>
            <a:r>
              <a:rPr lang="en-US" sz="60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 </a:t>
            </a:r>
            <a:endParaRPr lang="en-US" sz="2800" dirty="0"/>
          </a:p>
        </p:txBody>
      </p:sp>
      <p:sp>
        <p:nvSpPr>
          <p:cNvPr id="12" name="Rectangle 11"/>
          <p:cNvSpPr/>
          <p:nvPr/>
        </p:nvSpPr>
        <p:spPr>
          <a:xfrm>
            <a:off x="9678120" y="3934708"/>
            <a:ext cx="628698" cy="1015663"/>
          </a:xfrm>
          <a:prstGeom prst="rect">
            <a:avLst/>
          </a:prstGeom>
        </p:spPr>
        <p:txBody>
          <a:bodyPr wrap="none">
            <a:spAutoFit/>
          </a:bodyPr>
          <a:lstStyle/>
          <a:p>
            <a:r>
              <a:rPr lang="en-US" sz="6000" dirty="0">
                <a:latin typeface="NikoshBAN" panose="02000000000000000000" pitchFamily="2" charset="0"/>
                <a:cs typeface="NikoshBAN" panose="02000000000000000000" pitchFamily="2" charset="0"/>
              </a:rPr>
              <a:t>ঘ</a:t>
            </a:r>
            <a:r>
              <a:rPr lang="en-US" sz="2800" dirty="0">
                <a:latin typeface="NikoshBAN" panose="02000000000000000000" pitchFamily="2" charset="0"/>
                <a:cs typeface="NikoshBAN" panose="02000000000000000000" pitchFamily="2" charset="0"/>
              </a:rPr>
              <a:t> </a:t>
            </a:r>
          </a:p>
        </p:txBody>
      </p:sp>
      <p:grpSp>
        <p:nvGrpSpPr>
          <p:cNvPr id="19" name="Group 18"/>
          <p:cNvGrpSpPr/>
          <p:nvPr/>
        </p:nvGrpSpPr>
        <p:grpSpPr>
          <a:xfrm>
            <a:off x="2838751" y="798849"/>
            <a:ext cx="5604923" cy="929823"/>
            <a:chOff x="2502327" y="1195921"/>
            <a:chExt cx="5604923" cy="929823"/>
          </a:xfrm>
        </p:grpSpPr>
        <p:sp>
          <p:nvSpPr>
            <p:cNvPr id="13" name="Rounded Rectangle 12"/>
            <p:cNvSpPr/>
            <p:nvPr/>
          </p:nvSpPr>
          <p:spPr>
            <a:xfrm>
              <a:off x="2502327" y="1195921"/>
              <a:ext cx="5604923"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60283" y="1294747"/>
              <a:ext cx="5489013" cy="830997"/>
            </a:xfrm>
            <a:prstGeom prst="rect">
              <a:avLst/>
            </a:prstGeom>
          </p:spPr>
          <p:txBody>
            <a:bodyPr wrap="square">
              <a:spAutoFit/>
            </a:bodyPr>
            <a:lstStyle/>
            <a:p>
              <a:r>
                <a:rPr lang="en-US" sz="4800" dirty="0">
                  <a:latin typeface="NikoshBAN" panose="02000000000000000000" pitchFamily="2" charset="0"/>
                  <a:cs typeface="NikoshBAN" panose="02000000000000000000" pitchFamily="2" charset="0"/>
                </a:rPr>
                <a:t>১.বাংলা </a:t>
              </a:r>
              <a:r>
                <a:rPr lang="en-US" sz="4800" dirty="0" err="1">
                  <a:latin typeface="NikoshBAN" panose="02000000000000000000" pitchFamily="2" charset="0"/>
                  <a:cs typeface="NikoshBAN" panose="02000000000000000000" pitchFamily="2" charset="0"/>
                </a:rPr>
                <a:t>সার্চ</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ইঞ্জিন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কোনটি</a:t>
              </a:r>
              <a:r>
                <a:rPr lang="en-US" sz="4800" dirty="0">
                  <a:latin typeface="NikoshBAN" panose="02000000000000000000" pitchFamily="2" charset="0"/>
                  <a:cs typeface="NikoshBAN" panose="02000000000000000000" pitchFamily="2" charset="0"/>
                </a:rPr>
                <a:t>?</a:t>
              </a:r>
            </a:p>
          </p:txBody>
        </p:sp>
      </p:grpSp>
    </p:spTree>
    <p:extLst>
      <p:ext uri="{BB962C8B-B14F-4D97-AF65-F5344CB8AC3E}">
        <p14:creationId xmlns:p14="http://schemas.microsoft.com/office/powerpoint/2010/main" val="3824071502"/>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3"/>
                                        </p:tgtEl>
                                      </p:cBhvr>
                                    </p:animEffect>
                                    <p:anim calcmode="lin" valueType="num">
                                      <p:cBhvr>
                                        <p:cTn id="61" dur="1000"/>
                                        <p:tgtEl>
                                          <p:spTgt spid="3"/>
                                        </p:tgtEl>
                                        <p:attrNameLst>
                                          <p:attrName>ppt_x</p:attrName>
                                        </p:attrNameLst>
                                      </p:cBhvr>
                                      <p:tavLst>
                                        <p:tav tm="0">
                                          <p:val>
                                            <p:strVal val="ppt_x"/>
                                          </p:val>
                                        </p:tav>
                                        <p:tav tm="100000">
                                          <p:val>
                                            <p:strVal val="ppt_x"/>
                                          </p:val>
                                        </p:tav>
                                      </p:tavLst>
                                    </p:anim>
                                    <p:anim calcmode="lin" valueType="num">
                                      <p:cBhvr>
                                        <p:cTn id="62" dur="1000"/>
                                        <p:tgtEl>
                                          <p:spTgt spid="3"/>
                                        </p:tgtEl>
                                        <p:attrNameLst>
                                          <p:attrName>ppt_y</p:attrName>
                                        </p:attrNameLst>
                                      </p:cBhvr>
                                      <p:tavLst>
                                        <p:tav tm="0">
                                          <p:val>
                                            <p:strVal val="ppt_y"/>
                                          </p:val>
                                        </p:tav>
                                        <p:tav tm="100000">
                                          <p:val>
                                            <p:strVal val="ppt_y+.1"/>
                                          </p:val>
                                        </p:tav>
                                      </p:tavLst>
                                    </p:anim>
                                    <p:set>
                                      <p:cBhvr>
                                        <p:cTn id="63" dur="1" fill="hold">
                                          <p:stCondLst>
                                            <p:cond delay="999"/>
                                          </p:stCondLst>
                                        </p:cTn>
                                        <p:tgtEl>
                                          <p:spTgt spid="3"/>
                                        </p:tgtEl>
                                        <p:attrNameLst>
                                          <p:attrName>style.visibility</p:attrName>
                                        </p:attrNameLst>
                                      </p:cBhvr>
                                      <p:to>
                                        <p:strVal val="hidden"/>
                                      </p:to>
                                    </p:set>
                                  </p:childTnLst>
                                </p:cTn>
                              </p:par>
                              <p:par>
                                <p:cTn id="64" presetID="42" presetClass="exit" presetSubtype="0" fill="hold" nodeType="with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par>
                                <p:cTn id="69" presetID="42" presetClass="exit" presetSubtype="0" fill="hold" nodeType="withEffect">
                                  <p:stCondLst>
                                    <p:cond delay="0"/>
                                  </p:stCondLst>
                                  <p:childTnLst>
                                    <p:animEffect transition="out" filter="fade">
                                      <p:cBhvr>
                                        <p:cTn id="70" dur="1000"/>
                                        <p:tgtEl>
                                          <p:spTgt spid="7"/>
                                        </p:tgtEl>
                                      </p:cBhvr>
                                    </p:animEffect>
                                    <p:anim calcmode="lin" valueType="num">
                                      <p:cBhvr>
                                        <p:cTn id="71" dur="1000"/>
                                        <p:tgtEl>
                                          <p:spTgt spid="7"/>
                                        </p:tgtEl>
                                        <p:attrNameLst>
                                          <p:attrName>ppt_x</p:attrName>
                                        </p:attrNameLst>
                                      </p:cBhvr>
                                      <p:tavLst>
                                        <p:tav tm="0">
                                          <p:val>
                                            <p:strVal val="ppt_x"/>
                                          </p:val>
                                        </p:tav>
                                        <p:tav tm="100000">
                                          <p:val>
                                            <p:strVal val="ppt_x"/>
                                          </p:val>
                                        </p:tav>
                                      </p:tavLst>
                                    </p:anim>
                                    <p:anim calcmode="lin" valueType="num">
                                      <p:cBhvr>
                                        <p:cTn id="72" dur="1000"/>
                                        <p:tgtEl>
                                          <p:spTgt spid="7"/>
                                        </p:tgtEl>
                                        <p:attrNameLst>
                                          <p:attrName>ppt_y</p:attrName>
                                        </p:attrNameLst>
                                      </p:cBhvr>
                                      <p:tavLst>
                                        <p:tav tm="0">
                                          <p:val>
                                            <p:strVal val="ppt_y"/>
                                          </p:val>
                                        </p:tav>
                                        <p:tav tm="100000">
                                          <p:val>
                                            <p:strVal val="ppt_y+.1"/>
                                          </p:val>
                                        </p:tav>
                                      </p:tavLst>
                                    </p:anim>
                                    <p:set>
                                      <p:cBhvr>
                                        <p:cTn id="73" dur="1" fill="hold">
                                          <p:stCondLst>
                                            <p:cond delay="999"/>
                                          </p:stCondLst>
                                        </p:cTn>
                                        <p:tgtEl>
                                          <p:spTgt spid="7"/>
                                        </p:tgtEl>
                                        <p:attrNameLst>
                                          <p:attrName>style.visibility</p:attrName>
                                        </p:attrNameLst>
                                      </p:cBhvr>
                                      <p:to>
                                        <p:strVal val="hidden"/>
                                      </p:to>
                                    </p:set>
                                  </p:childTnLst>
                                </p:cTn>
                              </p:par>
                              <p:par>
                                <p:cTn id="74" presetID="42" presetClass="exit" presetSubtype="0" fill="hold" grpId="1" nodeType="withEffect">
                                  <p:stCondLst>
                                    <p:cond delay="0"/>
                                  </p:stCondLst>
                                  <p:childTnLst>
                                    <p:animEffect transition="out" filter="fade">
                                      <p:cBhvr>
                                        <p:cTn id="75" dur="1000"/>
                                        <p:tgtEl>
                                          <p:spTgt spid="9"/>
                                        </p:tgtEl>
                                      </p:cBhvr>
                                    </p:animEffect>
                                    <p:anim calcmode="lin" valueType="num">
                                      <p:cBhvr>
                                        <p:cTn id="76" dur="1000"/>
                                        <p:tgtEl>
                                          <p:spTgt spid="9"/>
                                        </p:tgtEl>
                                        <p:attrNameLst>
                                          <p:attrName>ppt_x</p:attrName>
                                        </p:attrNameLst>
                                      </p:cBhvr>
                                      <p:tavLst>
                                        <p:tav tm="0">
                                          <p:val>
                                            <p:strVal val="ppt_x"/>
                                          </p:val>
                                        </p:tav>
                                        <p:tav tm="100000">
                                          <p:val>
                                            <p:strVal val="ppt_x"/>
                                          </p:val>
                                        </p:tav>
                                      </p:tavLst>
                                    </p:anim>
                                    <p:anim calcmode="lin" valueType="num">
                                      <p:cBhvr>
                                        <p:cTn id="77" dur="1000"/>
                                        <p:tgtEl>
                                          <p:spTgt spid="9"/>
                                        </p:tgtEl>
                                        <p:attrNameLst>
                                          <p:attrName>ppt_y</p:attrName>
                                        </p:attrNameLst>
                                      </p:cBhvr>
                                      <p:tavLst>
                                        <p:tav tm="0">
                                          <p:val>
                                            <p:strVal val="ppt_y"/>
                                          </p:val>
                                        </p:tav>
                                        <p:tav tm="100000">
                                          <p:val>
                                            <p:strVal val="ppt_y+.1"/>
                                          </p:val>
                                        </p:tav>
                                      </p:tavLst>
                                    </p:anim>
                                    <p:set>
                                      <p:cBhvr>
                                        <p:cTn id="78" dur="1" fill="hold">
                                          <p:stCondLst>
                                            <p:cond delay="999"/>
                                          </p:stCondLst>
                                        </p:cTn>
                                        <p:tgtEl>
                                          <p:spTgt spid="9"/>
                                        </p:tgtEl>
                                        <p:attrNameLst>
                                          <p:attrName>style.visibility</p:attrName>
                                        </p:attrNameLst>
                                      </p:cBhvr>
                                      <p:to>
                                        <p:strVal val="hidden"/>
                                      </p:to>
                                    </p:set>
                                  </p:childTnLst>
                                </p:cTn>
                              </p:par>
                              <p:par>
                                <p:cTn id="79" presetID="42" presetClass="exit" presetSubtype="0" fill="hold" grpId="1" nodeType="withEffect">
                                  <p:stCondLst>
                                    <p:cond delay="0"/>
                                  </p:stCondLst>
                                  <p:childTnLst>
                                    <p:animEffect transition="out" filter="fade">
                                      <p:cBhvr>
                                        <p:cTn id="80" dur="1000"/>
                                        <p:tgtEl>
                                          <p:spTgt spid="10"/>
                                        </p:tgtEl>
                                      </p:cBhvr>
                                    </p:animEffect>
                                    <p:anim calcmode="lin" valueType="num">
                                      <p:cBhvr>
                                        <p:cTn id="81" dur="1000"/>
                                        <p:tgtEl>
                                          <p:spTgt spid="10"/>
                                        </p:tgtEl>
                                        <p:attrNameLst>
                                          <p:attrName>ppt_x</p:attrName>
                                        </p:attrNameLst>
                                      </p:cBhvr>
                                      <p:tavLst>
                                        <p:tav tm="0">
                                          <p:val>
                                            <p:strVal val="ppt_x"/>
                                          </p:val>
                                        </p:tav>
                                        <p:tav tm="100000">
                                          <p:val>
                                            <p:strVal val="ppt_x"/>
                                          </p:val>
                                        </p:tav>
                                      </p:tavLst>
                                    </p:anim>
                                    <p:anim calcmode="lin" valueType="num">
                                      <p:cBhvr>
                                        <p:cTn id="82" dur="1000"/>
                                        <p:tgtEl>
                                          <p:spTgt spid="10"/>
                                        </p:tgtEl>
                                        <p:attrNameLst>
                                          <p:attrName>ppt_y</p:attrName>
                                        </p:attrNameLst>
                                      </p:cBhvr>
                                      <p:tavLst>
                                        <p:tav tm="0">
                                          <p:val>
                                            <p:strVal val="ppt_y"/>
                                          </p:val>
                                        </p:tav>
                                        <p:tav tm="100000">
                                          <p:val>
                                            <p:strVal val="ppt_y+.1"/>
                                          </p:val>
                                        </p:tav>
                                      </p:tavLst>
                                    </p:anim>
                                    <p:set>
                                      <p:cBhvr>
                                        <p:cTn id="83" dur="1" fill="hold">
                                          <p:stCondLst>
                                            <p:cond delay="999"/>
                                          </p:stCondLst>
                                        </p:cTn>
                                        <p:tgtEl>
                                          <p:spTgt spid="10"/>
                                        </p:tgtEl>
                                        <p:attrNameLst>
                                          <p:attrName>style.visibility</p:attrName>
                                        </p:attrNameLst>
                                      </p:cBhvr>
                                      <p:to>
                                        <p:strVal val="hidden"/>
                                      </p:to>
                                    </p:set>
                                  </p:childTnLst>
                                </p:cTn>
                              </p:par>
                              <p:par>
                                <p:cTn id="84" presetID="42" presetClass="exit" presetSubtype="0" fill="hold" grpId="1" nodeType="withEffect">
                                  <p:stCondLst>
                                    <p:cond delay="0"/>
                                  </p:stCondLst>
                                  <p:childTnLst>
                                    <p:animEffect transition="out" filter="fade">
                                      <p:cBhvr>
                                        <p:cTn id="85" dur="1000"/>
                                        <p:tgtEl>
                                          <p:spTgt spid="11"/>
                                        </p:tgtEl>
                                      </p:cBhvr>
                                    </p:animEffect>
                                    <p:anim calcmode="lin" valueType="num">
                                      <p:cBhvr>
                                        <p:cTn id="86" dur="1000"/>
                                        <p:tgtEl>
                                          <p:spTgt spid="11"/>
                                        </p:tgtEl>
                                        <p:attrNameLst>
                                          <p:attrName>ppt_x</p:attrName>
                                        </p:attrNameLst>
                                      </p:cBhvr>
                                      <p:tavLst>
                                        <p:tav tm="0">
                                          <p:val>
                                            <p:strVal val="ppt_x"/>
                                          </p:val>
                                        </p:tav>
                                        <p:tav tm="100000">
                                          <p:val>
                                            <p:strVal val="ppt_x"/>
                                          </p:val>
                                        </p:tav>
                                      </p:tavLst>
                                    </p:anim>
                                    <p:anim calcmode="lin" valueType="num">
                                      <p:cBhvr>
                                        <p:cTn id="87" dur="1000"/>
                                        <p:tgtEl>
                                          <p:spTgt spid="11"/>
                                        </p:tgtEl>
                                        <p:attrNameLst>
                                          <p:attrName>ppt_y</p:attrName>
                                        </p:attrNameLst>
                                      </p:cBhvr>
                                      <p:tavLst>
                                        <p:tav tm="0">
                                          <p:val>
                                            <p:strVal val="ppt_y"/>
                                          </p:val>
                                        </p:tav>
                                        <p:tav tm="100000">
                                          <p:val>
                                            <p:strVal val="ppt_y+.1"/>
                                          </p:val>
                                        </p:tav>
                                      </p:tavLst>
                                    </p:anim>
                                    <p:set>
                                      <p:cBhvr>
                                        <p:cTn id="8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5" name="Content Placeholder 2"/>
          <p:cNvSpPr txBox="1">
            <a:spLocks/>
          </p:cNvSpPr>
          <p:nvPr/>
        </p:nvSpPr>
        <p:spPr>
          <a:xfrm>
            <a:off x="0" y="0"/>
            <a:ext cx="12192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latin typeface="NikoshBAN" panose="02000000000000000000" pitchFamily="2" charset="0"/>
              <a:cs typeface="NikoshBAN" panose="02000000000000000000" pitchFamily="2" charset="0"/>
            </a:endParaRPr>
          </a:p>
          <a:p>
            <a:pPr marL="0" indent="0">
              <a:buFont typeface="Arial" panose="020B0604020202020204" pitchFamily="34" charset="0"/>
              <a:buNone/>
            </a:pPr>
            <a:endParaRPr lang="en-US" dirty="0"/>
          </a:p>
        </p:txBody>
      </p:sp>
      <p:sp>
        <p:nvSpPr>
          <p:cNvPr id="6" name="Rectangle 5"/>
          <p:cNvSpPr/>
          <p:nvPr/>
        </p:nvSpPr>
        <p:spPr>
          <a:xfrm>
            <a:off x="326440" y="3254368"/>
            <a:ext cx="4111688" cy="547842"/>
          </a:xfrm>
          <a:prstGeom prst="rect">
            <a:avLst/>
          </a:prstGeom>
        </p:spPr>
        <p:txBody>
          <a:bodyPr wrap="square">
            <a:spAutoFit/>
          </a:bodyPr>
          <a:lstStyle/>
          <a:p>
            <a:pPr lvl="0">
              <a:lnSpc>
                <a:spcPct val="90000"/>
              </a:lnSpc>
              <a:spcBef>
                <a:spcPts val="1000"/>
              </a:spcBef>
            </a:pPr>
            <a:r>
              <a:rPr lang="en-US" sz="3200" dirty="0">
                <a:solidFill>
                  <a:prstClr val="black"/>
                </a:solidFill>
                <a:latin typeface="NikoshBAN" panose="02000000000000000000" pitchFamily="2" charset="0"/>
                <a:cs typeface="NikoshBAN" panose="02000000000000000000" pitchFamily="2" charset="0"/>
              </a:rPr>
              <a:t>i  </a:t>
            </a:r>
            <a:r>
              <a:rPr lang="en-US" sz="3200" dirty="0" err="1">
                <a:solidFill>
                  <a:prstClr val="black"/>
                </a:solidFill>
                <a:latin typeface="NikoshBAN" panose="02000000000000000000" pitchFamily="2" charset="0"/>
                <a:cs typeface="NikoshBAN" panose="02000000000000000000" pitchFamily="2" charset="0"/>
              </a:rPr>
              <a:t>ইন্টানেট</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সংযোগ</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নিতে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হবে</a:t>
            </a:r>
            <a:endParaRPr lang="en-US" sz="3200" dirty="0">
              <a:solidFill>
                <a:prstClr val="black"/>
              </a:solidFill>
              <a:latin typeface="NikoshBAN" panose="02000000000000000000" pitchFamily="2" charset="0"/>
              <a:cs typeface="NikoshBAN" panose="02000000000000000000" pitchFamily="2" charset="0"/>
            </a:endParaRPr>
          </a:p>
        </p:txBody>
      </p:sp>
      <p:sp>
        <p:nvSpPr>
          <p:cNvPr id="7" name="Rectangle 6"/>
          <p:cNvSpPr/>
          <p:nvPr/>
        </p:nvSpPr>
        <p:spPr>
          <a:xfrm>
            <a:off x="4438129" y="3251660"/>
            <a:ext cx="3058698" cy="954107"/>
          </a:xfrm>
          <a:prstGeom prst="rect">
            <a:avLst/>
          </a:prstGeom>
        </p:spPr>
        <p:txBody>
          <a:bodyPr wrap="square">
            <a:spAutoFit/>
          </a:bodyPr>
          <a:lstStyle/>
          <a:p>
            <a:r>
              <a:rPr lang="en-US" sz="2800" dirty="0">
                <a:latin typeface="NikoshBAN" panose="02000000000000000000" pitchFamily="2" charset="0"/>
                <a:cs typeface="NikoshBAN" panose="02000000000000000000" pitchFamily="2" charset="0"/>
              </a:rPr>
              <a:t>ii </a:t>
            </a:r>
            <a:r>
              <a:rPr lang="en-US" sz="2800" dirty="0" err="1">
                <a:latin typeface="NikoshBAN" panose="02000000000000000000" pitchFamily="2" charset="0"/>
                <a:cs typeface="NikoshBAN" panose="02000000000000000000" pitchFamily="2" charset="0"/>
              </a:rPr>
              <a:t>নিয়মিত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পত্রিকার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পরিশোধ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7972884" y="3251660"/>
            <a:ext cx="3291285" cy="1200329"/>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iii</a:t>
            </a:r>
            <a:r>
              <a:rPr lang="en-US" sz="40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ওয়েবসাইট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a:t>
            </a:r>
            <a:r>
              <a:rPr lang="bn-BD" sz="3200" dirty="0">
                <a:latin typeface="NikoshBAN" panose="02000000000000000000" pitchFamily="2" charset="0"/>
                <a:cs typeface="NikoshBAN" panose="02000000000000000000" pitchFamily="2" charset="0"/>
              </a:rPr>
              <a:t>উ</a:t>
            </a:r>
            <a:r>
              <a:rPr lang="en-US" sz="3200" dirty="0" err="1">
                <a:latin typeface="NikoshBAN" panose="02000000000000000000" pitchFamily="2" charset="0"/>
                <a:cs typeface="NikoshBAN" panose="02000000000000000000" pitchFamily="2" charset="0"/>
              </a:rPr>
              <a:t>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 </a:t>
            </a:r>
            <a:endParaRPr lang="en-US" sz="4000" dirty="0"/>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193" y="1464963"/>
            <a:ext cx="2550847" cy="1664987"/>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957" y="1444941"/>
            <a:ext cx="2298086" cy="1705032"/>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755" y="1444941"/>
            <a:ext cx="2504328" cy="1837152"/>
          </a:xfrm>
          <a:prstGeom prst="rect">
            <a:avLst/>
          </a:prstGeom>
        </p:spPr>
      </p:pic>
      <p:sp>
        <p:nvSpPr>
          <p:cNvPr id="13" name="Rectangle 12"/>
          <p:cNvSpPr/>
          <p:nvPr/>
        </p:nvSpPr>
        <p:spPr>
          <a:xfrm>
            <a:off x="868425" y="5564094"/>
            <a:ext cx="1322798" cy="523220"/>
          </a:xfrm>
          <a:prstGeom prst="rect">
            <a:avLst/>
          </a:prstGeom>
        </p:spPr>
        <p:txBody>
          <a:bodyPr wrap="none">
            <a:spAutoFit/>
          </a:bodyPr>
          <a:lstStyle/>
          <a:p>
            <a:r>
              <a:rPr lang="en-US" sz="2800" dirty="0">
                <a:latin typeface="NikoshBAN" panose="02000000000000000000" pitchFamily="2" charset="0"/>
                <a:cs typeface="NikoshBAN" panose="02000000000000000000" pitchFamily="2" charset="0"/>
              </a:rPr>
              <a:t>ক (</a:t>
            </a:r>
            <a:r>
              <a:rPr lang="en-US" sz="2800" dirty="0" err="1">
                <a:latin typeface="NikoshBAN" panose="02000000000000000000" pitchFamily="2" charset="0"/>
                <a:cs typeface="NikoshBAN" panose="02000000000000000000" pitchFamily="2" charset="0"/>
              </a:rPr>
              <a:t>iওii</a:t>
            </a:r>
            <a:r>
              <a:rPr lang="en-US" sz="2800" dirty="0">
                <a:latin typeface="NikoshBAN" panose="02000000000000000000" pitchFamily="2" charset="0"/>
                <a:cs typeface="NikoshBAN" panose="02000000000000000000" pitchFamily="2" charset="0"/>
              </a:rPr>
              <a:t>) </a:t>
            </a:r>
            <a:endParaRPr lang="en-US" sz="2800" dirty="0"/>
          </a:p>
        </p:txBody>
      </p:sp>
      <p:sp>
        <p:nvSpPr>
          <p:cNvPr id="14" name="Rectangle 13"/>
          <p:cNvSpPr/>
          <p:nvPr/>
        </p:nvSpPr>
        <p:spPr>
          <a:xfrm>
            <a:off x="3002507" y="5707618"/>
            <a:ext cx="1399742" cy="523220"/>
          </a:xfrm>
          <a:prstGeom prst="rect">
            <a:avLst/>
          </a:prstGeom>
        </p:spPr>
        <p:txBody>
          <a:bodyPr wrap="none">
            <a:spAutoFit/>
          </a:bodyPr>
          <a:lstStyle/>
          <a:p>
            <a:r>
              <a:rPr lang="en-US" sz="2800" dirty="0">
                <a:solidFill>
                  <a:prstClr val="black"/>
                </a:solidFill>
                <a:latin typeface="NikoshBAN" panose="02000000000000000000" pitchFamily="2" charset="0"/>
                <a:cs typeface="NikoshBAN" panose="02000000000000000000" pitchFamily="2" charset="0"/>
              </a:rPr>
              <a:t>খ (</a:t>
            </a:r>
            <a:r>
              <a:rPr lang="en-US" sz="2800" dirty="0" err="1">
                <a:solidFill>
                  <a:prstClr val="black"/>
                </a:solidFill>
                <a:latin typeface="NikoshBAN" panose="02000000000000000000" pitchFamily="2" charset="0"/>
                <a:cs typeface="NikoshBAN" panose="02000000000000000000" pitchFamily="2" charset="0"/>
              </a:rPr>
              <a:t>iওiii</a:t>
            </a:r>
            <a:r>
              <a:rPr lang="en-US" sz="2800" dirty="0">
                <a:solidFill>
                  <a:prstClr val="black"/>
                </a:solidFill>
                <a:latin typeface="NikoshBAN" panose="02000000000000000000" pitchFamily="2" charset="0"/>
                <a:cs typeface="NikoshBAN" panose="02000000000000000000" pitchFamily="2" charset="0"/>
              </a:rPr>
              <a:t>) </a:t>
            </a:r>
            <a:endParaRPr lang="en-US" dirty="0"/>
          </a:p>
        </p:txBody>
      </p:sp>
      <p:sp>
        <p:nvSpPr>
          <p:cNvPr id="15" name="Rectangle 14"/>
          <p:cNvSpPr/>
          <p:nvPr/>
        </p:nvSpPr>
        <p:spPr>
          <a:xfrm>
            <a:off x="5527470" y="5564094"/>
            <a:ext cx="1503938" cy="523220"/>
          </a:xfrm>
          <a:prstGeom prst="rect">
            <a:avLst/>
          </a:prstGeom>
        </p:spPr>
        <p:txBody>
          <a:bodyPr wrap="none">
            <a:spAutoFit/>
          </a:bodyPr>
          <a:lstStyle/>
          <a:p>
            <a:r>
              <a:rPr lang="en-US" sz="2800" dirty="0">
                <a:solidFill>
                  <a:prstClr val="black"/>
                </a:solidFill>
                <a:latin typeface="NikoshBAN" panose="02000000000000000000" pitchFamily="2" charset="0"/>
                <a:cs typeface="NikoshBAN" panose="02000000000000000000" pitchFamily="2" charset="0"/>
              </a:rPr>
              <a:t>গ (</a:t>
            </a:r>
            <a:r>
              <a:rPr lang="en-US" sz="2800" dirty="0" err="1">
                <a:solidFill>
                  <a:prstClr val="black"/>
                </a:solidFill>
                <a:latin typeface="NikoshBAN" panose="02000000000000000000" pitchFamily="2" charset="0"/>
                <a:cs typeface="NikoshBAN" panose="02000000000000000000" pitchFamily="2" charset="0"/>
              </a:rPr>
              <a:t>iiওiii</a:t>
            </a:r>
            <a:r>
              <a:rPr lang="en-US" sz="2800" dirty="0">
                <a:solidFill>
                  <a:prstClr val="black"/>
                </a:solidFill>
                <a:latin typeface="NikoshBAN" panose="02000000000000000000" pitchFamily="2" charset="0"/>
                <a:cs typeface="NikoshBAN" panose="02000000000000000000" pitchFamily="2" charset="0"/>
              </a:rPr>
              <a:t>) </a:t>
            </a:r>
            <a:endParaRPr lang="en-US" dirty="0"/>
          </a:p>
        </p:txBody>
      </p:sp>
      <p:sp>
        <p:nvSpPr>
          <p:cNvPr id="16" name="Rectangle 15"/>
          <p:cNvSpPr/>
          <p:nvPr/>
        </p:nvSpPr>
        <p:spPr>
          <a:xfrm>
            <a:off x="8347222" y="5576980"/>
            <a:ext cx="1454244" cy="523220"/>
          </a:xfrm>
          <a:prstGeom prst="rect">
            <a:avLst/>
          </a:prstGeom>
        </p:spPr>
        <p:txBody>
          <a:bodyPr wrap="none">
            <a:spAutoFit/>
          </a:bodyPr>
          <a:lstStyle/>
          <a:p>
            <a:r>
              <a:rPr lang="en-US" sz="2800" dirty="0">
                <a:latin typeface="NikoshBAN" panose="02000000000000000000" pitchFamily="2" charset="0"/>
                <a:cs typeface="NikoshBAN" panose="02000000000000000000" pitchFamily="2" charset="0"/>
              </a:rPr>
              <a:t>ঘ (</a:t>
            </a:r>
            <a:r>
              <a:rPr lang="en-US" sz="2800" dirty="0" err="1">
                <a:latin typeface="NikoshBAN" panose="02000000000000000000" pitchFamily="2" charset="0"/>
                <a:cs typeface="NikoshBAN" panose="02000000000000000000" pitchFamily="2" charset="0"/>
              </a:rPr>
              <a:t>i,iiওii</a:t>
            </a:r>
            <a:r>
              <a:rPr lang="en-US" dirty="0">
                <a:latin typeface="NikoshBAN" panose="02000000000000000000" pitchFamily="2" charset="0"/>
                <a:cs typeface="NikoshBAN" panose="02000000000000000000" pitchFamily="2" charset="0"/>
              </a:rPr>
              <a:t>)</a:t>
            </a:r>
          </a:p>
        </p:txBody>
      </p:sp>
      <p:sp>
        <p:nvSpPr>
          <p:cNvPr id="2" name="Rounded Rectangle 1"/>
          <p:cNvSpPr/>
          <p:nvPr/>
        </p:nvSpPr>
        <p:spPr>
          <a:xfrm>
            <a:off x="3438659" y="472653"/>
            <a:ext cx="5962918" cy="798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NikoshBAN" panose="02000000000000000000" pitchFamily="2" charset="0"/>
                <a:cs typeface="NikoshBAN" panose="02000000000000000000" pitchFamily="2" charset="0"/>
              </a:rPr>
              <a:t>২.অনলাইন </a:t>
            </a:r>
            <a:r>
              <a:rPr lang="en-US" sz="3600" dirty="0" err="1">
                <a:solidFill>
                  <a:schemeClr val="tx1"/>
                </a:solidFill>
                <a:latin typeface="NikoshBAN" panose="02000000000000000000" pitchFamily="2" charset="0"/>
                <a:cs typeface="NikoshBAN" panose="02000000000000000000" pitchFamily="2" charset="0"/>
              </a:rPr>
              <a:t>ভার্সন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পত্রিকা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পড়তে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হলে</a:t>
            </a:r>
            <a:r>
              <a:rPr lang="en-US" sz="3600" dirty="0">
                <a:solidFill>
                  <a:schemeClr val="tx1"/>
                </a:solidFill>
                <a:latin typeface="NikoshBAN" panose="02000000000000000000" pitchFamily="2" charset="0"/>
                <a:cs typeface="NikoshBAN" panose="02000000000000000000" pitchFamily="2" charset="0"/>
              </a:rPr>
              <a:t>- </a:t>
            </a:r>
            <a:endParaRPr lang="en-US" sz="3600" dirty="0">
              <a:solidFill>
                <a:schemeClr val="tx1"/>
              </a:solidFill>
            </a:endParaRPr>
          </a:p>
        </p:txBody>
      </p:sp>
      <p:sp>
        <p:nvSpPr>
          <p:cNvPr id="18" name="Rectangle 17"/>
          <p:cNvSpPr/>
          <p:nvPr/>
        </p:nvSpPr>
        <p:spPr>
          <a:xfrm>
            <a:off x="1310215" y="4476671"/>
            <a:ext cx="3356413" cy="646331"/>
          </a:xfrm>
          <a:prstGeom prst="rect">
            <a:avLst/>
          </a:prstGeom>
        </p:spPr>
        <p:txBody>
          <a:bodyPr wrap="square">
            <a:spAutoFit/>
          </a:bodyPr>
          <a:lstStyle/>
          <a:p>
            <a:r>
              <a:rPr lang="en-US" sz="3600" dirty="0" err="1">
                <a:latin typeface="NikoshBAN" panose="02000000000000000000" pitchFamily="2" charset="0"/>
                <a:cs typeface="NikoshBAN" panose="02000000000000000000" pitchFamily="2" charset="0"/>
              </a:rPr>
              <a:t>নিচের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সঠিক</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305427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push.wav"/>
          </p:stSnd>
        </p:sndAc>
      </p:transition>
    </mc:Choice>
    <mc:Fallback xmlns="">
      <p:transition spd="slow">
        <p:fade/>
        <p:sndAc>
          <p:stSnd>
            <p:snd r:embed="rId7"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grpId="1" nodeType="clickEffect">
                                  <p:stCondLst>
                                    <p:cond delay="0"/>
                                  </p:stCondLst>
                                  <p:childTnLst>
                                    <p:anim calcmode="lin" valueType="num">
                                      <p:cBhvr additive="base">
                                        <p:cTn id="87" dur="500"/>
                                        <p:tgtEl>
                                          <p:spTgt spid="13"/>
                                        </p:tgtEl>
                                        <p:attrNameLst>
                                          <p:attrName>ppt_x</p:attrName>
                                        </p:attrNameLst>
                                      </p:cBhvr>
                                      <p:tavLst>
                                        <p:tav tm="0">
                                          <p:val>
                                            <p:strVal val="ppt_x"/>
                                          </p:val>
                                        </p:tav>
                                        <p:tav tm="100000">
                                          <p:val>
                                            <p:strVal val="ppt_x"/>
                                          </p:val>
                                        </p:tav>
                                      </p:tavLst>
                                    </p:anim>
                                    <p:anim calcmode="lin" valueType="num">
                                      <p:cBhvr additive="base">
                                        <p:cTn id="88" dur="500"/>
                                        <p:tgtEl>
                                          <p:spTgt spid="13"/>
                                        </p:tgtEl>
                                        <p:attrNameLst>
                                          <p:attrName>ppt_y</p:attrName>
                                        </p:attrNameLst>
                                      </p:cBhvr>
                                      <p:tavLst>
                                        <p:tav tm="0">
                                          <p:val>
                                            <p:strVal val="ppt_y"/>
                                          </p:val>
                                        </p:tav>
                                        <p:tav tm="100000">
                                          <p:val>
                                            <p:strVal val="1+ppt_h/2"/>
                                          </p:val>
                                        </p:tav>
                                      </p:tavLst>
                                    </p:anim>
                                    <p:set>
                                      <p:cBhvr>
                                        <p:cTn id="89" dur="1" fill="hold">
                                          <p:stCondLst>
                                            <p:cond delay="499"/>
                                          </p:stCondLst>
                                        </p:cTn>
                                        <p:tgtEl>
                                          <p:spTgt spid="13"/>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15"/>
                                        </p:tgtEl>
                                        <p:attrNameLst>
                                          <p:attrName>ppt_x</p:attrName>
                                        </p:attrNameLst>
                                      </p:cBhvr>
                                      <p:tavLst>
                                        <p:tav tm="0">
                                          <p:val>
                                            <p:strVal val="ppt_x"/>
                                          </p:val>
                                        </p:tav>
                                        <p:tav tm="100000">
                                          <p:val>
                                            <p:strVal val="ppt_x"/>
                                          </p:val>
                                        </p:tav>
                                      </p:tavLst>
                                    </p:anim>
                                    <p:anim calcmode="lin" valueType="num">
                                      <p:cBhvr additive="base">
                                        <p:cTn id="92" dur="500"/>
                                        <p:tgtEl>
                                          <p:spTgt spid="15"/>
                                        </p:tgtEl>
                                        <p:attrNameLst>
                                          <p:attrName>ppt_y</p:attrName>
                                        </p:attrNameLst>
                                      </p:cBhvr>
                                      <p:tavLst>
                                        <p:tav tm="0">
                                          <p:val>
                                            <p:strVal val="ppt_y"/>
                                          </p:val>
                                        </p:tav>
                                        <p:tav tm="100000">
                                          <p:val>
                                            <p:strVal val="1+ppt_h/2"/>
                                          </p:val>
                                        </p:tav>
                                      </p:tavLst>
                                    </p:anim>
                                    <p:set>
                                      <p:cBhvr>
                                        <p:cTn id="93" dur="1" fill="hold">
                                          <p:stCondLst>
                                            <p:cond delay="499"/>
                                          </p:stCondLst>
                                        </p:cTn>
                                        <p:tgtEl>
                                          <p:spTgt spid="15"/>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16"/>
                                        </p:tgtEl>
                                        <p:attrNameLst>
                                          <p:attrName>ppt_x</p:attrName>
                                        </p:attrNameLst>
                                      </p:cBhvr>
                                      <p:tavLst>
                                        <p:tav tm="0">
                                          <p:val>
                                            <p:strVal val="ppt_x"/>
                                          </p:val>
                                        </p:tav>
                                        <p:tav tm="100000">
                                          <p:val>
                                            <p:strVal val="ppt_x"/>
                                          </p:val>
                                        </p:tav>
                                      </p:tavLst>
                                    </p:anim>
                                    <p:anim calcmode="lin" valueType="num">
                                      <p:cBhvr additive="base">
                                        <p:cTn id="96" dur="500"/>
                                        <p:tgtEl>
                                          <p:spTgt spid="16"/>
                                        </p:tgtEl>
                                        <p:attrNameLst>
                                          <p:attrName>ppt_y</p:attrName>
                                        </p:attrNameLst>
                                      </p:cBhvr>
                                      <p:tavLst>
                                        <p:tav tm="0">
                                          <p:val>
                                            <p:strVal val="ppt_y"/>
                                          </p:val>
                                        </p:tav>
                                        <p:tav tm="100000">
                                          <p:val>
                                            <p:strVal val="1+ppt_h/2"/>
                                          </p:val>
                                        </p:tav>
                                      </p:tavLst>
                                    </p:anim>
                                    <p:set>
                                      <p:cBhvr>
                                        <p:cTn id="9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3" grpId="1"/>
      <p:bldP spid="14" grpId="0"/>
      <p:bldP spid="15" grpId="0"/>
      <p:bldP spid="15" grpId="1"/>
      <p:bldP spid="16" grpId="0"/>
      <p:bldP spid="16" grpId="1"/>
      <p:bldP spid="2"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pic>
        <p:nvPicPr>
          <p:cNvPr id="11" name="Picture 2" descr="http://www.designedbyross.com/wp-content/uploads/2014/05/freelancer-contests.jpg"/>
          <p:cNvPicPr>
            <a:picLocks noChangeAspect="1" noChangeArrowheads="1"/>
          </p:cNvPicPr>
          <p:nvPr/>
        </p:nvPicPr>
        <p:blipFill rotWithShape="1">
          <a:blip r:embed="rId4">
            <a:extLst>
              <a:ext uri="{28A0092B-C50C-407E-A947-70E740481C1C}">
                <a14:useLocalDpi xmlns:a14="http://schemas.microsoft.com/office/drawing/2010/main" val="0"/>
              </a:ext>
            </a:extLst>
          </a:blip>
          <a:srcRect l="16086" t="10437" r="13569" b="28058"/>
          <a:stretch/>
        </p:blipFill>
        <p:spPr bwMode="auto">
          <a:xfrm>
            <a:off x="1781431" y="1609943"/>
            <a:ext cx="3905169" cy="318227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http://blog.timedoctor.com/images/2011/01/odesk_team_room-1024x6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715" y="1687129"/>
            <a:ext cx="3797326" cy="310509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966693" y="271767"/>
            <a:ext cx="4700789" cy="961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258664" y="470280"/>
            <a:ext cx="4023947" cy="539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32" tIns="51816" rIns="103632" bIns="51816" numCol="1" rtlCol="0"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7" dirty="0" err="1">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ঘরে</a:t>
            </a:r>
            <a:r>
              <a:rPr lang="en-US" sz="4400" b="1" spc="57" dirty="0">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 </a:t>
            </a:r>
            <a:r>
              <a:rPr lang="en-US" sz="4400" b="1" spc="57" dirty="0" err="1">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বসে</a:t>
            </a:r>
            <a:r>
              <a:rPr lang="en-US" sz="4400" b="1" spc="57" dirty="0">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 </a:t>
            </a:r>
            <a:r>
              <a:rPr lang="en-US" sz="4400" b="1" spc="57" dirty="0" err="1">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আয়ের</a:t>
            </a:r>
            <a:r>
              <a:rPr lang="en-US" sz="4400" b="1" spc="57" dirty="0">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 </a:t>
            </a:r>
            <a:r>
              <a:rPr lang="en-US" sz="4400" b="1" spc="57" dirty="0" err="1">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rPr>
              <a:t>সুযোগ</a:t>
            </a:r>
            <a:endParaRPr lang="en-US" sz="4400" b="1" spc="57" dirty="0">
              <a:ln w="11430"/>
              <a:solidFill>
                <a:srgbClr val="7030A0"/>
              </a:solidFill>
              <a:effectLst>
                <a:outerShdw blurRad="76200" dist="50800" dir="5400000" algn="tl" rotWithShape="0">
                  <a:srgbClr val="000000">
                    <a:alpha val="65000"/>
                  </a:srgbClr>
                </a:outerShdw>
              </a:effectLst>
              <a:latin typeface="Nikosh" pitchFamily="2" charset="0"/>
              <a:cs typeface="Nikosh" pitchFamily="2" charset="0"/>
            </a:endParaRPr>
          </a:p>
        </p:txBody>
      </p:sp>
      <p:sp>
        <p:nvSpPr>
          <p:cNvPr id="15" name="Rounded Rectangle 14"/>
          <p:cNvSpPr/>
          <p:nvPr/>
        </p:nvSpPr>
        <p:spPr>
          <a:xfrm>
            <a:off x="1210614" y="5022762"/>
            <a:ext cx="10084158" cy="11204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4F19E7"/>
                </a:solidFill>
                <a:latin typeface="NikoshBAN" panose="02000000000000000000" pitchFamily="2" charset="0"/>
                <a:cs typeface="NikoshBAN" panose="02000000000000000000" pitchFamily="2" charset="0"/>
              </a:rPr>
              <a:t>কাজসমূহ</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হলো</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ওয়েবসাইট</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উন্নয়ন</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রক্ষণাবেক্ষণ</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মাসিক</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বেতন</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ভাতার</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বিল</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প্রস্তুতকরণ</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ওয়েবসাইটে</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তথ্যযোগ</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করা</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সফট্‌ওয়্যার</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তৈরী</a:t>
            </a:r>
            <a:r>
              <a:rPr lang="en-US" sz="3600" b="1" dirty="0">
                <a:solidFill>
                  <a:srgbClr val="4F19E7"/>
                </a:solidFill>
                <a:latin typeface="NikoshBAN" panose="02000000000000000000" pitchFamily="2" charset="0"/>
                <a:cs typeface="NikoshBAN" panose="02000000000000000000" pitchFamily="2" charset="0"/>
              </a:rPr>
              <a:t> </a:t>
            </a:r>
            <a:r>
              <a:rPr lang="en-US" sz="3600" b="1" dirty="0" err="1">
                <a:solidFill>
                  <a:srgbClr val="4F19E7"/>
                </a:solidFill>
                <a:latin typeface="NikoshBAN" panose="02000000000000000000" pitchFamily="2" charset="0"/>
                <a:cs typeface="NikoshBAN" panose="02000000000000000000" pitchFamily="2" charset="0"/>
              </a:rPr>
              <a:t>করা</a:t>
            </a:r>
            <a:r>
              <a:rPr lang="en-US" sz="3600" b="1" dirty="0">
                <a:solidFill>
                  <a:srgbClr val="4F19E7"/>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3620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5" name="Oval 4"/>
          <p:cNvSpPr/>
          <p:nvPr/>
        </p:nvSpPr>
        <p:spPr>
          <a:xfrm>
            <a:off x="4009624" y="784939"/>
            <a:ext cx="4378817" cy="114622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solidFill>
                  <a:schemeClr val="tx1"/>
                </a:solidFill>
                <a:latin typeface="NikoshBAN" panose="02000000000000000000" pitchFamily="2" charset="0"/>
                <a:cs typeface="NikoshBAN" panose="02000000000000000000" pitchFamily="2" charset="0"/>
              </a:rPr>
              <a:t>পরিচিতি</a:t>
            </a:r>
            <a:r>
              <a:rPr lang="bn-BD" sz="2400" b="1" dirty="0">
                <a:solidFill>
                  <a:schemeClr val="tx1"/>
                </a:solidFill>
              </a:rPr>
              <a:t> </a:t>
            </a:r>
          </a:p>
        </p:txBody>
      </p:sp>
      <p:sp>
        <p:nvSpPr>
          <p:cNvPr id="19" name="Freeform 18"/>
          <p:cNvSpPr/>
          <p:nvPr/>
        </p:nvSpPr>
        <p:spPr>
          <a:xfrm>
            <a:off x="6259132" y="2331076"/>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28789" y="337181"/>
            <a:ext cx="6194738" cy="6426376"/>
            <a:chOff x="126437" y="337181"/>
            <a:chExt cx="6312215" cy="642637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132" y="337181"/>
              <a:ext cx="1726380" cy="21137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Flowchart: Multidocument 16"/>
            <p:cNvSpPr/>
            <p:nvPr/>
          </p:nvSpPr>
          <p:spPr>
            <a:xfrm>
              <a:off x="126437" y="2603681"/>
              <a:ext cx="6312215" cy="4159876"/>
            </a:xfrm>
            <a:prstGeom prst="flowChartMultidocumen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chemeClr val="tx1"/>
                  </a:solidFill>
                  <a:latin typeface="NikoshBAN" panose="02000000000000000000" pitchFamily="2" charset="0"/>
                  <a:cs typeface="NikoshBAN" panose="02000000000000000000" pitchFamily="2" charset="0"/>
                </a:rPr>
                <a:t>মো</a:t>
              </a:r>
              <a:r>
                <a:rPr lang="bn-BD" sz="4800" b="1" dirty="0">
                  <a:solidFill>
                    <a:schemeClr val="tx1"/>
                  </a:solidFill>
                  <a:latin typeface="NikoshBAN" panose="02000000000000000000" pitchFamily="2" charset="0"/>
                  <a:cs typeface="NikoshBAN" panose="02000000000000000000" pitchFamily="2" charset="0"/>
                </a:rPr>
                <a:t>হাম্মদ জাহাঙ্গীর আল</a:t>
              </a:r>
              <a:r>
                <a:rPr lang="en-US" sz="4800" b="1" dirty="0">
                  <a:solidFill>
                    <a:schemeClr val="tx1"/>
                  </a:solidFill>
                  <a:latin typeface="NikoshBAN" panose="02000000000000000000" pitchFamily="2" charset="0"/>
                  <a:cs typeface="NikoshBAN" panose="02000000000000000000" pitchFamily="2" charset="0"/>
                </a:rPr>
                <a:t>ম</a:t>
              </a:r>
              <a:endParaRPr lang="bn-BD" sz="4800" b="1" dirty="0">
                <a:solidFill>
                  <a:schemeClr val="tx1"/>
                </a:solidFill>
                <a:latin typeface="NikoshBAN" panose="02000000000000000000" pitchFamily="2" charset="0"/>
                <a:cs typeface="NikoshBAN" panose="02000000000000000000" pitchFamily="2" charset="0"/>
              </a:endParaRPr>
            </a:p>
            <a:p>
              <a:r>
                <a:rPr lang="bn-BD" sz="3200" dirty="0">
                  <a:solidFill>
                    <a:schemeClr val="tx1"/>
                  </a:solidFill>
                  <a:latin typeface="NikoshBAN" panose="02000000000000000000" pitchFamily="2" charset="0"/>
                  <a:cs typeface="NikoshBAN" panose="02000000000000000000" pitchFamily="2" charset="0"/>
                </a:rPr>
                <a:t>সহকারি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প্রধান</a:t>
              </a:r>
              <a:r>
                <a:rPr lang="bn-BD" sz="3200" dirty="0">
                  <a:solidFill>
                    <a:schemeClr val="tx1"/>
                  </a:solidFill>
                  <a:latin typeface="NikoshBAN" panose="02000000000000000000" pitchFamily="2" charset="0"/>
                  <a:cs typeface="NikoshBAN" panose="02000000000000000000" pitchFamily="2" charset="0"/>
                </a:rPr>
                <a:t> শিক্ষক</a:t>
              </a:r>
              <a:r>
                <a:rPr lang="en-US" sz="3200" dirty="0">
                  <a:solidFill>
                    <a:schemeClr val="tx1"/>
                  </a:solidFill>
                  <a:latin typeface="NikoshBAN" panose="02000000000000000000" pitchFamily="2" charset="0"/>
                  <a:cs typeface="NikoshBAN" panose="02000000000000000000" pitchFamily="2" charset="0"/>
                </a:rPr>
                <a:t> </a:t>
              </a:r>
            </a:p>
            <a:p>
              <a:r>
                <a:rPr lang="en-US" sz="4800" dirty="0" err="1">
                  <a:solidFill>
                    <a:schemeClr val="tx1"/>
                  </a:solidFill>
                  <a:latin typeface="NikoshBAN" panose="02000000000000000000" pitchFamily="2" charset="0"/>
                  <a:cs typeface="NikoshBAN" panose="02000000000000000000" pitchFamily="2" charset="0"/>
                </a:rPr>
                <a:t>গুয়াপঞ্চক</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উচ্চ</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বিদ্যালয়</a:t>
              </a:r>
              <a:endParaRPr lang="en-US" sz="4800" dirty="0">
                <a:solidFill>
                  <a:schemeClr val="tx1"/>
                </a:solidFill>
                <a:latin typeface="NikoshBAN" panose="02000000000000000000" pitchFamily="2" charset="0"/>
                <a:cs typeface="NikoshBAN" panose="02000000000000000000" pitchFamily="2" charset="0"/>
              </a:endParaRPr>
            </a:p>
            <a:p>
              <a:r>
                <a:rPr lang="en-US" sz="3200" dirty="0" err="1">
                  <a:solidFill>
                    <a:schemeClr val="tx1"/>
                  </a:solidFill>
                  <a:latin typeface="NikoshBAN" panose="02000000000000000000" pitchFamily="2" charset="0"/>
                  <a:cs typeface="NikoshBAN" panose="02000000000000000000" pitchFamily="2" charset="0"/>
                </a:rPr>
                <a:t>আনোয়ারা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চট্টগ্রাম</a:t>
              </a:r>
              <a:r>
                <a:rPr lang="en-US" sz="3200" dirty="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মোবাইল:০১৮১৫৪১১৭৬২</a:t>
              </a:r>
              <a:endParaRPr lang="en-US" sz="3200" dirty="0">
                <a:solidFill>
                  <a:schemeClr val="tx1"/>
                </a:solidFill>
                <a:latin typeface="NikoshBAN" panose="02000000000000000000" pitchFamily="2" charset="0"/>
                <a:cs typeface="NikoshBAN" panose="02000000000000000000" pitchFamily="2" charset="0"/>
              </a:endParaRPr>
            </a:p>
            <a:p>
              <a:pPr lvl="0"/>
              <a:r>
                <a:rPr lang="bn-BD" dirty="0">
                  <a:solidFill>
                    <a:prstClr val="black"/>
                  </a:solidFill>
                  <a:latin typeface="NikoshBAN" panose="02000000000000000000" pitchFamily="2" charset="0"/>
                  <a:cs typeface="NikoshBAN" panose="02000000000000000000" pitchFamily="2" charset="0"/>
                  <a:hlinkClick r:id="rId5"/>
                </a:rPr>
                <a:t>Email.mjahangirkaptai@gmail.com</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grpSp>
      <p:grpSp>
        <p:nvGrpSpPr>
          <p:cNvPr id="7" name="Group 6"/>
          <p:cNvGrpSpPr/>
          <p:nvPr/>
        </p:nvGrpSpPr>
        <p:grpSpPr>
          <a:xfrm>
            <a:off x="6323527" y="502275"/>
            <a:ext cx="5705340" cy="6261281"/>
            <a:chOff x="6670055" y="800234"/>
            <a:chExt cx="5358812" cy="6059846"/>
          </a:xfrm>
        </p:grpSpPr>
        <p:sp>
          <p:nvSpPr>
            <p:cNvPr id="8" name="Flowchart: Multidocument 7"/>
            <p:cNvSpPr/>
            <p:nvPr/>
          </p:nvSpPr>
          <p:spPr>
            <a:xfrm flipH="1">
              <a:off x="6670055" y="2834034"/>
              <a:ext cx="5358812" cy="4026046"/>
            </a:xfrm>
            <a:prstGeom prst="flowChartMultidocumen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err="1">
                  <a:solidFill>
                    <a:schemeClr val="tx1"/>
                  </a:solidFill>
                  <a:latin typeface="NikoshBAN" panose="02000000000000000000" pitchFamily="2" charset="0"/>
                  <a:cs typeface="NikoshBAN" panose="02000000000000000000" pitchFamily="2" charset="0"/>
                </a:rPr>
                <a:t>অষ্টম</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শ্রেণি</a:t>
              </a:r>
              <a:r>
                <a:rPr lang="en-US" sz="4800" b="1" dirty="0">
                  <a:solidFill>
                    <a:schemeClr val="tx1"/>
                  </a:solidFill>
                  <a:latin typeface="NikoshBAN" panose="02000000000000000000" pitchFamily="2" charset="0"/>
                  <a:cs typeface="NikoshBAN" panose="02000000000000000000" pitchFamily="2" charset="0"/>
                </a:rPr>
                <a:t> </a:t>
              </a:r>
            </a:p>
            <a:p>
              <a:pPr algn="r"/>
              <a:r>
                <a:rPr lang="en-US" sz="3600" b="1" dirty="0" err="1">
                  <a:solidFill>
                    <a:schemeClr val="tx1"/>
                  </a:solidFill>
                  <a:latin typeface="NikoshBAN" panose="02000000000000000000" pitchFamily="2" charset="0"/>
                  <a:cs typeface="NikoshBAN" panose="02000000000000000000" pitchFamily="2" charset="0"/>
                </a:rPr>
                <a:t>বিষয়ঃ</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তথ্য</a:t>
              </a:r>
              <a:r>
                <a:rPr lang="en-US" sz="3600" b="1" dirty="0">
                  <a:solidFill>
                    <a:schemeClr val="tx1"/>
                  </a:solidFill>
                  <a:latin typeface="NikoshBAN" panose="02000000000000000000" pitchFamily="2" charset="0"/>
                  <a:cs typeface="NikoshBAN" panose="02000000000000000000" pitchFamily="2" charset="0"/>
                </a:rPr>
                <a:t> ও </a:t>
              </a:r>
              <a:r>
                <a:rPr lang="en-US" sz="3600" b="1" dirty="0" err="1">
                  <a:solidFill>
                    <a:schemeClr val="tx1"/>
                  </a:solidFill>
                  <a:latin typeface="NikoshBAN" panose="02000000000000000000" pitchFamily="2" charset="0"/>
                  <a:cs typeface="NikoshBAN" panose="02000000000000000000" pitchFamily="2" charset="0"/>
                </a:rPr>
                <a:t>যোগাযোগ</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প্রযুক্তি</a:t>
              </a:r>
              <a:endParaRPr lang="en-US" sz="3600" b="1" dirty="0">
                <a:solidFill>
                  <a:schemeClr val="tx1"/>
                </a:solidFill>
                <a:latin typeface="NikoshBAN" panose="02000000000000000000" pitchFamily="2" charset="0"/>
                <a:cs typeface="NikoshBAN" panose="02000000000000000000" pitchFamily="2" charset="0"/>
              </a:endParaRPr>
            </a:p>
            <a:p>
              <a:pPr algn="r"/>
              <a:r>
                <a:rPr lang="en-US" sz="3600" b="1" dirty="0" err="1">
                  <a:solidFill>
                    <a:schemeClr val="tx1"/>
                  </a:solidFill>
                  <a:latin typeface="NikoshBAN" panose="02000000000000000000" pitchFamily="2" charset="0"/>
                  <a:cs typeface="NikoshBAN" panose="02000000000000000000" pitchFamily="2" charset="0"/>
                </a:rPr>
                <a:t>প্রথম</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অধ্যায়</a:t>
              </a:r>
              <a:r>
                <a:rPr lang="en-US" sz="3600" b="1" dirty="0">
                  <a:solidFill>
                    <a:schemeClr val="tx1"/>
                  </a:solidFill>
                  <a:latin typeface="NikoshBAN" panose="02000000000000000000" pitchFamily="2" charset="0"/>
                  <a:cs typeface="NikoshBAN" panose="02000000000000000000" pitchFamily="2" charset="0"/>
                </a:rPr>
                <a:t> </a:t>
              </a:r>
            </a:p>
            <a:p>
              <a:pPr algn="r"/>
              <a:r>
                <a:rPr lang="en-US" sz="3600" b="1" dirty="0" err="1">
                  <a:solidFill>
                    <a:schemeClr val="tx1"/>
                  </a:solidFill>
                  <a:latin typeface="NikoshBAN" panose="02000000000000000000" pitchFamily="2" charset="0"/>
                  <a:cs typeface="NikoshBAN" panose="02000000000000000000" pitchFamily="2" charset="0"/>
                </a:rPr>
                <a:t>তথ্য</a:t>
              </a:r>
              <a:r>
                <a:rPr lang="en-US" sz="3600" b="1" dirty="0">
                  <a:solidFill>
                    <a:schemeClr val="tx1"/>
                  </a:solidFill>
                  <a:latin typeface="NikoshBAN" panose="02000000000000000000" pitchFamily="2" charset="0"/>
                  <a:cs typeface="NikoshBAN" panose="02000000000000000000" pitchFamily="2" charset="0"/>
                </a:rPr>
                <a:t> ও </a:t>
              </a:r>
              <a:r>
                <a:rPr lang="en-US" sz="3600" b="1" dirty="0" err="1">
                  <a:solidFill>
                    <a:schemeClr val="tx1"/>
                  </a:solidFill>
                  <a:latin typeface="NikoshBAN" panose="02000000000000000000" pitchFamily="2" charset="0"/>
                  <a:cs typeface="NikoshBAN" panose="02000000000000000000" pitchFamily="2" charset="0"/>
                </a:rPr>
                <a:t>যোগাযোগ</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প্রযুক্তি</a:t>
              </a:r>
              <a:r>
                <a:rPr lang="bn-BD" sz="3600" b="1" dirty="0">
                  <a:solidFill>
                    <a:schemeClr val="tx1"/>
                  </a:solidFill>
                  <a:latin typeface="NikoshBAN" panose="02000000000000000000" pitchFamily="2" charset="0"/>
                  <a:cs typeface="NikoshBAN" panose="02000000000000000000" pitchFamily="2" charset="0"/>
                </a:rPr>
                <a:t>র গুরুত্ব</a:t>
              </a:r>
              <a:r>
                <a:rPr lang="en-US" sz="3600" b="1" dirty="0">
                  <a:solidFill>
                    <a:schemeClr val="tx1"/>
                  </a:solidFill>
                  <a:latin typeface="NikoshBAN" panose="02000000000000000000" pitchFamily="2" charset="0"/>
                  <a:cs typeface="NikoshBAN" panose="02000000000000000000" pitchFamily="2" charset="0"/>
                </a:rPr>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4148" y="800234"/>
              <a:ext cx="1448523" cy="1906873"/>
            </a:xfrm>
            <a:prstGeom prst="rect">
              <a:avLst/>
            </a:prstGeom>
          </p:spPr>
        </p:pic>
      </p:grpSp>
    </p:spTree>
    <p:extLst>
      <p:ext uri="{BB962C8B-B14F-4D97-AF65-F5344CB8AC3E}">
        <p14:creationId xmlns:p14="http://schemas.microsoft.com/office/powerpoint/2010/main" val="275914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438" y="953035"/>
            <a:ext cx="4365937" cy="3353739"/>
          </a:xfrm>
          <a:prstGeom prst="rect">
            <a:avLst/>
          </a:prstGeom>
          <a:ln w="38100">
            <a:solidFill>
              <a:schemeClr val="tx1"/>
            </a:solidFill>
          </a:ln>
        </p:spPr>
      </p:pic>
      <p:grpSp>
        <p:nvGrpSpPr>
          <p:cNvPr id="8" name="Group 7"/>
          <p:cNvGrpSpPr/>
          <p:nvPr/>
        </p:nvGrpSpPr>
        <p:grpSpPr>
          <a:xfrm>
            <a:off x="6516711" y="953036"/>
            <a:ext cx="4064358" cy="3353739"/>
            <a:chOff x="7227329" y="953036"/>
            <a:chExt cx="3353739" cy="3353739"/>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7329" y="953036"/>
              <a:ext cx="3353739" cy="3353739"/>
            </a:xfrm>
            <a:prstGeom prst="rect">
              <a:avLst/>
            </a:prstGeom>
            <a:ln w="38100">
              <a:solidFill>
                <a:schemeClr val="tx1"/>
              </a:solidFill>
            </a:ln>
          </p:spPr>
        </p:pic>
        <p:sp>
          <p:nvSpPr>
            <p:cNvPr id="7" name="Rounded Rectangle 6"/>
            <p:cNvSpPr/>
            <p:nvPr/>
          </p:nvSpPr>
          <p:spPr>
            <a:xfrm>
              <a:off x="7436006" y="1068946"/>
              <a:ext cx="2936383" cy="8371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rPr>
                <a:t>HOME WORK</a:t>
              </a:r>
              <a:endParaRPr lang="en-US" sz="3600" dirty="0">
                <a:solidFill>
                  <a:schemeClr val="tx1"/>
                </a:solidFill>
              </a:endParaRPr>
            </a:p>
          </p:txBody>
        </p:sp>
      </p:grpSp>
      <p:sp>
        <p:nvSpPr>
          <p:cNvPr id="9" name="Round Diagonal Corner Rectangle 8"/>
          <p:cNvSpPr/>
          <p:nvPr/>
        </p:nvSpPr>
        <p:spPr>
          <a:xfrm>
            <a:off x="759854" y="4739425"/>
            <a:ext cx="11279747" cy="1558344"/>
          </a:xfrm>
          <a:prstGeom prst="round2DiagRect">
            <a:avLst>
              <a:gd name="adj1" fmla="val 16667"/>
              <a:gd name="adj2"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itchFamily="2" charset="0"/>
              <a:cs typeface="NikoshBAN" pitchFamily="2" charset="0"/>
            </a:endParaRPr>
          </a:p>
        </p:txBody>
      </p:sp>
      <p:sp>
        <p:nvSpPr>
          <p:cNvPr id="10" name="TextBox 1" descr="Purple mesh"/>
          <p:cNvSpPr>
            <a:spLocks noChangeArrowheads="1"/>
          </p:cNvSpPr>
          <p:nvPr/>
        </p:nvSpPr>
        <p:spPr bwMode="auto">
          <a:xfrm>
            <a:off x="875763" y="5219389"/>
            <a:ext cx="11163839" cy="849856"/>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1823" tIns="50911" rIns="101823" bIns="50911">
            <a:prstTxWarp prst="textPlain">
              <a:avLst/>
            </a:prstTxWarp>
            <a:spAutoFit/>
          </a:bodyPr>
          <a:lstStyle/>
          <a:p>
            <a:r>
              <a:rPr lang="en-US" sz="3200" b="1" dirty="0" err="1">
                <a:latin typeface="Nikosh" pitchFamily="2" charset="0"/>
                <a:cs typeface="Nikosh" pitchFamily="2" charset="0"/>
              </a:rPr>
              <a:t>তুমি</a:t>
            </a:r>
            <a:r>
              <a:rPr lang="en-US" sz="3200" b="1" dirty="0">
                <a:latin typeface="Nikosh" pitchFamily="2" charset="0"/>
                <a:cs typeface="Nikosh" pitchFamily="2" charset="0"/>
              </a:rPr>
              <a:t> </a:t>
            </a:r>
            <a:r>
              <a:rPr lang="bn-IN" sz="3200" b="1" dirty="0">
                <a:latin typeface="Nikosh" pitchFamily="2" charset="0"/>
                <a:cs typeface="Nikosh" pitchFamily="2" charset="0"/>
              </a:rPr>
              <a:t> </a:t>
            </a:r>
            <a:r>
              <a:rPr lang="en-US" sz="3200" b="1" dirty="0" err="1">
                <a:latin typeface="Nikosh" pitchFamily="2" charset="0"/>
                <a:cs typeface="Nikosh" pitchFamily="2" charset="0"/>
              </a:rPr>
              <a:t>কিভাবে</a:t>
            </a:r>
            <a:r>
              <a:rPr lang="en-US" sz="3200" b="1" dirty="0">
                <a:latin typeface="Nikosh" pitchFamily="2" charset="0"/>
                <a:cs typeface="Nikosh" pitchFamily="2" charset="0"/>
              </a:rPr>
              <a:t> </a:t>
            </a:r>
            <a:r>
              <a:rPr lang="en-US" sz="3200" b="1" dirty="0" err="1">
                <a:latin typeface="Nikosh" pitchFamily="2" charset="0"/>
                <a:cs typeface="Nikosh" pitchFamily="2" charset="0"/>
              </a:rPr>
              <a:t>একজন</a:t>
            </a:r>
            <a:r>
              <a:rPr lang="en-US" sz="3200" b="1" dirty="0">
                <a:latin typeface="Nikosh" pitchFamily="2" charset="0"/>
                <a:cs typeface="Nikosh" pitchFamily="2" charset="0"/>
              </a:rPr>
              <a:t> </a:t>
            </a:r>
            <a:r>
              <a:rPr lang="en-US" sz="3200" b="1" dirty="0" err="1">
                <a:latin typeface="Nikosh" pitchFamily="2" charset="0"/>
                <a:cs typeface="Nikosh" pitchFamily="2" charset="0"/>
              </a:rPr>
              <a:t>দক্ষ</a:t>
            </a:r>
            <a:r>
              <a:rPr lang="en-US" sz="3200" b="1" dirty="0">
                <a:latin typeface="Nikosh" pitchFamily="2" charset="0"/>
                <a:cs typeface="Nikosh" pitchFamily="2" charset="0"/>
              </a:rPr>
              <a:t> </a:t>
            </a:r>
            <a:r>
              <a:rPr lang="en-US" sz="3200" b="1" dirty="0" err="1">
                <a:latin typeface="Nikosh" pitchFamily="2" charset="0"/>
                <a:cs typeface="Nikosh" pitchFamily="2" charset="0"/>
              </a:rPr>
              <a:t>কর্মী</a:t>
            </a:r>
            <a:r>
              <a:rPr lang="en-US" sz="3200" b="1" dirty="0">
                <a:latin typeface="Nikosh" pitchFamily="2" charset="0"/>
                <a:cs typeface="Nikosh" pitchFamily="2" charset="0"/>
              </a:rPr>
              <a:t> </a:t>
            </a:r>
            <a:r>
              <a:rPr lang="en-US" sz="3200" b="1" dirty="0" err="1">
                <a:latin typeface="Nikosh" pitchFamily="2" charset="0"/>
                <a:cs typeface="Nikosh" pitchFamily="2" charset="0"/>
              </a:rPr>
              <a:t>হতে</a:t>
            </a:r>
            <a:r>
              <a:rPr lang="en-US" sz="3200" b="1" dirty="0">
                <a:latin typeface="Nikosh" pitchFamily="2" charset="0"/>
                <a:cs typeface="Nikosh" pitchFamily="2" charset="0"/>
              </a:rPr>
              <a:t> </a:t>
            </a:r>
            <a:r>
              <a:rPr lang="en-US" sz="3200" b="1" dirty="0" err="1">
                <a:latin typeface="Nikosh" pitchFamily="2" charset="0"/>
                <a:cs typeface="Nikosh" pitchFamily="2" charset="0"/>
              </a:rPr>
              <a:t>পার</a:t>
            </a:r>
            <a:r>
              <a:rPr lang="en-US" sz="3200" b="1" dirty="0">
                <a:latin typeface="Nikosh" pitchFamily="2" charset="0"/>
                <a:cs typeface="Nikosh" pitchFamily="2" charset="0"/>
              </a:rPr>
              <a:t>? </a:t>
            </a:r>
            <a:r>
              <a:rPr lang="en-US" sz="3200" b="1" dirty="0" err="1">
                <a:latin typeface="Nikosh" pitchFamily="2" charset="0"/>
                <a:cs typeface="Nikosh" pitchFamily="2" charset="0"/>
              </a:rPr>
              <a:t>বর্ণনা</a:t>
            </a:r>
            <a:r>
              <a:rPr lang="en-US" sz="3200" b="1" dirty="0">
                <a:latin typeface="Nikosh" pitchFamily="2" charset="0"/>
                <a:cs typeface="Nikosh" pitchFamily="2" charset="0"/>
              </a:rPr>
              <a:t> </a:t>
            </a:r>
            <a:r>
              <a:rPr lang="en-US" sz="3200" b="1" dirty="0" err="1">
                <a:latin typeface="Nikosh" pitchFamily="2" charset="0"/>
                <a:cs typeface="Nikosh" pitchFamily="2" charset="0"/>
              </a:rPr>
              <a:t>কর</a:t>
            </a:r>
            <a:r>
              <a:rPr lang="en-US" sz="3200" b="1" dirty="0">
                <a:latin typeface="Nikosh" pitchFamily="2" charset="0"/>
                <a:cs typeface="Nikosh" pitchFamily="2" charset="0"/>
              </a:rPr>
              <a:t>।</a:t>
            </a:r>
          </a:p>
        </p:txBody>
      </p:sp>
    </p:spTree>
    <p:extLst>
      <p:ext uri="{BB962C8B-B14F-4D97-AF65-F5344CB8AC3E}">
        <p14:creationId xmlns:p14="http://schemas.microsoft.com/office/powerpoint/2010/main" val="4006347995"/>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407" y="1157824"/>
            <a:ext cx="6958883" cy="4542352"/>
          </a:xfrm>
          <a:prstGeom prst="rect">
            <a:avLst/>
          </a:prstGeom>
          <a:solidFill>
            <a:schemeClr val="accent4">
              <a:lumMod val="60000"/>
              <a:lumOff val="40000"/>
            </a:schemeClr>
          </a:solidFill>
          <a:ln w="76200">
            <a:solidFill>
              <a:schemeClr val="accent4">
                <a:lumMod val="60000"/>
                <a:lumOff val="40000"/>
              </a:schemeClr>
            </a:solidFill>
          </a:ln>
        </p:spPr>
      </p:pic>
    </p:spTree>
    <p:extLst>
      <p:ext uri="{BB962C8B-B14F-4D97-AF65-F5344CB8AC3E}">
        <p14:creationId xmlns:p14="http://schemas.microsoft.com/office/powerpoint/2010/main" val="833858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5"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1" cy="6858000"/>
          </a:xfrm>
          <a:prstGeom prst="rect">
            <a:avLst/>
          </a:prstGeom>
        </p:spPr>
      </p:pic>
      <p:sp>
        <p:nvSpPr>
          <p:cNvPr id="2" name="Cloud Callout 1"/>
          <p:cNvSpPr/>
          <p:nvPr/>
        </p:nvSpPr>
        <p:spPr>
          <a:xfrm flipH="1">
            <a:off x="970208" y="325192"/>
            <a:ext cx="4129826" cy="1395324"/>
          </a:xfrm>
          <a:prstGeom prst="cloudCallout">
            <a:avLst>
              <a:gd name="adj1" fmla="val -32435"/>
              <a:gd name="adj2" fmla="val 8329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latin typeface="NikoshBAN" panose="02000000000000000000" pitchFamily="2" charset="0"/>
                <a:cs typeface="NikoshBAN" panose="02000000000000000000" pitchFamily="2" charset="0"/>
              </a:rPr>
              <a:t>শিখনফল</a:t>
            </a:r>
            <a:r>
              <a:rPr lang="bn-BD" sz="6000" dirty="0">
                <a:solidFill>
                  <a:schemeClr val="tx1"/>
                </a:solidFill>
              </a:rPr>
              <a:t> </a:t>
            </a:r>
            <a:endParaRPr lang="en-US" sz="6000" dirty="0">
              <a:solidFill>
                <a:schemeClr val="tx1"/>
              </a:solidFill>
            </a:endParaRPr>
          </a:p>
        </p:txBody>
      </p:sp>
      <p:grpSp>
        <p:nvGrpSpPr>
          <p:cNvPr id="10" name="Group 9"/>
          <p:cNvGrpSpPr/>
          <p:nvPr/>
        </p:nvGrpSpPr>
        <p:grpSpPr>
          <a:xfrm>
            <a:off x="6321020" y="469991"/>
            <a:ext cx="5063411" cy="1651170"/>
            <a:chOff x="5898524" y="466376"/>
            <a:chExt cx="5063411" cy="165117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560" y="466377"/>
              <a:ext cx="2619375" cy="1651169"/>
            </a:xfrm>
            <a:prstGeom prst="rect">
              <a:avLst/>
            </a:prstGeom>
            <a:ln w="5715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524" y="466376"/>
              <a:ext cx="2444036" cy="1651169"/>
            </a:xfrm>
            <a:prstGeom prst="rect">
              <a:avLst/>
            </a:prstGeom>
            <a:ln w="57150">
              <a:solidFill>
                <a:schemeClr val="tx1"/>
              </a:solidFill>
            </a:ln>
          </p:spPr>
        </p:pic>
      </p:grpSp>
      <p:sp>
        <p:nvSpPr>
          <p:cNvPr id="5" name="Rounded Rectangle 4"/>
          <p:cNvSpPr/>
          <p:nvPr/>
        </p:nvSpPr>
        <p:spPr>
          <a:xfrm>
            <a:off x="138896" y="3460830"/>
            <a:ext cx="11933499" cy="31714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6137" y="3596272"/>
            <a:ext cx="11669766" cy="2554545"/>
          </a:xfrm>
          <a:prstGeom prst="rect">
            <a:avLst/>
          </a:prstGeom>
        </p:spPr>
        <p:txBody>
          <a:bodyPr wrap="square">
            <a:spAutoFit/>
          </a:bodyPr>
          <a:lstStyle/>
          <a:p>
            <a:r>
              <a:rPr lang="bn-IN" sz="4000" b="1" dirty="0">
                <a:latin typeface="NikoshBAN" panose="02000000000000000000" pitchFamily="2" charset="0"/>
                <a:cs typeface="NikoshBAN" panose="02000000000000000000" pitchFamily="2" charset="0"/>
              </a:rPr>
              <a:t>১। আইসিটি </a:t>
            </a:r>
            <a:r>
              <a:rPr lang="bn-IN" sz="4000" b="1" kern="0" dirty="0">
                <a:latin typeface="NikoshBAN" panose="02000000000000000000" pitchFamily="2" charset="0"/>
                <a:cs typeface="NikoshBAN" panose="02000000000000000000" pitchFamily="2" charset="0"/>
              </a:rPr>
              <a:t>ব্যবহার করলে কর্মক্ষেত্রে ক</a:t>
            </a:r>
            <a:r>
              <a:rPr lang="en-US" sz="4000" b="1" kern="0" dirty="0">
                <a:latin typeface="NikoshBAN" panose="02000000000000000000" pitchFamily="2" charset="0"/>
                <a:cs typeface="NikoshBAN" panose="02000000000000000000" pitchFamily="2" charset="0"/>
              </a:rPr>
              <a:t>ী </a:t>
            </a:r>
            <a:r>
              <a:rPr lang="bn-IN" sz="4000" b="1" kern="0" dirty="0">
                <a:latin typeface="NikoshBAN" panose="02000000000000000000" pitchFamily="2" charset="0"/>
                <a:cs typeface="NikoshBAN" panose="02000000000000000000" pitchFamily="2" charset="0"/>
              </a:rPr>
              <a:t>ক</a:t>
            </a:r>
            <a:r>
              <a:rPr lang="en-US" sz="4000" b="1" kern="0" dirty="0">
                <a:latin typeface="NikoshBAN" panose="02000000000000000000" pitchFamily="2" charset="0"/>
                <a:cs typeface="NikoshBAN" panose="02000000000000000000" pitchFamily="2" charset="0"/>
              </a:rPr>
              <a:t>ী</a:t>
            </a:r>
            <a:r>
              <a:rPr lang="bn-IN" sz="4000" b="1" kern="0" dirty="0">
                <a:latin typeface="NikoshBAN" panose="02000000000000000000" pitchFamily="2" charset="0"/>
                <a:cs typeface="NikoshBAN" panose="02000000000000000000" pitchFamily="2" charset="0"/>
              </a:rPr>
              <a:t> সুবিধা হয়</a:t>
            </a:r>
            <a:r>
              <a:rPr lang="en-US" sz="4000" b="1" kern="0" dirty="0">
                <a:latin typeface="NikoshBAN" panose="02000000000000000000" pitchFamily="2" charset="0"/>
                <a:cs typeface="NikoshBAN" panose="02000000000000000000" pitchFamily="2" charset="0"/>
              </a:rPr>
              <a:t>, </a:t>
            </a:r>
            <a:r>
              <a:rPr lang="bn-IN" sz="4000" b="1" kern="0" dirty="0">
                <a:latin typeface="NikoshBAN" panose="02000000000000000000" pitchFamily="2" charset="0"/>
                <a:cs typeface="NikoshBAN" panose="02000000000000000000" pitchFamily="2" charset="0"/>
              </a:rPr>
              <a:t>তা বলতে পারবে </a:t>
            </a:r>
            <a:endParaRPr lang="en-US" sz="4000" b="1" kern="0" dirty="0">
              <a:latin typeface="NikoshBAN" panose="02000000000000000000" pitchFamily="2" charset="0"/>
              <a:cs typeface="NikoshBAN" panose="02000000000000000000" pitchFamily="2" charset="0"/>
            </a:endParaRPr>
          </a:p>
          <a:p>
            <a:r>
              <a:rPr lang="bn-IN" sz="4000" b="1" dirty="0">
                <a:latin typeface="NikoshBAN" panose="02000000000000000000" pitchFamily="2" charset="0"/>
                <a:cs typeface="NikoshBAN" panose="02000000000000000000" pitchFamily="2" charset="0"/>
              </a:rPr>
              <a:t>২। আইসিটির প্রভাবে মানুষের কাজের </a:t>
            </a:r>
            <a:r>
              <a:rPr lang="bn-IN" sz="4000" b="1" kern="0" dirty="0">
                <a:latin typeface="NikoshBAN" panose="02000000000000000000" pitchFamily="2" charset="0"/>
                <a:cs typeface="NikoshBAN" panose="02000000000000000000" pitchFamily="2" charset="0"/>
              </a:rPr>
              <a:t>ধর</a:t>
            </a:r>
            <a:r>
              <a:rPr lang="en-US" sz="4000" b="1" kern="0" dirty="0" err="1">
                <a:latin typeface="NikoshBAN" panose="02000000000000000000" pitchFamily="2" charset="0"/>
                <a:cs typeface="NikoshBAN" panose="02000000000000000000" pitchFamily="2" charset="0"/>
              </a:rPr>
              <a:t>ণে</a:t>
            </a:r>
            <a:r>
              <a:rPr lang="en-US" sz="4000" b="1" kern="0" dirty="0">
                <a:latin typeface="NikoshBAN" panose="02000000000000000000" pitchFamily="2" charset="0"/>
                <a:cs typeface="NikoshBAN" panose="02000000000000000000" pitchFamily="2" charset="0"/>
              </a:rPr>
              <a:t> </a:t>
            </a:r>
            <a:r>
              <a:rPr lang="bn-IN" sz="4000" b="1" kern="0" dirty="0">
                <a:latin typeface="NikoshBAN" panose="02000000000000000000" pitchFamily="2" charset="0"/>
                <a:cs typeface="NikoshBAN" panose="02000000000000000000" pitchFamily="2" charset="0"/>
              </a:rPr>
              <a:t>পরিবর্তন </a:t>
            </a:r>
            <a:r>
              <a:rPr lang="en-US" sz="4000" b="1" kern="0" dirty="0" err="1">
                <a:latin typeface="NikoshBAN" panose="02000000000000000000" pitchFamily="2" charset="0"/>
                <a:cs typeface="NikoshBAN" panose="02000000000000000000" pitchFamily="2" charset="0"/>
              </a:rPr>
              <a:t>ব্যাখ্যা</a:t>
            </a:r>
            <a:r>
              <a:rPr lang="en-US" sz="4000" b="1" kern="0" dirty="0">
                <a:latin typeface="NikoshBAN" panose="02000000000000000000" pitchFamily="2" charset="0"/>
                <a:cs typeface="NikoshBAN" panose="02000000000000000000" pitchFamily="2" charset="0"/>
              </a:rPr>
              <a:t> </a:t>
            </a:r>
            <a:r>
              <a:rPr lang="en-US" sz="4000" b="1" kern="0" dirty="0" err="1">
                <a:latin typeface="NikoshBAN" panose="02000000000000000000" pitchFamily="2" charset="0"/>
                <a:cs typeface="NikoshBAN" panose="02000000000000000000" pitchFamily="2" charset="0"/>
              </a:rPr>
              <a:t>করতে</a:t>
            </a:r>
            <a:r>
              <a:rPr lang="en-US" sz="4000" b="1" kern="0" dirty="0">
                <a:latin typeface="NikoshBAN" panose="02000000000000000000" pitchFamily="2" charset="0"/>
                <a:cs typeface="NikoshBAN" panose="02000000000000000000" pitchFamily="2" charset="0"/>
              </a:rPr>
              <a:t> </a:t>
            </a:r>
            <a:r>
              <a:rPr lang="bn-IN" sz="4000" b="1" kern="0" dirty="0">
                <a:latin typeface="NikoshBAN" panose="02000000000000000000" pitchFamily="2" charset="0"/>
                <a:cs typeface="NikoshBAN" panose="02000000000000000000" pitchFamily="2" charset="0"/>
              </a:rPr>
              <a:t>পারবে </a:t>
            </a:r>
            <a:endParaRPr lang="en-US" sz="4000" b="1" kern="0" dirty="0">
              <a:latin typeface="NikoshBAN" panose="02000000000000000000" pitchFamily="2" charset="0"/>
              <a:cs typeface="NikoshBAN" panose="02000000000000000000" pitchFamily="2" charset="0"/>
            </a:endParaRPr>
          </a:p>
          <a:p>
            <a:r>
              <a:rPr lang="bn-IN" sz="4000" b="1" dirty="0">
                <a:latin typeface="NikoshBAN" panose="02000000000000000000" pitchFamily="2" charset="0"/>
                <a:cs typeface="NikoshBAN" panose="02000000000000000000" pitchFamily="2" charset="0"/>
              </a:rPr>
              <a:t>৩। আইসিটি বিস্তারের ফলে নতুন কাজের সৃষ্টি </a:t>
            </a:r>
            <a:r>
              <a:rPr lang="en-US" sz="4000" b="1" dirty="0" err="1">
                <a:latin typeface="NikoshBAN" panose="02000000000000000000" pitchFamily="2" charset="0"/>
                <a:cs typeface="NikoshBAN" panose="02000000000000000000" pitchFamily="2" charset="0"/>
              </a:rPr>
              <a:t>সম্পর্কে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ব্যাখ্যা করতে </a:t>
            </a:r>
            <a:r>
              <a:rPr lang="bn-IN" sz="3600" b="1" dirty="0">
                <a:latin typeface="NikoshBAN" panose="02000000000000000000" pitchFamily="2" charset="0"/>
                <a:cs typeface="NikoshBAN" panose="02000000000000000000" pitchFamily="2" charset="0"/>
              </a:rPr>
              <a:t>পারবে</a:t>
            </a:r>
            <a:r>
              <a:rPr lang="en-US" sz="3600" b="1" dirty="0">
                <a:latin typeface="NikoshBAN" panose="02000000000000000000" pitchFamily="2" charset="0"/>
                <a:cs typeface="NikoshBAN" panose="02000000000000000000" pitchFamily="2" charset="0"/>
              </a:rPr>
              <a:t> </a:t>
            </a:r>
          </a:p>
          <a:p>
            <a:r>
              <a:rPr lang="bn-IN" sz="4000" b="1" dirty="0">
                <a:latin typeface="NikoshBAN" panose="02000000000000000000" pitchFamily="2" charset="0"/>
                <a:cs typeface="NikoshBAN" panose="02000000000000000000" pitchFamily="2" charset="0"/>
              </a:rPr>
              <a:t>৪। </a:t>
            </a:r>
            <a:r>
              <a:rPr lang="en-US" sz="4000" b="1" dirty="0" err="1">
                <a:latin typeface="NikoshBAN" panose="02000000000000000000" pitchFamily="2" charset="0"/>
                <a:cs typeface="NikoshBAN" panose="02000000000000000000" pitchFamily="2" charset="0"/>
              </a:rPr>
              <a:t>ঘরে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বসে</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ক্ষেত্রে</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আইসি</a:t>
            </a:r>
            <a:r>
              <a:rPr lang="bn-BD" sz="4000" b="1" dirty="0">
                <a:latin typeface="NikoshBAN" panose="02000000000000000000" pitchFamily="2" charset="0"/>
                <a:cs typeface="NikoshBAN" panose="02000000000000000000" pitchFamily="2" charset="0"/>
              </a:rPr>
              <a:t>টি’</a:t>
            </a:r>
            <a:r>
              <a:rPr lang="bn-IN" sz="4000" b="1" dirty="0">
                <a:latin typeface="NikoshBAN" panose="02000000000000000000" pitchFamily="2" charset="0"/>
                <a:cs typeface="NikoshBAN" panose="02000000000000000000" pitchFamily="2" charset="0"/>
              </a:rPr>
              <a:t>র ভূমিকা </a:t>
            </a:r>
            <a:r>
              <a:rPr lang="en-US" sz="4000" b="1" dirty="0" err="1">
                <a:latin typeface="NikoshBAN" panose="02000000000000000000" pitchFamily="2" charset="0"/>
                <a:cs typeface="NikoshBAN" panose="02000000000000000000" pitchFamily="2" charset="0"/>
              </a:rPr>
              <a:t>ব্যাখ্যা</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bn-IN" sz="4000" b="1" dirty="0">
                <a:latin typeface="NikoshBAN" panose="02000000000000000000" pitchFamily="2" charset="0"/>
                <a:cs typeface="NikoshBAN" panose="02000000000000000000" pitchFamily="2" charset="0"/>
              </a:rPr>
              <a:t> পারবে</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9" name="Rounded Rectangle 8"/>
          <p:cNvSpPr/>
          <p:nvPr/>
        </p:nvSpPr>
        <p:spPr>
          <a:xfrm>
            <a:off x="936593" y="2346867"/>
            <a:ext cx="7162800" cy="9112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002060"/>
                </a:solidFill>
                <a:latin typeface="NikoshBAN" panose="02000000000000000000" pitchFamily="2" charset="0"/>
                <a:cs typeface="NikoshBAN" panose="02000000000000000000" pitchFamily="2" charset="0"/>
              </a:rPr>
              <a:t>এই পাঠ শেষে শিক্ষার্থীরা... </a:t>
            </a:r>
            <a:endParaRPr lang="en-US" sz="6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210153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35441"/>
            <a:ext cx="12192000" cy="6858000"/>
          </a:xfrm>
          <a:prstGeom prst="rect">
            <a:avLst/>
          </a:prstGeom>
        </p:spPr>
      </p:pic>
      <p:sp>
        <p:nvSpPr>
          <p:cNvPr id="19" name="Rounded Rectangle 18"/>
          <p:cNvSpPr/>
          <p:nvPr/>
        </p:nvSpPr>
        <p:spPr>
          <a:xfrm>
            <a:off x="3593204" y="200846"/>
            <a:ext cx="5486400" cy="7868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solidFill>
                <a:latin typeface="NikoshBAN" pitchFamily="2" charset="0"/>
                <a:cs typeface="NikoshBAN" pitchFamily="2" charset="0"/>
              </a:rPr>
              <a:t>ছবিগুলো</a:t>
            </a:r>
            <a:r>
              <a:rPr lang="en-US" sz="5400" dirty="0">
                <a:solidFill>
                  <a:schemeClr val="tx1"/>
                </a:solidFill>
                <a:latin typeface="NikoshBAN" pitchFamily="2" charset="0"/>
                <a:cs typeface="NikoshBAN" pitchFamily="2" charset="0"/>
              </a:rPr>
              <a:t> </a:t>
            </a:r>
            <a:r>
              <a:rPr lang="bn-BD" sz="5400" dirty="0">
                <a:solidFill>
                  <a:schemeClr val="tx1"/>
                </a:solidFill>
                <a:latin typeface="NikoshBAN" pitchFamily="2" charset="0"/>
                <a:cs typeface="NikoshBAN" pitchFamily="2" charset="0"/>
              </a:rPr>
              <a:t>দ্বারা কি বুঝায়</a:t>
            </a:r>
            <a:r>
              <a:rPr lang="en-US" sz="5400" dirty="0">
                <a:solidFill>
                  <a:schemeClr val="tx1"/>
                </a:solidFill>
                <a:latin typeface="SutonnyMJ" pitchFamily="2" charset="0"/>
              </a:rPr>
              <a:t>?</a:t>
            </a:r>
            <a:endParaRPr lang="en-US" sz="5400" dirty="0">
              <a:solidFill>
                <a:schemeClr val="tx1"/>
              </a:solidFill>
            </a:endParaRPr>
          </a:p>
        </p:txBody>
      </p:sp>
      <p:grpSp>
        <p:nvGrpSpPr>
          <p:cNvPr id="5" name="Group 4"/>
          <p:cNvGrpSpPr/>
          <p:nvPr/>
        </p:nvGrpSpPr>
        <p:grpSpPr>
          <a:xfrm>
            <a:off x="734095" y="1133341"/>
            <a:ext cx="11153426" cy="5409123"/>
            <a:chOff x="734095" y="1133341"/>
            <a:chExt cx="11153426" cy="540912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411" y="1133341"/>
              <a:ext cx="3495110" cy="261140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095" y="1133341"/>
              <a:ext cx="3608512" cy="2611408"/>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0675" y="3989167"/>
              <a:ext cx="3760631" cy="2553297"/>
            </a:xfrm>
            <a:prstGeom prst="rect">
              <a:avLst/>
            </a:prstGeom>
          </p:spPr>
        </p:pic>
      </p:grpSp>
      <p:grpSp>
        <p:nvGrpSpPr>
          <p:cNvPr id="6" name="Group 5"/>
          <p:cNvGrpSpPr/>
          <p:nvPr/>
        </p:nvGrpSpPr>
        <p:grpSpPr>
          <a:xfrm>
            <a:off x="734094" y="1133341"/>
            <a:ext cx="11153427" cy="5409124"/>
            <a:chOff x="734094" y="1133341"/>
            <a:chExt cx="11153427" cy="5409124"/>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4094" y="3989168"/>
              <a:ext cx="3608513" cy="2553297"/>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0675" y="1133341"/>
              <a:ext cx="3760631" cy="261140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2411" y="3989171"/>
              <a:ext cx="3495110" cy="2553294"/>
            </a:xfrm>
            <a:prstGeom prst="rect">
              <a:avLst/>
            </a:prstGeom>
          </p:spPr>
        </p:pic>
      </p:grpSp>
    </p:spTree>
    <p:extLst>
      <p:ext uri="{BB962C8B-B14F-4D97-AF65-F5344CB8AC3E}">
        <p14:creationId xmlns:p14="http://schemas.microsoft.com/office/powerpoint/2010/main" val="149749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push.wav"/>
          </p:stSnd>
        </p:sndAc>
      </p:transition>
    </mc:Choice>
    <mc:Fallback xmlns="">
      <p:transition spd="slow">
        <p:fade/>
        <p:sndAc>
          <p:stSnd>
            <p:snd r:embed="rId10"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sp>
        <p:nvSpPr>
          <p:cNvPr id="3" name="Rounded Rectangle 2"/>
          <p:cNvSpPr/>
          <p:nvPr/>
        </p:nvSpPr>
        <p:spPr>
          <a:xfrm>
            <a:off x="1622738" y="3734879"/>
            <a:ext cx="9131121" cy="22280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a:solidFill>
                  <a:schemeClr val="tx1"/>
                </a:solidFill>
                <a:latin typeface="NikoshBAN" panose="02000000000000000000" pitchFamily="2" charset="0"/>
                <a:cs typeface="NikoshBAN" panose="02000000000000000000" pitchFamily="2" charset="0"/>
              </a:rPr>
              <a:t>কর্ম সৃজন এবং কর্ম প্রাপ্তিতে </a:t>
            </a:r>
            <a:r>
              <a:rPr lang="bn-BD" sz="6600" b="1" dirty="0">
                <a:solidFill>
                  <a:schemeClr val="tx1"/>
                </a:solidFill>
                <a:latin typeface="NikoshBAN" panose="02000000000000000000" pitchFamily="2" charset="0"/>
                <a:cs typeface="NikoshBAN" panose="02000000000000000000" pitchFamily="2" charset="0"/>
              </a:rPr>
              <a:t>            </a:t>
            </a:r>
            <a:r>
              <a:rPr lang="bn-IN" sz="6600" b="1" dirty="0">
                <a:solidFill>
                  <a:schemeClr val="tx1"/>
                </a:solidFill>
                <a:latin typeface="NikoshBAN" panose="02000000000000000000" pitchFamily="2" charset="0"/>
                <a:cs typeface="NikoshBAN" panose="02000000000000000000" pitchFamily="2" charset="0"/>
              </a:rPr>
              <a:t>তথ্য</a:t>
            </a:r>
            <a:r>
              <a:rPr lang="bn-BD" sz="6600" b="1" dirty="0">
                <a:solidFill>
                  <a:schemeClr val="tx1"/>
                </a:solidFill>
                <a:latin typeface="NikoshBAN" panose="02000000000000000000" pitchFamily="2" charset="0"/>
                <a:cs typeface="NikoshBAN" panose="02000000000000000000" pitchFamily="2" charset="0"/>
              </a:rPr>
              <a:t> </a:t>
            </a:r>
            <a:r>
              <a:rPr lang="bn-IN" sz="6600" b="1" dirty="0">
                <a:solidFill>
                  <a:schemeClr val="tx1"/>
                </a:solidFill>
                <a:latin typeface="NikoshBAN" panose="02000000000000000000" pitchFamily="2" charset="0"/>
                <a:cs typeface="NikoshBAN" panose="02000000000000000000" pitchFamily="2" charset="0"/>
              </a:rPr>
              <a:t>ও যোগাযোগ প্রযুক্তি</a:t>
            </a:r>
            <a:endParaRPr lang="en-US" sz="6600" b="1" dirty="0">
              <a:solidFill>
                <a:schemeClr val="tx1"/>
              </a:solidFill>
              <a:latin typeface="NikoshBAN" panose="02000000000000000000" pitchFamily="2" charset="0"/>
              <a:cs typeface="NikoshBAN" panose="02000000000000000000" pitchFamily="2" charset="0"/>
            </a:endParaRPr>
          </a:p>
        </p:txBody>
      </p:sp>
      <p:sp>
        <p:nvSpPr>
          <p:cNvPr id="2" name="Rounded Rectangle 1"/>
          <p:cNvSpPr/>
          <p:nvPr/>
        </p:nvSpPr>
        <p:spPr>
          <a:xfrm>
            <a:off x="2511380" y="927280"/>
            <a:ext cx="6812924" cy="158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b="1" dirty="0">
                <a:solidFill>
                  <a:schemeClr val="tx1"/>
                </a:solidFill>
                <a:latin typeface="NikoshBAN" panose="02000000000000000000" pitchFamily="2" charset="0"/>
                <a:cs typeface="NikoshBAN" panose="02000000000000000000" pitchFamily="2" charset="0"/>
              </a:rPr>
              <a:t>আজকের পাঠ </a:t>
            </a:r>
            <a:endParaRPr lang="en-US" sz="9600" dirty="0"/>
          </a:p>
        </p:txBody>
      </p:sp>
    </p:spTree>
    <p:extLst>
      <p:ext uri="{BB962C8B-B14F-4D97-AF65-F5344CB8AC3E}">
        <p14:creationId xmlns:p14="http://schemas.microsoft.com/office/powerpoint/2010/main" val="1679178301"/>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5" name="TextBox 4"/>
          <p:cNvSpPr txBox="1"/>
          <p:nvPr/>
        </p:nvSpPr>
        <p:spPr>
          <a:xfrm>
            <a:off x="914401" y="412121"/>
            <a:ext cx="5924281" cy="6001643"/>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IN" sz="4800" b="1" dirty="0">
                <a:latin typeface="NikoshBAN" panose="02000000000000000000" pitchFamily="2" charset="0"/>
                <a:cs typeface="NikoshBAN" panose="02000000000000000000" pitchFamily="2" charset="0"/>
              </a:rPr>
              <a:t>তথ্য ও যোগাযোগ প্রযুক্তির বিপুল বিকাশের ফলে সমাজের বিভিন্ন স্তরে বিভিন্ন ধরনের পরিবর্ত</a:t>
            </a:r>
            <a:r>
              <a:rPr lang="bn-BD" sz="4800" b="1" dirty="0">
                <a:latin typeface="NikoshBAN" panose="02000000000000000000" pitchFamily="2" charset="0"/>
                <a:cs typeface="NikoshBAN" panose="02000000000000000000" pitchFamily="2" charset="0"/>
              </a:rPr>
              <a:t>ন </a:t>
            </a:r>
            <a:r>
              <a:rPr lang="bn-IN" sz="4800" b="1" dirty="0">
                <a:latin typeface="NikoshBAN" panose="02000000000000000000" pitchFamily="2" charset="0"/>
                <a:cs typeface="NikoshBAN" panose="02000000000000000000" pitchFamily="2" charset="0"/>
              </a:rPr>
              <a:t>সূচিত হয়েছে।</a:t>
            </a:r>
            <a:r>
              <a:rPr lang="bn-BD"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অসংখ্য নতুন কাজের </a:t>
            </a:r>
            <a:r>
              <a:rPr lang="bn-BD" sz="4800" b="1" dirty="0">
                <a:latin typeface="NikoshBAN" panose="02000000000000000000" pitchFamily="2" charset="0"/>
                <a:cs typeface="NikoshBAN" panose="02000000000000000000" pitchFamily="2" charset="0"/>
              </a:rPr>
              <a:t>সৃষ্টি </a:t>
            </a:r>
            <a:r>
              <a:rPr lang="bn-IN" sz="4800" b="1" dirty="0">
                <a:latin typeface="NikoshBAN" panose="02000000000000000000" pitchFamily="2" charset="0"/>
                <a:cs typeface="NikoshBAN" panose="02000000000000000000" pitchFamily="2" charset="0"/>
              </a:rPr>
              <a:t>হয়েছে। </a:t>
            </a:r>
            <a:r>
              <a:rPr lang="bn-BD" sz="4800" b="1" dirty="0">
                <a:latin typeface="NikoshBAN" panose="02000000000000000000" pitchFamily="2" charset="0"/>
                <a:cs typeface="NikoshBAN" panose="02000000000000000000" pitchFamily="2" charset="0"/>
              </a:rPr>
              <a:t>ইন্টারনেট সংযোগ বৃদ্ধির সাথে সাথে কর্মসংস্থানের সুযোগও দ্রুত হারে বেড়ে গেছে।</a:t>
            </a:r>
            <a:endParaRPr lang="en-US" sz="48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791" y="775952"/>
            <a:ext cx="3911556" cy="5306095"/>
          </a:xfrm>
          <a:prstGeom prst="rect">
            <a:avLst/>
          </a:prstGeom>
        </p:spPr>
      </p:pic>
    </p:spTree>
    <p:extLst>
      <p:ext uri="{BB962C8B-B14F-4D97-AF65-F5344CB8AC3E}">
        <p14:creationId xmlns:p14="http://schemas.microsoft.com/office/powerpoint/2010/main" val="509456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1" y="0"/>
            <a:ext cx="12192000" cy="6858000"/>
          </a:xfrm>
          <a:prstGeom prst="rect">
            <a:avLst/>
          </a:prstGeom>
        </p:spPr>
      </p:pic>
      <p:grpSp>
        <p:nvGrpSpPr>
          <p:cNvPr id="3" name="Group 2"/>
          <p:cNvGrpSpPr/>
          <p:nvPr/>
        </p:nvGrpSpPr>
        <p:grpSpPr>
          <a:xfrm>
            <a:off x="393539" y="3274934"/>
            <a:ext cx="11505235" cy="3241613"/>
            <a:chOff x="393539" y="3274934"/>
            <a:chExt cx="11505235" cy="324161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3539" y="3274934"/>
              <a:ext cx="4197752" cy="3241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323" y="3274935"/>
              <a:ext cx="3586076" cy="323579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3431" y="3274934"/>
              <a:ext cx="3505343" cy="3235799"/>
            </a:xfrm>
            <a:prstGeom prst="rect">
              <a:avLst/>
            </a:prstGeom>
          </p:spPr>
        </p:pic>
      </p:grpSp>
      <p:sp>
        <p:nvSpPr>
          <p:cNvPr id="2" name="Rounded Rectangle 1"/>
          <p:cNvSpPr/>
          <p:nvPr/>
        </p:nvSpPr>
        <p:spPr>
          <a:xfrm>
            <a:off x="578734" y="260450"/>
            <a:ext cx="11063765" cy="27836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3377" y="613530"/>
            <a:ext cx="10809123" cy="2308324"/>
          </a:xfrm>
          <a:prstGeom prst="rect">
            <a:avLst/>
          </a:prstGeom>
        </p:spPr>
        <p:txBody>
          <a:bodyPr wrap="square">
            <a:spAutoFit/>
          </a:bodyPr>
          <a:lstStyle/>
          <a:p>
            <a:r>
              <a:rPr lang="bn-IN" sz="4800" b="1" dirty="0">
                <a:latin typeface="NikoshBAN" panose="02000000000000000000" pitchFamily="2" charset="0"/>
                <a:cs typeface="NikoshBAN" panose="02000000000000000000" pitchFamily="2" charset="0"/>
              </a:rPr>
              <a:t>তথ্য ও যোগাযোগ প্রযুক্তির </a:t>
            </a:r>
            <a:r>
              <a:rPr lang="bn-BD" sz="4800" b="1" dirty="0">
                <a:latin typeface="NikoshBAN" panose="02000000000000000000" pitchFamily="2" charset="0"/>
                <a:cs typeface="NikoshBAN" panose="02000000000000000000" pitchFamily="2" charset="0"/>
              </a:rPr>
              <a:t>প্রয়োগের ফলে উৎপাদন শীলতা বৃদ্ধি পেয়েছে। কেননা ‘সংযুক্তিই উৎপাদনশীলতা’ </a:t>
            </a:r>
          </a:p>
          <a:p>
            <a:r>
              <a:rPr lang="bn-BD" sz="4800" b="1" dirty="0">
                <a:latin typeface="NikoshBAN" panose="02000000000000000000" pitchFamily="2" charset="0"/>
                <a:cs typeface="NikoshBAN" panose="02000000000000000000" pitchFamily="2" charset="0"/>
              </a:rPr>
              <a:t>( Connectivity is Productivity) </a:t>
            </a:r>
            <a:endParaRPr lang="en-US" sz="4800" dirty="0"/>
          </a:p>
        </p:txBody>
      </p:sp>
    </p:spTree>
    <p:extLst>
      <p:ext uri="{BB962C8B-B14F-4D97-AF65-F5344CB8AC3E}">
        <p14:creationId xmlns:p14="http://schemas.microsoft.com/office/powerpoint/2010/main" val="390329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0" t="3005" r="2245" b="4976"/>
          <a:stretch/>
        </p:blipFill>
        <p:spPr>
          <a:xfrm>
            <a:off x="0" y="0"/>
            <a:ext cx="12192000" cy="6858000"/>
          </a:xfrm>
          <a:prstGeom prst="rect">
            <a:avLst/>
          </a:prstGeom>
        </p:spPr>
      </p:pic>
      <p:sp>
        <p:nvSpPr>
          <p:cNvPr id="5" name="Rectangle 4"/>
          <p:cNvSpPr/>
          <p:nvPr/>
        </p:nvSpPr>
        <p:spPr>
          <a:xfrm>
            <a:off x="1377551" y="1087441"/>
            <a:ext cx="6539696" cy="2554545"/>
          </a:xfrm>
          <a:prstGeom prst="rect">
            <a:avLst/>
          </a:prstGeom>
        </p:spPr>
        <p:txBody>
          <a:bodyPr wrap="square">
            <a:spAutoFit/>
          </a:bodyPr>
          <a:lstStyle/>
          <a:p>
            <a:r>
              <a:rPr lang="bn-IN" sz="4000" b="1" dirty="0">
                <a:latin typeface="NikoshBAN" panose="02000000000000000000" pitchFamily="2" charset="0"/>
                <a:cs typeface="NikoshBAN" panose="02000000000000000000" pitchFamily="2" charset="0"/>
              </a:rPr>
              <a:t>তথ্য প্রযুক্তির </a:t>
            </a:r>
            <a:r>
              <a:rPr lang="en-US" sz="4000" b="1" dirty="0" err="1">
                <a:latin typeface="NikoshBAN" panose="02000000000000000000" pitchFamily="2" charset="0"/>
                <a:cs typeface="NikoshBAN" panose="02000000000000000000" pitchFamily="2" charset="0"/>
              </a:rPr>
              <a:t>ব্যবহারের</a:t>
            </a:r>
            <a:r>
              <a:rPr lang="bn-BD" sz="4000" b="1" dirty="0">
                <a:latin typeface="NikoshBAN" panose="02000000000000000000" pitchFamily="2" charset="0"/>
                <a:cs typeface="NikoshBAN" panose="02000000000000000000" pitchFamily="2" charset="0"/>
              </a:rPr>
              <a:t> ফলে একজন  কর্মী অনেক বেশি দক্ষ হয়ে ওঠে। ফলে, অনেক প্রতিষ্ঠানই স্বল্প কর্মী দিয়ে বেশি কাজ করিয়ে নিতে পারে। যেমন...</a:t>
            </a:r>
            <a:endParaRPr lang="en-US" sz="4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6538"/>
          <a:stretch/>
        </p:blipFill>
        <p:spPr>
          <a:xfrm>
            <a:off x="8008650" y="1073897"/>
            <a:ext cx="3221094" cy="5602310"/>
          </a:xfrm>
          <a:prstGeom prst="rect">
            <a:avLst/>
          </a:prstGeom>
        </p:spPr>
      </p:pic>
      <p:grpSp>
        <p:nvGrpSpPr>
          <p:cNvPr id="9" name="Group 8"/>
          <p:cNvGrpSpPr/>
          <p:nvPr/>
        </p:nvGrpSpPr>
        <p:grpSpPr>
          <a:xfrm>
            <a:off x="980779" y="3717369"/>
            <a:ext cx="6713317" cy="2916821"/>
            <a:chOff x="1058052" y="3540470"/>
            <a:chExt cx="6713317" cy="2916821"/>
          </a:xfrm>
        </p:grpSpPr>
        <p:sp>
          <p:nvSpPr>
            <p:cNvPr id="3" name="Rounded Rectangle 2"/>
            <p:cNvSpPr/>
            <p:nvPr/>
          </p:nvSpPr>
          <p:spPr>
            <a:xfrm>
              <a:off x="1058052" y="3540470"/>
              <a:ext cx="6713317" cy="29168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62582" y="3669175"/>
              <a:ext cx="5971506" cy="2554545"/>
            </a:xfrm>
            <a:prstGeom prst="rect">
              <a:avLst/>
            </a:prstGeom>
          </p:spPr>
          <p:txBody>
            <a:bodyPr wrap="square">
              <a:spAutoFit/>
            </a:bodyPr>
            <a:lstStyle/>
            <a:p>
              <a:r>
                <a:rPr lang="bn-BD" sz="4000" b="1" dirty="0">
                  <a:latin typeface="NikoshBAN" panose="02000000000000000000" pitchFamily="2" charset="0"/>
                  <a:cs typeface="NikoshBAN" panose="02000000000000000000" pitchFamily="2" charset="0"/>
                </a:rPr>
                <a:t>১। বিভিন্ন কারখানার বিপজ্জনক কাজগুলো মানুষের পরিবর্তে রোবট কিংবা  স্বয়ংক্রিয় যন্ত্রের মাধ্যমে সম্পন্ন করা যেতে পারে।</a:t>
              </a:r>
            </a:p>
          </p:txBody>
        </p:sp>
      </p:grpSp>
      <p:sp>
        <p:nvSpPr>
          <p:cNvPr id="8" name="Rectangle 7"/>
          <p:cNvSpPr/>
          <p:nvPr/>
        </p:nvSpPr>
        <p:spPr>
          <a:xfrm>
            <a:off x="2219051" y="341737"/>
            <a:ext cx="7650867" cy="601884"/>
          </a:xfrm>
          <a:prstGeom prst="rect">
            <a:avLst/>
          </a:prstGeom>
          <a:solidFill>
            <a:schemeClr val="accent1">
              <a:lumMod val="40000"/>
              <a:lumOff val="6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প্রতিনিয়ত বদলে</a:t>
            </a:r>
            <a:r>
              <a:rPr lang="bn-BD"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যা</a:t>
            </a:r>
            <a:r>
              <a:rPr lang="bn-BD" sz="3600" b="1" dirty="0">
                <a:solidFill>
                  <a:schemeClr val="tx1"/>
                </a:solidFill>
                <a:latin typeface="NikoshBAN" panose="02000000000000000000" pitchFamily="2" charset="0"/>
                <a:cs typeface="NikoshBAN" panose="02000000000000000000" pitchFamily="2" charset="0"/>
              </a:rPr>
              <a:t>চ্ছে</a:t>
            </a:r>
            <a:r>
              <a:rPr lang="bn-IN" sz="3600" b="1" dirty="0">
                <a:solidFill>
                  <a:schemeClr val="tx1"/>
                </a:solidFill>
                <a:latin typeface="NikoshBAN" panose="02000000000000000000" pitchFamily="2" charset="0"/>
                <a:cs typeface="NikoshBAN" panose="02000000000000000000" pitchFamily="2" charset="0"/>
              </a:rPr>
              <a:t> আইসিটি ব্যবহারে কর্মের ধরণ</a:t>
            </a:r>
            <a:endParaRPr lang="bn-IN" sz="3600" b="1" dirty="0">
              <a:ln>
                <a:solidFill>
                  <a:schemeClr val="bg2">
                    <a:lumMod val="75000"/>
                  </a:schemeClr>
                </a:solidFill>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3116511"/>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918</Words>
  <Application>Microsoft Office PowerPoint</Application>
  <PresentationFormat>Widescreen</PresentationFormat>
  <Paragraphs>106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Nikosh</vt:lpstr>
      <vt:lpstr>NikoshBAN</vt:lpstr>
      <vt:lpstr>Siyam Rupali</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ঘরে বসে আয়ের সুযোগ</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Dell</cp:lastModifiedBy>
  <cp:revision>196</cp:revision>
  <dcterms:created xsi:type="dcterms:W3CDTF">2020-10-21T09:32:46Z</dcterms:created>
  <dcterms:modified xsi:type="dcterms:W3CDTF">2021-05-22T13:11:26Z</dcterms:modified>
</cp:coreProperties>
</file>