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7" r:id="rId2"/>
    <p:sldId id="315" r:id="rId3"/>
    <p:sldId id="310" r:id="rId4"/>
    <p:sldId id="260" r:id="rId5"/>
    <p:sldId id="261" r:id="rId6"/>
    <p:sldId id="299" r:id="rId7"/>
    <p:sldId id="309" r:id="rId8"/>
    <p:sldId id="300" r:id="rId9"/>
    <p:sldId id="276" r:id="rId10"/>
    <p:sldId id="277" r:id="rId11"/>
    <p:sldId id="279" r:id="rId12"/>
    <p:sldId id="311" r:id="rId13"/>
    <p:sldId id="302" r:id="rId14"/>
    <p:sldId id="303" r:id="rId15"/>
    <p:sldId id="304" r:id="rId16"/>
    <p:sldId id="305" r:id="rId17"/>
    <p:sldId id="306" r:id="rId18"/>
    <p:sldId id="312" r:id="rId19"/>
    <p:sldId id="313" r:id="rId20"/>
    <p:sldId id="316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98C61-BCC9-4641-B0CE-A7ABCE9B7D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D0D4FC-3379-429A-84CF-C44A40C55B27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ভৌগলিক</a:t>
          </a:r>
          <a:r>
            <a:rPr lang="en-US" dirty="0" smtClean="0"/>
            <a:t> </a:t>
          </a:r>
          <a:r>
            <a:rPr lang="en-US" dirty="0" err="1" smtClean="0"/>
            <a:t>গতিশীলতা</a:t>
          </a:r>
          <a:endParaRPr lang="en-US" dirty="0"/>
        </a:p>
      </dgm:t>
    </dgm:pt>
    <dgm:pt modelId="{456EB25F-314A-4740-9443-5C8B1F1E0079}" type="parTrans" cxnId="{7B7794A6-DFD8-4223-9240-49CEF1FCFD1C}">
      <dgm:prSet/>
      <dgm:spPr/>
      <dgm:t>
        <a:bodyPr/>
        <a:lstStyle/>
        <a:p>
          <a:endParaRPr lang="en-US"/>
        </a:p>
      </dgm:t>
    </dgm:pt>
    <dgm:pt modelId="{22295F97-89F0-4558-A0A0-CC2D601860E3}" type="sibTrans" cxnId="{7B7794A6-DFD8-4223-9240-49CEF1FCFD1C}">
      <dgm:prSet/>
      <dgm:spPr/>
      <dgm:t>
        <a:bodyPr/>
        <a:lstStyle/>
        <a:p>
          <a:endParaRPr lang="en-US"/>
        </a:p>
      </dgm:t>
    </dgm:pt>
    <dgm:pt modelId="{6E1D26A4-9D02-424F-A78B-649E6159B007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পেশাগত</a:t>
          </a:r>
          <a:r>
            <a:rPr lang="en-US" dirty="0" smtClean="0"/>
            <a:t> </a:t>
          </a:r>
          <a:r>
            <a:rPr lang="en-US" dirty="0" err="1" smtClean="0"/>
            <a:t>গতিশীলতা</a:t>
          </a:r>
          <a:endParaRPr lang="en-US" dirty="0"/>
        </a:p>
      </dgm:t>
    </dgm:pt>
    <dgm:pt modelId="{D4403E57-E1EB-4581-B13B-C0D04A4B6AEC}" type="parTrans" cxnId="{9D293FAA-B2F5-4722-995F-B9428F08C36C}">
      <dgm:prSet/>
      <dgm:spPr/>
      <dgm:t>
        <a:bodyPr/>
        <a:lstStyle/>
        <a:p>
          <a:endParaRPr lang="en-US"/>
        </a:p>
      </dgm:t>
    </dgm:pt>
    <dgm:pt modelId="{7E8F93E6-BB12-418D-927C-08F4B1110C41}" type="sibTrans" cxnId="{9D293FAA-B2F5-4722-995F-B9428F08C36C}">
      <dgm:prSet/>
      <dgm:spPr/>
      <dgm:t>
        <a:bodyPr/>
        <a:lstStyle/>
        <a:p>
          <a:endParaRPr lang="en-US"/>
        </a:p>
      </dgm:t>
    </dgm:pt>
    <dgm:pt modelId="{089C1ED7-36C6-4A6B-89DB-14EAAC6AC6C9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স্তরগত</a:t>
          </a:r>
          <a:r>
            <a:rPr lang="en-US" dirty="0" smtClean="0"/>
            <a:t> </a:t>
          </a:r>
          <a:r>
            <a:rPr lang="en-US" dirty="0" err="1" smtClean="0"/>
            <a:t>গতিশীলতা</a:t>
          </a:r>
          <a:endParaRPr lang="en-US" dirty="0"/>
        </a:p>
      </dgm:t>
    </dgm:pt>
    <dgm:pt modelId="{70247C45-402B-4A1F-AC32-B18DA0E49C98}" type="parTrans" cxnId="{6536C79C-2952-42BE-BA67-2C1B537A58C3}">
      <dgm:prSet/>
      <dgm:spPr/>
      <dgm:t>
        <a:bodyPr/>
        <a:lstStyle/>
        <a:p>
          <a:endParaRPr lang="en-US"/>
        </a:p>
      </dgm:t>
    </dgm:pt>
    <dgm:pt modelId="{0E3E0627-02E8-4127-845C-3EC13EF82385}" type="sibTrans" cxnId="{6536C79C-2952-42BE-BA67-2C1B537A58C3}">
      <dgm:prSet/>
      <dgm:spPr/>
      <dgm:t>
        <a:bodyPr/>
        <a:lstStyle/>
        <a:p>
          <a:endParaRPr lang="en-US"/>
        </a:p>
      </dgm:t>
    </dgm:pt>
    <dgm:pt modelId="{E859F689-21FE-4826-B433-661BA9F57A22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শিল্পগত</a:t>
          </a:r>
          <a:r>
            <a:rPr lang="en-US" dirty="0" smtClean="0"/>
            <a:t> </a:t>
          </a:r>
          <a:r>
            <a:rPr lang="en-US" dirty="0" err="1" smtClean="0"/>
            <a:t>গতিশীলতা</a:t>
          </a:r>
          <a:endParaRPr lang="en-US" dirty="0"/>
        </a:p>
      </dgm:t>
    </dgm:pt>
    <dgm:pt modelId="{27473689-F963-4204-902F-10CD84BCBA7A}" type="parTrans" cxnId="{33F70617-64BB-414A-B176-D928A744B4C8}">
      <dgm:prSet/>
      <dgm:spPr/>
      <dgm:t>
        <a:bodyPr/>
        <a:lstStyle/>
        <a:p>
          <a:endParaRPr lang="en-US"/>
        </a:p>
      </dgm:t>
    </dgm:pt>
    <dgm:pt modelId="{5E499E39-4912-47E4-BD16-730841048367}" type="sibTrans" cxnId="{33F70617-64BB-414A-B176-D928A744B4C8}">
      <dgm:prSet/>
      <dgm:spPr/>
      <dgm:t>
        <a:bodyPr/>
        <a:lstStyle/>
        <a:p>
          <a:endParaRPr lang="en-US"/>
        </a:p>
      </dgm:t>
    </dgm:pt>
    <dgm:pt modelId="{D58336F3-1704-4B13-AF81-04C1D9736B3F}" type="pres">
      <dgm:prSet presAssocID="{06398C61-BCC9-4641-B0CE-A7ABCE9B7D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C165262-4E2B-47D5-BC3A-073200BFA517}" type="pres">
      <dgm:prSet presAssocID="{06398C61-BCC9-4641-B0CE-A7ABCE9B7D8D}" presName="Name1" presStyleCnt="0"/>
      <dgm:spPr/>
    </dgm:pt>
    <dgm:pt modelId="{CCE4C290-2AE4-4CB9-A199-78CDB899DAD8}" type="pres">
      <dgm:prSet presAssocID="{06398C61-BCC9-4641-B0CE-A7ABCE9B7D8D}" presName="cycle" presStyleCnt="0"/>
      <dgm:spPr/>
    </dgm:pt>
    <dgm:pt modelId="{5746A25C-3A27-4849-8050-1F5B85E522C1}" type="pres">
      <dgm:prSet presAssocID="{06398C61-BCC9-4641-B0CE-A7ABCE9B7D8D}" presName="srcNode" presStyleLbl="node1" presStyleIdx="0" presStyleCnt="4"/>
      <dgm:spPr/>
    </dgm:pt>
    <dgm:pt modelId="{FCDDE2C6-AE98-4690-AA47-494AAD927B53}" type="pres">
      <dgm:prSet presAssocID="{06398C61-BCC9-4641-B0CE-A7ABCE9B7D8D}" presName="conn" presStyleLbl="parChTrans1D2" presStyleIdx="0" presStyleCnt="1"/>
      <dgm:spPr/>
      <dgm:t>
        <a:bodyPr/>
        <a:lstStyle/>
        <a:p>
          <a:endParaRPr lang="en-US"/>
        </a:p>
      </dgm:t>
    </dgm:pt>
    <dgm:pt modelId="{5C502F00-5FA2-4A1B-A5BA-8F452F05853F}" type="pres">
      <dgm:prSet presAssocID="{06398C61-BCC9-4641-B0CE-A7ABCE9B7D8D}" presName="extraNode" presStyleLbl="node1" presStyleIdx="0" presStyleCnt="4"/>
      <dgm:spPr/>
    </dgm:pt>
    <dgm:pt modelId="{0D159033-2316-4C9C-A8CB-588103CF7A11}" type="pres">
      <dgm:prSet presAssocID="{06398C61-BCC9-4641-B0CE-A7ABCE9B7D8D}" presName="dstNode" presStyleLbl="node1" presStyleIdx="0" presStyleCnt="4"/>
      <dgm:spPr/>
    </dgm:pt>
    <dgm:pt modelId="{90636503-4552-4310-BF25-E017A46A9BF1}" type="pres">
      <dgm:prSet presAssocID="{E7D0D4FC-3379-429A-84CF-C44A40C55B2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4DB95-5075-4866-BE9A-0480298EC906}" type="pres">
      <dgm:prSet presAssocID="{E7D0D4FC-3379-429A-84CF-C44A40C55B27}" presName="accent_1" presStyleCnt="0"/>
      <dgm:spPr/>
    </dgm:pt>
    <dgm:pt modelId="{58414800-2211-488E-8D7C-CBC6D489DF21}" type="pres">
      <dgm:prSet presAssocID="{E7D0D4FC-3379-429A-84CF-C44A40C55B27}" presName="accentRepeatNode" presStyleLbl="solidFgAcc1" presStyleIdx="0" presStyleCnt="4" custScaleY="110845" custLinFactNeighborX="873" custLinFactNeighborY="1104"/>
      <dgm:spPr/>
    </dgm:pt>
    <dgm:pt modelId="{0A4A3A65-072F-4D1B-8786-AB17001A9279}" type="pres">
      <dgm:prSet presAssocID="{6E1D26A4-9D02-424F-A78B-649E6159B00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6ABAD-CDA0-4C99-82D6-B80B7AA6DF79}" type="pres">
      <dgm:prSet presAssocID="{6E1D26A4-9D02-424F-A78B-649E6159B007}" presName="accent_2" presStyleCnt="0"/>
      <dgm:spPr/>
    </dgm:pt>
    <dgm:pt modelId="{FA8E70EC-5F0A-4B6C-BC9C-0C5F7CF142BF}" type="pres">
      <dgm:prSet presAssocID="{6E1D26A4-9D02-424F-A78B-649E6159B007}" presName="accentRepeatNode" presStyleLbl="solidFgAcc1" presStyleIdx="1" presStyleCnt="4"/>
      <dgm:spPr/>
    </dgm:pt>
    <dgm:pt modelId="{7895118D-230D-49DF-AEA4-9C9FC931C391}" type="pres">
      <dgm:prSet presAssocID="{E859F689-21FE-4826-B433-661BA9F57A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70866-674B-4A6D-A18D-D3DF9889D55D}" type="pres">
      <dgm:prSet presAssocID="{E859F689-21FE-4826-B433-661BA9F57A22}" presName="accent_3" presStyleCnt="0"/>
      <dgm:spPr/>
    </dgm:pt>
    <dgm:pt modelId="{F24F949D-F319-4075-969A-35F54A7897A2}" type="pres">
      <dgm:prSet presAssocID="{E859F689-21FE-4826-B433-661BA9F57A22}" presName="accentRepeatNode" presStyleLbl="solidFgAcc1" presStyleIdx="2" presStyleCnt="4"/>
      <dgm:spPr/>
    </dgm:pt>
    <dgm:pt modelId="{BE52AF1D-D982-4274-8F14-2C777B4E17EB}" type="pres">
      <dgm:prSet presAssocID="{089C1ED7-36C6-4A6B-89DB-14EAAC6AC6C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7F971-72DF-4A82-A20D-0C87D4A42AF4}" type="pres">
      <dgm:prSet presAssocID="{089C1ED7-36C6-4A6B-89DB-14EAAC6AC6C9}" presName="accent_4" presStyleCnt="0"/>
      <dgm:spPr/>
    </dgm:pt>
    <dgm:pt modelId="{3DF6816B-7158-4408-90D2-295E996CA848}" type="pres">
      <dgm:prSet presAssocID="{089C1ED7-36C6-4A6B-89DB-14EAAC6AC6C9}" presName="accentRepeatNode" presStyleLbl="solidFgAcc1" presStyleIdx="3" presStyleCnt="4" custLinFactX="-100000" custLinFactNeighborX="-114883" custLinFactNeighborY="42980"/>
      <dgm:spPr>
        <a:noFill/>
      </dgm:spPr>
      <dgm:t>
        <a:bodyPr/>
        <a:lstStyle/>
        <a:p>
          <a:endParaRPr lang="en-US"/>
        </a:p>
      </dgm:t>
    </dgm:pt>
  </dgm:ptLst>
  <dgm:cxnLst>
    <dgm:cxn modelId="{B2BE30A3-E4EE-4920-8278-A6F1CAE74AFA}" type="presOf" srcId="{E7D0D4FC-3379-429A-84CF-C44A40C55B27}" destId="{90636503-4552-4310-BF25-E017A46A9BF1}" srcOrd="0" destOrd="0" presId="urn:microsoft.com/office/officeart/2008/layout/VerticalCurvedList"/>
    <dgm:cxn modelId="{7B7794A6-DFD8-4223-9240-49CEF1FCFD1C}" srcId="{06398C61-BCC9-4641-B0CE-A7ABCE9B7D8D}" destId="{E7D0D4FC-3379-429A-84CF-C44A40C55B27}" srcOrd="0" destOrd="0" parTransId="{456EB25F-314A-4740-9443-5C8B1F1E0079}" sibTransId="{22295F97-89F0-4558-A0A0-CC2D601860E3}"/>
    <dgm:cxn modelId="{2D3C1F18-14D5-4371-8579-916BE21E0B82}" type="presOf" srcId="{E859F689-21FE-4826-B433-661BA9F57A22}" destId="{7895118D-230D-49DF-AEA4-9C9FC931C391}" srcOrd="0" destOrd="0" presId="urn:microsoft.com/office/officeart/2008/layout/VerticalCurvedList"/>
    <dgm:cxn modelId="{99A79087-8726-439A-B609-B4A2E1F71DDB}" type="presOf" srcId="{22295F97-89F0-4558-A0A0-CC2D601860E3}" destId="{FCDDE2C6-AE98-4690-AA47-494AAD927B53}" srcOrd="0" destOrd="0" presId="urn:microsoft.com/office/officeart/2008/layout/VerticalCurvedList"/>
    <dgm:cxn modelId="{6536C79C-2952-42BE-BA67-2C1B537A58C3}" srcId="{06398C61-BCC9-4641-B0CE-A7ABCE9B7D8D}" destId="{089C1ED7-36C6-4A6B-89DB-14EAAC6AC6C9}" srcOrd="3" destOrd="0" parTransId="{70247C45-402B-4A1F-AC32-B18DA0E49C98}" sibTransId="{0E3E0627-02E8-4127-845C-3EC13EF82385}"/>
    <dgm:cxn modelId="{59502569-6DC9-4F88-B683-952E46EA8DC9}" type="presOf" srcId="{06398C61-BCC9-4641-B0CE-A7ABCE9B7D8D}" destId="{D58336F3-1704-4B13-AF81-04C1D9736B3F}" srcOrd="0" destOrd="0" presId="urn:microsoft.com/office/officeart/2008/layout/VerticalCurvedList"/>
    <dgm:cxn modelId="{9D293FAA-B2F5-4722-995F-B9428F08C36C}" srcId="{06398C61-BCC9-4641-B0CE-A7ABCE9B7D8D}" destId="{6E1D26A4-9D02-424F-A78B-649E6159B007}" srcOrd="1" destOrd="0" parTransId="{D4403E57-E1EB-4581-B13B-C0D04A4B6AEC}" sibTransId="{7E8F93E6-BB12-418D-927C-08F4B1110C41}"/>
    <dgm:cxn modelId="{1061E6E5-E70E-46E8-9B37-F335A38C1BA0}" type="presOf" srcId="{089C1ED7-36C6-4A6B-89DB-14EAAC6AC6C9}" destId="{BE52AF1D-D982-4274-8F14-2C777B4E17EB}" srcOrd="0" destOrd="0" presId="urn:microsoft.com/office/officeart/2008/layout/VerticalCurvedList"/>
    <dgm:cxn modelId="{58AF7EF3-3D9D-49DA-AEBF-FCB744412D33}" type="presOf" srcId="{6E1D26A4-9D02-424F-A78B-649E6159B007}" destId="{0A4A3A65-072F-4D1B-8786-AB17001A9279}" srcOrd="0" destOrd="0" presId="urn:microsoft.com/office/officeart/2008/layout/VerticalCurvedList"/>
    <dgm:cxn modelId="{33F70617-64BB-414A-B176-D928A744B4C8}" srcId="{06398C61-BCC9-4641-B0CE-A7ABCE9B7D8D}" destId="{E859F689-21FE-4826-B433-661BA9F57A22}" srcOrd="2" destOrd="0" parTransId="{27473689-F963-4204-902F-10CD84BCBA7A}" sibTransId="{5E499E39-4912-47E4-BD16-730841048367}"/>
    <dgm:cxn modelId="{6C92F912-6298-4C0D-86FC-A2D9EF750833}" type="presParOf" srcId="{D58336F3-1704-4B13-AF81-04C1D9736B3F}" destId="{3C165262-4E2B-47D5-BC3A-073200BFA517}" srcOrd="0" destOrd="0" presId="urn:microsoft.com/office/officeart/2008/layout/VerticalCurvedList"/>
    <dgm:cxn modelId="{2A1E1A40-C8F6-4F71-8DBA-44FAAB863DFF}" type="presParOf" srcId="{3C165262-4E2B-47D5-BC3A-073200BFA517}" destId="{CCE4C290-2AE4-4CB9-A199-78CDB899DAD8}" srcOrd="0" destOrd="0" presId="urn:microsoft.com/office/officeart/2008/layout/VerticalCurvedList"/>
    <dgm:cxn modelId="{1D2D1C49-1F67-4642-9559-03F504861F43}" type="presParOf" srcId="{CCE4C290-2AE4-4CB9-A199-78CDB899DAD8}" destId="{5746A25C-3A27-4849-8050-1F5B85E522C1}" srcOrd="0" destOrd="0" presId="urn:microsoft.com/office/officeart/2008/layout/VerticalCurvedList"/>
    <dgm:cxn modelId="{FA3E8F93-6497-4F1B-8BF7-F386253AB311}" type="presParOf" srcId="{CCE4C290-2AE4-4CB9-A199-78CDB899DAD8}" destId="{FCDDE2C6-AE98-4690-AA47-494AAD927B53}" srcOrd="1" destOrd="0" presId="urn:microsoft.com/office/officeart/2008/layout/VerticalCurvedList"/>
    <dgm:cxn modelId="{0BAF22A0-3990-4BF5-9772-14D41F4A3271}" type="presParOf" srcId="{CCE4C290-2AE4-4CB9-A199-78CDB899DAD8}" destId="{5C502F00-5FA2-4A1B-A5BA-8F452F05853F}" srcOrd="2" destOrd="0" presId="urn:microsoft.com/office/officeart/2008/layout/VerticalCurvedList"/>
    <dgm:cxn modelId="{EC02EFCE-5322-4443-921D-C58FC69E2A8D}" type="presParOf" srcId="{CCE4C290-2AE4-4CB9-A199-78CDB899DAD8}" destId="{0D159033-2316-4C9C-A8CB-588103CF7A11}" srcOrd="3" destOrd="0" presId="urn:microsoft.com/office/officeart/2008/layout/VerticalCurvedList"/>
    <dgm:cxn modelId="{0CB131E2-8499-40FA-B7D8-AA1B7298E603}" type="presParOf" srcId="{3C165262-4E2B-47D5-BC3A-073200BFA517}" destId="{90636503-4552-4310-BF25-E017A46A9BF1}" srcOrd="1" destOrd="0" presId="urn:microsoft.com/office/officeart/2008/layout/VerticalCurvedList"/>
    <dgm:cxn modelId="{03D5AF4D-5FDE-4386-A244-922169B885B4}" type="presParOf" srcId="{3C165262-4E2B-47D5-BC3A-073200BFA517}" destId="{4474DB95-5075-4866-BE9A-0480298EC906}" srcOrd="2" destOrd="0" presId="urn:microsoft.com/office/officeart/2008/layout/VerticalCurvedList"/>
    <dgm:cxn modelId="{ACE43B1E-6618-46FF-ACEF-11DC55DBEE12}" type="presParOf" srcId="{4474DB95-5075-4866-BE9A-0480298EC906}" destId="{58414800-2211-488E-8D7C-CBC6D489DF21}" srcOrd="0" destOrd="0" presId="urn:microsoft.com/office/officeart/2008/layout/VerticalCurvedList"/>
    <dgm:cxn modelId="{74BB26CA-4806-4F6B-8E26-6BD5E4B2AFC9}" type="presParOf" srcId="{3C165262-4E2B-47D5-BC3A-073200BFA517}" destId="{0A4A3A65-072F-4D1B-8786-AB17001A9279}" srcOrd="3" destOrd="0" presId="urn:microsoft.com/office/officeart/2008/layout/VerticalCurvedList"/>
    <dgm:cxn modelId="{5B2CCB80-3C7D-4B24-8B47-D9CA7D1521CF}" type="presParOf" srcId="{3C165262-4E2B-47D5-BC3A-073200BFA517}" destId="{61E6ABAD-CDA0-4C99-82D6-B80B7AA6DF79}" srcOrd="4" destOrd="0" presId="urn:microsoft.com/office/officeart/2008/layout/VerticalCurvedList"/>
    <dgm:cxn modelId="{D147DF60-5B78-47B4-9A76-5C9E0BE1396D}" type="presParOf" srcId="{61E6ABAD-CDA0-4C99-82D6-B80B7AA6DF79}" destId="{FA8E70EC-5F0A-4B6C-BC9C-0C5F7CF142BF}" srcOrd="0" destOrd="0" presId="urn:microsoft.com/office/officeart/2008/layout/VerticalCurvedList"/>
    <dgm:cxn modelId="{99ED8435-BD7A-4BDB-8632-03DA1F8091B4}" type="presParOf" srcId="{3C165262-4E2B-47D5-BC3A-073200BFA517}" destId="{7895118D-230D-49DF-AEA4-9C9FC931C391}" srcOrd="5" destOrd="0" presId="urn:microsoft.com/office/officeart/2008/layout/VerticalCurvedList"/>
    <dgm:cxn modelId="{BDC53CE9-3F1F-431B-9CD9-FCAA9E145BC6}" type="presParOf" srcId="{3C165262-4E2B-47D5-BC3A-073200BFA517}" destId="{32270866-674B-4A6D-A18D-D3DF9889D55D}" srcOrd="6" destOrd="0" presId="urn:microsoft.com/office/officeart/2008/layout/VerticalCurvedList"/>
    <dgm:cxn modelId="{0AE42F3E-935F-4E4C-8137-ACC47B1B7E10}" type="presParOf" srcId="{32270866-674B-4A6D-A18D-D3DF9889D55D}" destId="{F24F949D-F319-4075-969A-35F54A7897A2}" srcOrd="0" destOrd="0" presId="urn:microsoft.com/office/officeart/2008/layout/VerticalCurvedList"/>
    <dgm:cxn modelId="{B18A2444-00D2-4FED-83A8-07E46F5CDBEA}" type="presParOf" srcId="{3C165262-4E2B-47D5-BC3A-073200BFA517}" destId="{BE52AF1D-D982-4274-8F14-2C777B4E17EB}" srcOrd="7" destOrd="0" presId="urn:microsoft.com/office/officeart/2008/layout/VerticalCurvedList"/>
    <dgm:cxn modelId="{DCFEF2A9-6541-4987-B945-8598873B428C}" type="presParOf" srcId="{3C165262-4E2B-47D5-BC3A-073200BFA517}" destId="{D307F971-72DF-4A82-A20D-0C87D4A42AF4}" srcOrd="8" destOrd="0" presId="urn:microsoft.com/office/officeart/2008/layout/VerticalCurvedList"/>
    <dgm:cxn modelId="{4A05A2D2-44C6-44D3-9ED0-A48A0024FC13}" type="presParOf" srcId="{D307F971-72DF-4A82-A20D-0C87D4A42AF4}" destId="{3DF6816B-7158-4408-90D2-295E996CA8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DE2C6-AE98-4690-AA47-494AAD927B5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36503-4552-4310-BF25-E017A46A9BF1}">
      <dsp:nvSpPr>
        <dsp:cNvPr id="0" name=""/>
        <dsp:cNvSpPr/>
      </dsp:nvSpPr>
      <dsp:spPr>
        <a:xfrm>
          <a:off x="460128" y="312440"/>
          <a:ext cx="53520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r>
            <a:rPr lang="en-US" sz="3000" kern="1200" dirty="0" err="1" smtClean="0"/>
            <a:t>ভৌগলিক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গতিশীলতা</a:t>
          </a:r>
          <a:endParaRPr lang="en-US" sz="3000" kern="1200" dirty="0"/>
        </a:p>
      </dsp:txBody>
      <dsp:txXfrm>
        <a:off x="460128" y="312440"/>
        <a:ext cx="5352084" cy="625205"/>
      </dsp:txXfrm>
    </dsp:sp>
    <dsp:sp modelId="{58414800-2211-488E-8D7C-CBC6D489DF21}">
      <dsp:nvSpPr>
        <dsp:cNvPr id="0" name=""/>
        <dsp:cNvSpPr/>
      </dsp:nvSpPr>
      <dsp:spPr>
        <a:xfrm>
          <a:off x="76197" y="200540"/>
          <a:ext cx="781507" cy="866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A3A65-072F-4D1B-8786-AB17001A9279}">
      <dsp:nvSpPr>
        <dsp:cNvPr id="0" name=""/>
        <dsp:cNvSpPr/>
      </dsp:nvSpPr>
      <dsp:spPr>
        <a:xfrm>
          <a:off x="818573" y="1250411"/>
          <a:ext cx="4993639" cy="62520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r>
            <a:rPr lang="en-US" sz="3000" kern="1200" dirty="0" err="1" smtClean="0"/>
            <a:t>পেশাগত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গতিশীলতা</a:t>
          </a:r>
          <a:endParaRPr lang="en-US" sz="3000" kern="1200" dirty="0"/>
        </a:p>
      </dsp:txBody>
      <dsp:txXfrm>
        <a:off x="818573" y="1250411"/>
        <a:ext cx="4993639" cy="625205"/>
      </dsp:txXfrm>
    </dsp:sp>
    <dsp:sp modelId="{FA8E70EC-5F0A-4B6C-BC9C-0C5F7CF142BF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5118D-230D-49DF-AEA4-9C9FC931C391}">
      <dsp:nvSpPr>
        <dsp:cNvPr id="0" name=""/>
        <dsp:cNvSpPr/>
      </dsp:nvSpPr>
      <dsp:spPr>
        <a:xfrm>
          <a:off x="818573" y="2188382"/>
          <a:ext cx="4993639" cy="62520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r>
            <a:rPr lang="en-US" sz="3000" kern="1200" dirty="0" err="1" smtClean="0"/>
            <a:t>শিল্পগত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গতিশীলতা</a:t>
          </a:r>
          <a:endParaRPr lang="en-US" sz="3000" kern="1200" dirty="0"/>
        </a:p>
      </dsp:txBody>
      <dsp:txXfrm>
        <a:off x="818573" y="2188382"/>
        <a:ext cx="4993639" cy="625205"/>
      </dsp:txXfrm>
    </dsp:sp>
    <dsp:sp modelId="{F24F949D-F319-4075-969A-35F54A7897A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AF1D-D982-4274-8F14-2C777B4E17EB}">
      <dsp:nvSpPr>
        <dsp:cNvPr id="0" name=""/>
        <dsp:cNvSpPr/>
      </dsp:nvSpPr>
      <dsp:spPr>
        <a:xfrm>
          <a:off x="460128" y="3126353"/>
          <a:ext cx="5352084" cy="6252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r>
            <a:rPr lang="en-US" sz="3000" kern="1200" dirty="0" err="1" smtClean="0"/>
            <a:t>স্তরগত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গতিশীলতা</a:t>
          </a:r>
          <a:endParaRPr lang="en-US" sz="3000" kern="1200" dirty="0"/>
        </a:p>
      </dsp:txBody>
      <dsp:txXfrm>
        <a:off x="460128" y="3126353"/>
        <a:ext cx="5352084" cy="625205"/>
      </dsp:txXfrm>
    </dsp:sp>
    <dsp:sp modelId="{3DF6816B-7158-4408-90D2-295E996CA848}">
      <dsp:nvSpPr>
        <dsp:cNvPr id="0" name=""/>
        <dsp:cNvSpPr/>
      </dsp:nvSpPr>
      <dsp:spPr>
        <a:xfrm>
          <a:off x="0" y="3282492"/>
          <a:ext cx="781507" cy="781507"/>
        </a:xfrm>
        <a:prstGeom prst="ellipse">
          <a:avLst/>
        </a:prstGeom>
        <a:noFill/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08A5A-0D58-4193-BA21-2BA951FDA784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3334-ABE9-4CA3-8BF7-8A59839E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9326-AFFB-4B1B-A81B-F628548471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1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d%20Abtabul%20Alom\Pictures\15260800792_5c9ac18a16_b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8556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914400"/>
            <a:ext cx="872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3048000"/>
            <a:ext cx="8721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51" y="34636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4682" y="38100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6" y="0"/>
            <a:ext cx="9172555" cy="6892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990600"/>
            <a:ext cx="6477000" cy="4953000"/>
            <a:chOff x="1371600" y="990600"/>
            <a:chExt cx="6477000" cy="49530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371600" y="990600"/>
              <a:ext cx="0" cy="4953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371600" y="5867400"/>
              <a:ext cx="6477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 rot="16200000">
              <a:off x="656977" y="3838823"/>
              <a:ext cx="3181850" cy="8382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বিনিয়োগ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ভাল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3095378" y="4448422"/>
              <a:ext cx="1962648" cy="8382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শ্রমিক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নিয়োগ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90600" y="152400"/>
            <a:ext cx="7239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8488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02709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550" y="243616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00150" y="2666999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1100" y="4257924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47902" y="1083733"/>
            <a:ext cx="5981698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2666999"/>
            <a:ext cx="838204" cy="12236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83" y="4232523"/>
            <a:ext cx="2268248" cy="149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315200" y="8466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৩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83" y="2383482"/>
            <a:ext cx="2266950" cy="1431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1371600" y="990600"/>
            <a:ext cx="0" cy="4953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71600" y="58674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3202" y="211667"/>
            <a:ext cx="8308398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228477" y="4410323"/>
            <a:ext cx="2038849" cy="83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1447803" y="2590798"/>
            <a:ext cx="1600199" cy="83820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133478" y="4486523"/>
            <a:ext cx="1886448" cy="83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5114678" y="4562724"/>
            <a:ext cx="1734046" cy="838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rot="16200000">
            <a:off x="3238503" y="2705098"/>
            <a:ext cx="1676399" cy="83820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6200000">
            <a:off x="5067300" y="2781301"/>
            <a:ext cx="1828799" cy="83819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8488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7315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0550" y="21059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100" y="2336801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0150" y="3962400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00200" y="990600"/>
            <a:ext cx="7391400" cy="1007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পায়,ফলে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06195" y="152400"/>
            <a:ext cx="914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৪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73" y="4114800"/>
            <a:ext cx="2124989" cy="1552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73" y="2220500"/>
            <a:ext cx="2124989" cy="1741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079" y="4121727"/>
            <a:ext cx="8393642" cy="762000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7" y="1143000"/>
            <a:ext cx="6172200" cy="2709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949" y="2971800"/>
            <a:ext cx="22413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 : ০৫ </a:t>
            </a: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219670"/>
            <a:ext cx="39020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286" y="5105400"/>
            <a:ext cx="856291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উত্তরঃ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9" y="11430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7454011"/>
              </p:ext>
            </p:extLst>
          </p:nvPr>
        </p:nvGraphicFramePr>
        <p:xfrm>
          <a:off x="2802463" y="2241041"/>
          <a:ext cx="5867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64064" y="2020907"/>
            <a:ext cx="2438400" cy="4419600"/>
            <a:chOff x="3389626" y="1279094"/>
            <a:chExt cx="1310054" cy="1505809"/>
          </a:xfrm>
        </p:grpSpPr>
        <p:sp>
          <p:nvSpPr>
            <p:cNvPr id="4" name="Hexagon 3"/>
            <p:cNvSpPr/>
            <p:nvPr/>
          </p:nvSpPr>
          <p:spPr>
            <a:xfrm rot="5400000">
              <a:off x="3291748" y="1376972"/>
              <a:ext cx="1505809" cy="131005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Hexagon 4"/>
            <p:cNvSpPr/>
            <p:nvPr/>
          </p:nvSpPr>
          <p:spPr>
            <a:xfrm>
              <a:off x="3593775" y="1513750"/>
              <a:ext cx="901754" cy="10364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/>
                <a:t>শ্রমের</a:t>
              </a:r>
              <a:r>
                <a:rPr lang="en-US" sz="2400" dirty="0"/>
                <a:t> </a:t>
              </a:r>
              <a:endParaRPr lang="en-US" sz="24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গতিশীলতা</a:t>
              </a:r>
              <a:endParaRPr lang="en-US" sz="24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 </a:t>
              </a:r>
              <a:r>
                <a:rPr lang="en-US" sz="2400" dirty="0"/>
                <a:t>৪ </a:t>
              </a:r>
              <a:r>
                <a:rPr lang="en-US" sz="2400" dirty="0" err="1"/>
                <a:t>প্রকার</a:t>
              </a:r>
              <a:r>
                <a:rPr lang="en-US" sz="2400" dirty="0"/>
                <a:t> </a:t>
              </a:r>
              <a:r>
                <a:rPr lang="en-US" sz="2400" dirty="0" smtClean="0"/>
                <a:t>।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 </a:t>
              </a:r>
              <a:r>
                <a:rPr lang="en-US" sz="2400" dirty="0" err="1"/>
                <a:t>যথঃ</a:t>
              </a:r>
              <a:r>
                <a:rPr lang="en-US" sz="2400" dirty="0"/>
                <a:t>-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2844800" y="2441627"/>
            <a:ext cx="762001" cy="823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১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8864" y="3406822"/>
            <a:ext cx="762001" cy="823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২</a:t>
            </a:r>
          </a:p>
        </p:txBody>
      </p:sp>
      <p:sp>
        <p:nvSpPr>
          <p:cNvPr id="8" name="Oval 7"/>
          <p:cNvSpPr/>
          <p:nvPr/>
        </p:nvSpPr>
        <p:spPr>
          <a:xfrm>
            <a:off x="3255431" y="4273043"/>
            <a:ext cx="668865" cy="823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৩</a:t>
            </a:r>
          </a:p>
        </p:txBody>
      </p:sp>
      <p:sp>
        <p:nvSpPr>
          <p:cNvPr id="9" name="Oval 8"/>
          <p:cNvSpPr/>
          <p:nvPr/>
        </p:nvSpPr>
        <p:spPr>
          <a:xfrm>
            <a:off x="2912530" y="5339845"/>
            <a:ext cx="762001" cy="823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702" y="192652"/>
            <a:ext cx="8354898" cy="5909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/>
              <a:t>শ্রমের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গতিশীলতা</a:t>
            </a:r>
            <a:r>
              <a:rPr lang="en-US" sz="3600" dirty="0" smtClean="0"/>
              <a:t> (Mobility of </a:t>
            </a:r>
            <a:r>
              <a:rPr lang="en-US" sz="3600" dirty="0" err="1" smtClean="0"/>
              <a:t>Labour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702" y="1066800"/>
            <a:ext cx="835489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শ্রমের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গতিশীলতা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শ্রমিকের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কর্মসংস্থান,কর্মস্তর</a:t>
            </a:r>
            <a:r>
              <a:rPr lang="en-US" sz="2800" dirty="0" smtClean="0"/>
              <a:t>, </a:t>
            </a:r>
            <a:r>
              <a:rPr lang="en-US" sz="2800" dirty="0" err="1" smtClean="0"/>
              <a:t>পেশা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পরিবর্তনশীলতাকে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0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09600"/>
            <a:ext cx="8305800" cy="625205"/>
            <a:chOff x="460128" y="312440"/>
            <a:chExt cx="5352084" cy="625205"/>
          </a:xfrm>
        </p:grpSpPr>
        <p:sp>
          <p:nvSpPr>
            <p:cNvPr id="3" name="Rectangle 2"/>
            <p:cNvSpPr/>
            <p:nvPr/>
          </p:nvSpPr>
          <p:spPr>
            <a:xfrm>
              <a:off x="460128" y="312440"/>
              <a:ext cx="5352084" cy="625205"/>
            </a:xfrm>
            <a:prstGeom prst="rect">
              <a:avLst/>
            </a:prstGeom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460128" y="312440"/>
              <a:ext cx="5352084" cy="625205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ভৌগলিক</a:t>
              </a: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গতিশীলতা</a:t>
              </a:r>
              <a:r>
                <a:rPr lang="en-US" sz="3000" kern="1200" dirty="0" smtClean="0"/>
                <a:t>(Geographical Mobility)</a:t>
              </a:r>
              <a:endParaRPr lang="en-US" sz="3000" kern="1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2" y="3714750"/>
            <a:ext cx="22098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00250"/>
            <a:ext cx="2438400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14751"/>
            <a:ext cx="2438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Bent Arrow 7"/>
          <p:cNvSpPr/>
          <p:nvPr/>
        </p:nvSpPr>
        <p:spPr>
          <a:xfrm>
            <a:off x="1219200" y="2000250"/>
            <a:ext cx="1828800" cy="153543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107007" y="1836844"/>
            <a:ext cx="1549398" cy="1876212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01" y="5874434"/>
            <a:ext cx="849619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শ্রমিক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পেশা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পরিবর্তন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শুধুমাত্র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স্থান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পরিবর্তন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করে,তবে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ভৌগলিক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গতিশীলতা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2819400" y="3714751"/>
            <a:ext cx="3276600" cy="19240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খুলনার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একজন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পাটকল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শ্রমিক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নারায়নগঞ্জের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কোন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পাটকলে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কাজ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গ্রহণ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0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28600"/>
            <a:ext cx="8534400" cy="625205"/>
            <a:chOff x="818573" y="1250411"/>
            <a:chExt cx="4993639" cy="625205"/>
          </a:xfrm>
        </p:grpSpPr>
        <p:sp>
          <p:nvSpPr>
            <p:cNvPr id="3" name="Rectangle 2"/>
            <p:cNvSpPr/>
            <p:nvPr/>
          </p:nvSpPr>
          <p:spPr>
            <a:xfrm>
              <a:off x="818573" y="1250411"/>
              <a:ext cx="4993639" cy="6252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818573" y="1250411"/>
              <a:ext cx="4993639" cy="62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পেশাগত</a:t>
              </a: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গতিশীলতা</a:t>
              </a:r>
              <a:r>
                <a:rPr lang="en-US" sz="3000" kern="1200" dirty="0" smtClean="0"/>
                <a:t> (Occupational mobility)</a:t>
              </a:r>
              <a:endParaRPr lang="en-US" sz="3000" kern="1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828925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2004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-Right Arrow Callout 6"/>
          <p:cNvSpPr/>
          <p:nvPr/>
        </p:nvSpPr>
        <p:spPr>
          <a:xfrm>
            <a:off x="3286125" y="1600200"/>
            <a:ext cx="2047875" cy="3276600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কৃষি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ছেড়ে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ইটভাটায়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06534"/>
            <a:ext cx="8077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dirty="0" err="1" smtClean="0"/>
              <a:t>নির্দিষ্ট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পেশা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পেশা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অবলম্বন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পেশাগত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গতশীলতা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16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57200"/>
            <a:ext cx="8610600" cy="625205"/>
            <a:chOff x="818573" y="2188382"/>
            <a:chExt cx="4993639" cy="625205"/>
          </a:xfrm>
        </p:grpSpPr>
        <p:sp>
          <p:nvSpPr>
            <p:cNvPr id="3" name="Rectangle 2"/>
            <p:cNvSpPr/>
            <p:nvPr/>
          </p:nvSpPr>
          <p:spPr>
            <a:xfrm>
              <a:off x="818573" y="2188382"/>
              <a:ext cx="4993639" cy="6252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818573" y="2188382"/>
              <a:ext cx="4993639" cy="62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শিল্পগত</a:t>
              </a: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গতিশীলতা</a:t>
              </a:r>
              <a:r>
                <a:rPr lang="en-US" sz="3000" kern="1200" dirty="0" smtClean="0"/>
                <a:t> (Industrial mobility)</a:t>
              </a:r>
              <a:endParaRPr lang="en-US" sz="30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3200" y="5836160"/>
            <a:ext cx="8458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যদি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শ্রমিক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ত্যাগ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অন্য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শিল্পে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গতিশীলতা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828800"/>
            <a:ext cx="3276600" cy="3181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2668"/>
            <a:ext cx="2971800" cy="3181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Left-Right Arrow Callout 7"/>
          <p:cNvSpPr/>
          <p:nvPr/>
        </p:nvSpPr>
        <p:spPr>
          <a:xfrm>
            <a:off x="3276600" y="1781175"/>
            <a:ext cx="2047875" cy="3276600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পাটকল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ছেড়ে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কাপড়ের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কলে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81000"/>
            <a:ext cx="8763000" cy="625205"/>
            <a:chOff x="460128" y="3126353"/>
            <a:chExt cx="5352084" cy="625205"/>
          </a:xfrm>
        </p:grpSpPr>
        <p:sp>
          <p:nvSpPr>
            <p:cNvPr id="3" name="Rectangle 2"/>
            <p:cNvSpPr/>
            <p:nvPr/>
          </p:nvSpPr>
          <p:spPr>
            <a:xfrm>
              <a:off x="460128" y="3126353"/>
              <a:ext cx="5352084" cy="6252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460128" y="3126353"/>
              <a:ext cx="5352084" cy="62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স্তরগত</a:t>
              </a:r>
              <a:r>
                <a:rPr lang="en-US" sz="3000" kern="1200" dirty="0" smtClean="0"/>
                <a:t> </a:t>
              </a:r>
              <a:r>
                <a:rPr lang="en-US" sz="3000" kern="1200" dirty="0" err="1" smtClean="0"/>
                <a:t>গতিশীলতা</a:t>
              </a:r>
              <a:r>
                <a:rPr lang="en-US" sz="3000" kern="1200" dirty="0" smtClean="0"/>
                <a:t> (Stage mobility)</a:t>
              </a:r>
              <a:endParaRPr lang="en-US" sz="30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5900" y="5943600"/>
            <a:ext cx="87757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একই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পেশায়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স্তর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অন্য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স্তরে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/>
              <a:t>উন্নীত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হওয়াকে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স্তরগত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গতিশীলতা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25600"/>
            <a:ext cx="2895600" cy="317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25600"/>
            <a:ext cx="2905125" cy="317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Left-Right Arrow Callout 7"/>
          <p:cNvSpPr/>
          <p:nvPr/>
        </p:nvSpPr>
        <p:spPr>
          <a:xfrm>
            <a:off x="3286125" y="1574800"/>
            <a:ext cx="2657475" cy="3276600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উপজেলা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নির্বাহী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অফিসার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হতে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জেলা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প্রশাসকের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উন্নীত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503" y="228600"/>
            <a:ext cx="33281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7392" y="413265"/>
            <a:ext cx="23471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সময়-০৫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মিনিট</a:t>
            </a:r>
            <a:endParaRPr lang="en-US" sz="2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633" y="1492796"/>
            <a:ext cx="8305207" cy="4247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/>
              <a:t>শ্রমের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গতিশীলতার</a:t>
            </a:r>
            <a:r>
              <a:rPr lang="en-US" sz="2400" dirty="0" smtClean="0"/>
              <a:t> </a:t>
            </a:r>
            <a:r>
              <a:rPr lang="en-US" sz="2400" dirty="0">
                <a:latin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" y="2664022"/>
            <a:ext cx="3810000" cy="3785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382095" y="2664022"/>
            <a:ext cx="44501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</a:t>
            </a:r>
            <a:r>
              <a:rPr lang="en-US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কাজের</a:t>
            </a:r>
            <a:r>
              <a:rPr lang="en-US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সমাধানঃ</a:t>
            </a:r>
            <a:endParaRPr lang="en-US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cap="none" spc="0" dirty="0" smtClean="0">
              <a:ln w="11430"/>
              <a:solidFill>
                <a:srgbClr val="00B050"/>
              </a:solidFill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4113580" y="3371908"/>
            <a:ext cx="2047875" cy="3276600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(১)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কৃষি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ছেড়ে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ইটভাটায়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Left-Right Arrow Callout 7"/>
          <p:cNvSpPr/>
          <p:nvPr/>
        </p:nvSpPr>
        <p:spPr>
          <a:xfrm>
            <a:off x="5522213" y="3363441"/>
            <a:ext cx="2173988" cy="3276600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(২)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হতে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জ্যেষ্ঠ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শিক্ষক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উন্নীত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9" name="Left-Right Arrow Callout 8"/>
          <p:cNvSpPr/>
          <p:nvPr/>
        </p:nvSpPr>
        <p:spPr>
          <a:xfrm>
            <a:off x="7102550" y="3363441"/>
            <a:ext cx="2047875" cy="3276600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(৩)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পাটকল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ছেড়ে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কাপড়ের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কলে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910" y="533400"/>
            <a:ext cx="276069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মূল্যায়ণ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649" y="1752600"/>
            <a:ext cx="839204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১)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একজন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শিক্ষকতার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চাকরি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ছেড়ে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ব্যাংকের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চাকুরিতে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যোগদান</a:t>
            </a:r>
            <a:endParaRPr lang="en-US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করলেন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এটি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শ্রমের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কোন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ধরনের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গতিশীলতা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</a:p>
          <a:p>
            <a:pPr algn="ctr"/>
            <a:endParaRPr lang="en-US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ক)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ভৌগলিক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গতিশীলতা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খ)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স্তরগত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গতিশীলতা</a:t>
            </a:r>
            <a:endParaRPr lang="en-US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গ)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শিল্পগত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গতিশীলতা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ঘ)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পেশাগত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গতিশীলতা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49" y="4123267"/>
            <a:ext cx="839204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২)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একজন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পদ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থেকে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সহকারী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অধ্যাপক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হলে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শ্রমের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গতিশীলতা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হবে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</a:p>
          <a:p>
            <a:pPr algn="ctr"/>
            <a:endParaRPr lang="en-US" sz="20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ক)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স্তরগত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খ)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পেশাগত</a:t>
            </a:r>
            <a:endParaRPr lang="en-US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গ)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শিক্ষাগত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ঘ) </a:t>
            </a:r>
            <a:r>
              <a:rPr lang="en-US" sz="20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ভৌগলিক</a:t>
            </a:r>
            <a:r>
              <a:rPr lang="en-US" sz="20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L-Shape 4"/>
          <p:cNvSpPr/>
          <p:nvPr/>
        </p:nvSpPr>
        <p:spPr>
          <a:xfrm rot="19395481">
            <a:off x="4810800" y="2912133"/>
            <a:ext cx="1090612" cy="503237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19395481">
            <a:off x="2083976" y="4649318"/>
            <a:ext cx="1090612" cy="503237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pcmc\Pictures\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8" y="297872"/>
            <a:ext cx="4031672" cy="328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5528" y="3845003"/>
            <a:ext cx="4031672" cy="28315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জ্যেষ্ঠ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ডিমলা,নীলফামারী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 </a:t>
            </a:r>
          </a:p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7528" y="297873"/>
            <a:ext cx="4114800" cy="2893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পাঠ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পরিচিতি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অর্থনীতি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শ্রেণিঃ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একাদশ-দ্বাদশ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পত্র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পঞ্চম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শ্রম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বাজার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rgbClr val="FFC000"/>
                </a:solidFill>
              </a:rPr>
              <a:t>পাঠ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শিরোনামঃ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2" y="3581399"/>
            <a:ext cx="4076446" cy="303953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22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327549" y="457200"/>
            <a:ext cx="8587852" cy="4876800"/>
          </a:xfrm>
          <a:prstGeom prst="up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0081" y="2967335"/>
            <a:ext cx="2303836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বাড়ীর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endParaRPr lang="en-US" sz="5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কাজ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952" y="5791200"/>
            <a:ext cx="77941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প্রশ্নঃমজুরি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শ্রমের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চাহিদাকে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প্রভাবিত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করে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ব্যাখ্যা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  <a:endParaRPr lang="en-US" sz="2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44" y="2133914"/>
            <a:ext cx="8001000" cy="26468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16600" dirty="0" err="1" smtClean="0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16600" dirty="0" err="1" smtClean="0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16600" dirty="0" smtClean="0">
                <a:latin typeface="NikoshBAN" pitchFamily="2" charset="0"/>
              </a:rPr>
              <a:t> </a:t>
            </a:r>
            <a:endParaRPr lang="en-US" sz="16600" dirty="0"/>
          </a:p>
        </p:txBody>
      </p:sp>
      <p:sp>
        <p:nvSpPr>
          <p:cNvPr id="8" name="Rectangle 7"/>
          <p:cNvSpPr/>
          <p:nvPr/>
        </p:nvSpPr>
        <p:spPr>
          <a:xfrm>
            <a:off x="-140326" y="0"/>
            <a:ext cx="4648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1112" y="0"/>
            <a:ext cx="46863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6007" y="533400"/>
            <a:ext cx="72651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চল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একটি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ভিডিও</a:t>
            </a:r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দেখি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105835"/>
            <a:ext cx="7422937" cy="9541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/>
              <a:t>কারিগরী কারিগর । নিমান শ্রমিকদের নিয়ে গান । মে দিবসের গান । নির্মাণ শ্রমিক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2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7200" y="1066800"/>
            <a:ext cx="8153400" cy="18288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276600"/>
            <a:ext cx="6629400" cy="1752600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lobour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market)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983" y="1143000"/>
            <a:ext cx="7427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পাঠের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685800" y="609600"/>
            <a:ext cx="7696200" cy="15240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62200"/>
            <a:ext cx="7696200" cy="37338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857250" indent="-857250" algn="ctr">
              <a:buFont typeface="+mj-lt"/>
              <a:buAutoNum type="romanU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857250" indent="-857250" algn="ctr">
              <a:buFont typeface="+mj-lt"/>
              <a:buAutoNum type="romanU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/>
              <a:t>শ্রমের</a:t>
            </a:r>
            <a:r>
              <a:rPr lang="en-US" sz="3200" dirty="0"/>
              <a:t> </a:t>
            </a:r>
            <a:r>
              <a:rPr lang="en-US" sz="3200" dirty="0" err="1" smtClean="0"/>
              <a:t>গতিশীলতার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/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6367" y="635000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শিখণ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ফল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5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53200" y="800038"/>
            <a:ext cx="237172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মানসিক শ্রম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6" y="228600"/>
            <a:ext cx="4966333" cy="2074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7" y="4876800"/>
            <a:ext cx="4966333" cy="1844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400800" y="3136612"/>
            <a:ext cx="252412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শারীরিক  শ্রম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5959125"/>
            <a:ext cx="237172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  <a:sym typeface="Wingdings"/>
              </a:rPr>
              <a:t>পারিশ্রমিক </a:t>
            </a:r>
          </a:p>
        </p:txBody>
      </p:sp>
      <p:pic>
        <p:nvPicPr>
          <p:cNvPr id="1453" name="Picture 429" descr="D:\03. MOSHIUR- DOPLICATE COPY_ PPP &amp; VEDIO\photo\262621_1403620506517961_40428822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7" y="2590800"/>
            <a:ext cx="4966333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486400" y="1113443"/>
            <a:ext cx="91440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10200" y="3418490"/>
            <a:ext cx="990600" cy="2101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86400" y="6220735"/>
            <a:ext cx="914400" cy="517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7429" y="689646"/>
            <a:ext cx="2108269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শিক্ষকের</a:t>
            </a:r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শ্রম</a:t>
            </a:r>
            <a:endParaRPr lang="en-US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8404" y="3886200"/>
            <a:ext cx="270939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কৃষি</a:t>
            </a:r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শ্রমিকের</a:t>
            </a:r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শ্রম</a:t>
            </a:r>
            <a:endParaRPr lang="en-US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7989" y="5569139"/>
            <a:ext cx="2182009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উপার্জন</a:t>
            </a:r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টাকা</a:t>
            </a:r>
            <a:endParaRPr lang="en-US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9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86106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সহায়ক</a:t>
            </a:r>
            <a:r>
              <a:rPr lang="en-US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গ্রন্থ</a:t>
            </a:r>
            <a:r>
              <a:rPr lang="en-US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অর্থনীতি,প্রথম</a:t>
            </a:r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পত্র</a:t>
            </a:r>
            <a:endParaRPr lang="en-US" sz="2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একাদশ-দ্বাদশ</a:t>
            </a:r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</a:t>
            </a:r>
            <a:endParaRPr lang="en-US" sz="2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000" y="491461"/>
            <a:ext cx="32399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নিরব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6782" y="691516"/>
            <a:ext cx="27206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১০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মিনিট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001" y="3384560"/>
            <a:ext cx="4330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প্রফেসর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মোস্তাফিজুর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রহমান</a:t>
            </a:r>
            <a:endParaRPr lang="en-US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প্রথম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পত্র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পৃষ্ঠা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নম্বর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২২৬ 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৫.৭)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6578" y="3399948"/>
            <a:ext cx="323197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রণজিত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কুমার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নাথ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প্রথম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পত্র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lvl="0"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পৃষ্ঠা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নম্বর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২৬৬ 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৫.৪)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092720"/>
            <a:ext cx="8610600" cy="1612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731520" indent="-857250" algn="ctr">
              <a:buFont typeface="+mj-lt"/>
              <a:buAutoNum type="romanU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731520" indent="-857250" algn="ctr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2400" dirty="0" err="1" smtClean="0"/>
              <a:t>শ্রমের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গতিশীলতা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/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8021782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1447800"/>
            <a:ext cx="0" cy="449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71600" y="5837591"/>
            <a:ext cx="7391400" cy="298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58488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0550" y="41003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66700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46717" y="2895600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81100" y="4373532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57400" y="872067"/>
            <a:ext cx="6573982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33" y="4365684"/>
            <a:ext cx="1474787" cy="1471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42" y="4331199"/>
            <a:ext cx="1652587" cy="1454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33" y="2944842"/>
            <a:ext cx="1474787" cy="2857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04" y="2928263"/>
            <a:ext cx="1652587" cy="2874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16200000">
            <a:off x="914400" y="4162484"/>
            <a:ext cx="292391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6957761" y="4102599"/>
            <a:ext cx="2890043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14612" y="76200"/>
            <a:ext cx="902085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0997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1371600" y="990600"/>
            <a:ext cx="0" cy="4953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71600" y="58674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36060" y="270933"/>
            <a:ext cx="8077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306351" y="4488195"/>
            <a:ext cx="1883102" cy="83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উৎপাদনশীলতা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1365695" y="2672904"/>
            <a:ext cx="1764414" cy="83820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139386" y="4492429"/>
            <a:ext cx="1874632" cy="83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5044385" y="4492428"/>
            <a:ext cx="1874631" cy="83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rot="16200000">
            <a:off x="3048000" y="2895601"/>
            <a:ext cx="2057400" cy="838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6200000">
            <a:off x="5067300" y="2781301"/>
            <a:ext cx="1828799" cy="838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8488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417" y="373491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060" y="20551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14967" y="2286000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2050" y="3974215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828800" y="990600"/>
            <a:ext cx="6867527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বাড়ে,ফলে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924800" y="194733"/>
            <a:ext cx="771527" cy="76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4114801"/>
            <a:ext cx="1933574" cy="1558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2209799"/>
            <a:ext cx="1933574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55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560</Words>
  <Application>Microsoft Office PowerPoint</Application>
  <PresentationFormat>On-screen Show (4:3)</PresentationFormat>
  <Paragraphs>162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Windows User</cp:lastModifiedBy>
  <cp:revision>204</cp:revision>
  <dcterms:created xsi:type="dcterms:W3CDTF">2006-08-16T00:00:00Z</dcterms:created>
  <dcterms:modified xsi:type="dcterms:W3CDTF">2021-05-22T03:17:22Z</dcterms:modified>
</cp:coreProperties>
</file>