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6" r:id="rId4"/>
    <p:sldId id="259" r:id="rId5"/>
    <p:sldId id="272" r:id="rId6"/>
    <p:sldId id="260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4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E86C-0F4E-4B7A-9DDC-B41FC797C6D3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344C9-E48F-4DC2-8498-1F770C79D7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344C9-E48F-4DC2-8498-1F770C79D7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mzadspt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-1219200"/>
            <a:ext cx="5791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বিস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মিল্লা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রহমানির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রাহিম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239000"/>
            <a:ext cx="9144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সবাই কে                 </a:t>
            </a:r>
            <a:r>
              <a:rPr lang="bn-IN" sz="1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20165344">
            <a:off x="-4852463" y="3235004"/>
            <a:ext cx="487640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/>
              <a:t>   </a:t>
            </a:r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5556 L 0.075 0.2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52239 -0.0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8600"/>
            <a:ext cx="44958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আদর্শপাঠঃ</a:t>
            </a:r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752600"/>
            <a:ext cx="8001000" cy="4648200"/>
            <a:chOff x="0" y="1219200"/>
            <a:chExt cx="9185686" cy="5638800"/>
          </a:xfrm>
        </p:grpSpPr>
        <p:pic>
          <p:nvPicPr>
            <p:cNvPr id="4" name="Picture 3" descr="শ্রেনি পাঠ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9200"/>
              <a:ext cx="9185686" cy="563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1371600"/>
              <a:ext cx="5861342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 ‘</a:t>
              </a:r>
              <a:r>
                <a:rPr lang="bn-IN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কপোতাক্ষ নদ’ </a:t>
              </a:r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 আবৃতি করে শিক্ষার্থীদের শোনাচ্ছেন--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Down Arrow 6"/>
          <p:cNvSpPr/>
          <p:nvPr/>
        </p:nvSpPr>
        <p:spPr>
          <a:xfrm>
            <a:off x="7010400" y="1828800"/>
            <a:ext cx="533400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5334000" y="0"/>
            <a:ext cx="3581400" cy="1600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-304800" y="0"/>
            <a:ext cx="5943600" cy="978408"/>
          </a:xfrm>
          <a:prstGeom prst="downArrow">
            <a:avLst>
              <a:gd name="adj1" fmla="val 50000"/>
              <a:gd name="adj2" fmla="val 548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নিরব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শ্রেনি পাঠ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229600" cy="5300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6553200" cy="99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শিক্ষার্থীদের নিরবে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‘কপোতাক্ষ নদ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কবিতা আবৃতি করতে বলেছেন------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2126696">
            <a:off x="5351963" y="2868999"/>
            <a:ext cx="200474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0190286" flipH="1">
            <a:off x="939662" y="2970027"/>
            <a:ext cx="118616" cy="613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620000" y="0"/>
            <a:ext cx="1524000" cy="2438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52599"/>
            <a:ext cx="8509000" cy="4800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295400"/>
            <a:ext cx="84582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 কয়েকজনকে পর্যায়ক্রমে “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সরবে”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‘কপোতাক্ষ নদ’ কবিতা পাঠ করতে  বলছেন।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0"/>
            <a:ext cx="1862892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3100822">
            <a:off x="6514385" y="1680849"/>
            <a:ext cx="419868" cy="20468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5486400" y="0"/>
            <a:ext cx="3429000" cy="1066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67056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শব্দার্থগুলি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erge 3"/>
          <p:cNvSpPr/>
          <p:nvPr/>
        </p:nvSpPr>
        <p:spPr>
          <a:xfrm>
            <a:off x="457200" y="1143000"/>
            <a:ext cx="1295400" cy="45720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qual 4"/>
          <p:cNvSpPr/>
          <p:nvPr/>
        </p:nvSpPr>
        <p:spPr>
          <a:xfrm>
            <a:off x="3124200" y="1066800"/>
            <a:ext cx="9144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943600" y="1143000"/>
            <a:ext cx="19050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1905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895600"/>
            <a:ext cx="19050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বিরলে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733800"/>
            <a:ext cx="19050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495800"/>
            <a:ext cx="1905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334000"/>
            <a:ext cx="19050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বারি-রুপকর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3124200" y="1981200"/>
            <a:ext cx="9144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3124200" y="2819400"/>
            <a:ext cx="9144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200400" y="3657600"/>
            <a:ext cx="9144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3200400" y="4419600"/>
            <a:ext cx="9144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3124200" y="5257800"/>
            <a:ext cx="990600" cy="5334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000" y="1981200"/>
            <a:ext cx="3505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সর্বদা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819400"/>
            <a:ext cx="3505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একান্ত নিরিবিলিতে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3657600"/>
            <a:ext cx="35052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রাত্রি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3000" y="4495800"/>
            <a:ext cx="3581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5800" y="5105400"/>
            <a:ext cx="43434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প্রজা যেমন রাজাকে কর দেয়, তেমনি ‘কপোতাক্ষ’ নদও সাগরকে জলরুপ কর বা রাজস্ব দিচ্ছে।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620000" y="0"/>
            <a:ext cx="1524000" cy="1828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304800"/>
            <a:ext cx="28956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143000" y="1219200"/>
            <a:ext cx="6019800" cy="978408"/>
          </a:xfrm>
          <a:prstGeom prst="downArrow">
            <a:avLst>
              <a:gd name="adj1" fmla="val 50000"/>
              <a:gd name="adj2" fmla="val 45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প্রত্যেকে নিচের শব্দ হতে ২টির শব্দার্থ লেখ।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133600" y="2286000"/>
            <a:ext cx="4343400" cy="4572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বিরলে</a:t>
            </a:r>
          </a:p>
          <a:p>
            <a:pPr algn="ctr"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নিশা </a:t>
            </a:r>
          </a:p>
          <a:p>
            <a:pPr algn="ctr"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চতুর্দশপদী কবিতা  </a:t>
            </a:r>
          </a:p>
          <a:p>
            <a:pPr algn="ctr">
              <a:buFont typeface="Wingdings" pitchFamily="2" charset="2"/>
              <a:buChar char="Ø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</a:p>
          <a:p>
            <a:pPr algn="ctr">
              <a:buFont typeface="Wingdings" pitchFamily="2" charset="2"/>
              <a:buChar char="Ø"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5638800" y="0"/>
            <a:ext cx="3276600" cy="1828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600200"/>
            <a:ext cx="7543800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‘কপোতাক্ষ নদ’ কবিতাটি কবির চতুর্দশপদী কবিতাবলী থেকে গৃহিত হয়েছে।  এই কবিতায় কবির স্মৃতিকারতার আবরণে তাঁর অত্যুজ্জ্বল দেশপ্রেম প্রকাশিত হয়েছে ।  কবি যশোর জেলার কপোতাক্ষ নদের তীরে সাগরদাঁড়ি গ্রামে জন্মগ্রহণ করেন। শৈশবে মধুসূদন এই নদের তীরে প্রাকৃতিক পরিবেশে বড় হয়েছেন। যখন তিনি ফ্রান্সে বসবাস করেন, তখন জন্মভূমির ---শৈশব-কৈশোরের বেদনা-বিধুর স্মৃতি তাঁর মনে জাগিয়েছে কাতরতা।  দূরে বসেও তিনি যেন ‘কপোতাক্ষ নদের’ কলকল ধ্বনি  শুনতে পান।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1000" y="0"/>
            <a:ext cx="5562600" cy="978408"/>
          </a:xfrm>
          <a:prstGeom prst="downArrow">
            <a:avLst>
              <a:gd name="adj1" fmla="val 50000"/>
              <a:gd name="adj2" fmla="val 483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“পাঠ বিশ্লেষণ”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6096000" y="0"/>
            <a:ext cx="2819400" cy="1447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8153400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দেশ , কত নদী তিনি দেখেছেন, কিন্তু জন্মভূমির এই নদ যেন----মায়ের স্নেহডোরে তাঁকে বেঁধেছে ,কিছুতেই তিনি তাকে ভুলতে পারেন না।  কব্র মনেসব্দেহ জাগে, আর কি তিনি এই মাঁয়ের দেখা পাবেন ! কপোতাক্ষ নদের কাছে তাঁর সবিনয় মিনতি-বন্ধুভাবে তাকে তিনি স্নেহদরে যেমন স্মরণ  করেন, কপোতাক্ষও যেন তাকে একই ভাবে প্রেমভাবে তাকে স্বস্নেহে  স্মরণ করে ।  ‘কপোতাক্ষ নদ যেন তাঁর স্বদেশের জন্য হ্রদয়ের কাররতা বঙ্গবাসিদের-- নিকট ব্যক্ত করে।  দেশমার্তৃকার প্রতি  অকুন্ঠ  প্রেম যে মানুষের সহজাত প্রবৃত্তি মাইকেল মধুসূদন দত্তের ‘কপোতাক্ষ নদ’ কবিতায়  তাই ধরা পড়েছে ।।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7200" y="228600"/>
            <a:ext cx="5562600" cy="978408"/>
          </a:xfrm>
          <a:prstGeom prst="downArrow">
            <a:avLst>
              <a:gd name="adj1" fmla="val 50000"/>
              <a:gd name="adj2" fmla="val 48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“পাঠ বিশ্লেষণ”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4953000" y="0"/>
            <a:ext cx="3962400" cy="1371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381000"/>
            <a:ext cx="3581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83058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প্রশ্নগুলির উত্তর  দাও</a:t>
            </a:r>
          </a:p>
          <a:p>
            <a:pPr algn="ctr"/>
            <a:r>
              <a: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(সময় মাত্র ৫ মিনিট)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09800"/>
            <a:ext cx="8305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মাইকেল মধুসূদন দত্ত কত সালে খ্রীষ্ট ধর্ম গ্রহণ করেন?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8305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মাইকেল মধুসূদন দত্তের রচিত ২টি নাটকের নাম লেখ?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19600"/>
            <a:ext cx="8229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‘চতুর্দশপদী’ কবিতা কাকে বলে? বুঝিয়ে লেখ 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2819400"/>
            <a:ext cx="8382000" cy="381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নং উত্তরঃ-       ১৮৪৩    খ্রীষ্টাব্দে।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3733800"/>
            <a:ext cx="8153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নং উত্তরঃ- “কৃষ্ণকুমারী” ও “ পদ্মাবতী”। 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5029200"/>
            <a:ext cx="861060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উত্তরঃ-   চতুর্দশপদী কবিতা সাধারনত চৌদ্দ চরন বিশিষ্ট কবিতা । প্রথম আট চরনের স্তবককে অষ্টক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Octave)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স্তবক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ষষ্টক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Sectet</a:t>
            </a:r>
            <a:r>
              <a:rPr lang="bn-I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ষষ্টকে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304800"/>
            <a:ext cx="46482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উত্তরগুলি মিলিয়ে দেখি----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5638800" y="0"/>
            <a:ext cx="3276600" cy="1219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381000"/>
            <a:ext cx="5638800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চতুর্দশপদী কবিতা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600200"/>
            <a:ext cx="7239000" cy="4724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‘চতুর্দশপদী কবিতা”- ইংরেজিতে </a:t>
            </a:r>
            <a:r>
              <a:rPr lang="bn-IN" sz="2400" dirty="0" smtClean="0">
                <a:solidFill>
                  <a:schemeClr val="tx1"/>
                </a:solidFill>
                <a:latin typeface="Wide Latin" pitchFamily="18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SONNET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চৈদ্দ-চরণ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সংহত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7315200" cy="4686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চতুর্দশপদী কবিতার প্রথম আট চরনের স্তবককে অষ্টক (  </a:t>
            </a:r>
            <a:r>
              <a:rPr lang="bn-IN" sz="4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Octave)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স্তবক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ষষ্টক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Sectet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ষষ্টকে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7315200" cy="46474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চতুর্দশপদী কবিতায় কয়েক প্রকার অন্তমিল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আছে।  যেমন- প্রথম আট চরণঃ- কখখক কখখক । শেষ ছয় চরণঃ- ঘঙচ  ঘঙচ  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অথবা,  প্রথম আট চরণঃ-  কখখগ  কখখগ,  শেষ ছয় চরণঃ- ঘঙঘঙ  চচ।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7543800" cy="440120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আলোচ্য কবিতাঃ- “কপোতাক্ষ নদ”  একটি  “চতুর্দশপদী কবিতা”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এখানে কবি ,                                     মিল বিন্যাস করেছেন , -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প্রথম অষ্টক=  কখকখ     কখখক,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শেষ ষষ্টক =   গঘগ    ঘগঘ । </a:t>
            </a:r>
            <a:endParaRPr lang="en-US" sz="4000" dirty="0"/>
          </a:p>
        </p:txBody>
      </p:sp>
      <p:pic>
        <p:nvPicPr>
          <p:cNvPr id="7" name="Picture 6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6019800" y="0"/>
            <a:ext cx="3124200" cy="1447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304800"/>
            <a:ext cx="2819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চুড়ান্ত মূল্যায়ণ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0010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 ‘কপোতাক্ষ নদ’ কবিতাটি রচনাকালে কবি কোন দেশে ছিলেন?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8001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   ইতালীতে    খ)   ফ্রান্সে     গ)   ইংল্যান্ডে    ঘ)  আমেরিকায়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609600" y="-3048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80010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   মাইকেল   মধুসূদনের   রচিত   ‘নাটক’   নিচের  কোন টি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48000"/>
            <a:ext cx="7924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ক) বীরাঙ্গনা   খ)  চতুর্দশপদী    গ)   পদ্মাবতী    ঘ)    বুড়ো শালিক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81400"/>
            <a:ext cx="79248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‘কিন্তু এ স্নেহের তৃষ্ণামিটে কার জলে’-এ উক্তিতে কোন ভাব প্রকাশ পেয়েছে?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191000"/>
            <a:ext cx="7924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solidFill>
                  <a:schemeClr val="tx1"/>
                </a:solidFill>
              </a:rPr>
              <a:t>       ক) ভ্রান্তি           খ)   সাহস           গ)   মমতা              ঘ)      অনূরাগ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800600"/>
            <a:ext cx="7924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 ‘কপোতাক্ষ নদ’ কবিতাটি কোন কাব্যগ্রন্থ হতে নেওয়া হয়েছে?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10200"/>
            <a:ext cx="80010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ক) চতুর্দপদী কবিতাবলী  খ) পদ্মাবতী  গ)  শর্মিষ্ঠা    ঘ)  একেই কি বলে সভ্যতা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-838200" y="1143000"/>
            <a:ext cx="2286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8200" y="2362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-609600" y="4191000"/>
            <a:ext cx="2286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90600" y="304800"/>
            <a:ext cx="49530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চলো, আমরা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নৈর্ব্যক্তিক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প্রশ্নগুলোর উত্তর দেখে নিই।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6248400" y="0"/>
            <a:ext cx="2667000" cy="1143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22222E-6 L 0.38333 0.322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7917 0.2777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3.33333E-6 L 0.54167 0.2777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084 0.1888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86200"/>
            <a:ext cx="8001000" cy="2492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আবু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ইউছুপ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মোঃ</a:t>
            </a:r>
            <a:r>
              <a:rPr lang="hi-IN" sz="40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আমজাদ হোসেন</a:t>
            </a:r>
          </a:p>
          <a:p>
            <a:pPr lvl="0"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সহ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কারী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প্র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ধান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শি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ক্ষক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শার্শা সরকারি পাইলট মডেল মাধ্যমিক বিদ্যালয়</a:t>
            </a:r>
            <a:endParaRPr lang="bn-BD" sz="2400" dirty="0" smtClean="0">
              <a:solidFill>
                <a:srgbClr val="002060"/>
              </a:solidFill>
              <a:latin typeface="NikoshBAN" pitchFamily="2" charset="0"/>
              <a:ea typeface="Calibri" panose="020F0502020204030204" pitchFamily="34" charset="0"/>
              <a:cs typeface="NikoshBAN" pitchFamily="2" charset="0"/>
            </a:endParaRPr>
          </a:p>
          <a:p>
            <a:pPr lvl="0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      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E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mail:-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  <a:hlinkClick r:id="rId2"/>
              </a:rPr>
              <a:t>amzadspt@gmail.com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/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মোবাঃ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- </a:t>
            </a:r>
            <a:r>
              <a:rPr lang="en-US" sz="2400" dirty="0" smtClean="0"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০১৯২৫২০৯৬১১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57200"/>
            <a:ext cx="2558687" cy="340799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914400" y="990600"/>
            <a:ext cx="4114800" cy="1295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ea typeface="Calibri" panose="020F0502020204030204" pitchFamily="34" charset="0"/>
                <a:cs typeface="NikoshBAN" pitchFamily="2" charset="0"/>
              </a:rPr>
              <a:t>শিক্ষক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457200"/>
            <a:ext cx="51816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কাজ”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458200" cy="419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“কপোতাক্ষ নদ” কবিতাটি ভাল করে পড়বে এবং নিজে নিজে</a:t>
            </a:r>
          </a:p>
          <a:p>
            <a:pPr marL="514350" indent="-51435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</a:p>
          <a:p>
            <a:pPr marL="514350" indent="-51435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এই কবিতা হতে একটি সৃজনশীল প্রশ্ন  তৈরি করবে ।</a:t>
            </a:r>
          </a:p>
          <a:p>
            <a:pPr marL="514350" indent="-514350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২)    তোমার তৈরি  সৃজনশীল প্রশ্নের উত্তরগুলি খাতায় লিখে নিয়ে আসবে। </a:t>
            </a:r>
          </a:p>
          <a:p>
            <a:pPr marL="514350" indent="-514350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104900"/>
            <a:ext cx="8458200" cy="5448300"/>
            <a:chOff x="-19224367" y="-2781300"/>
            <a:chExt cx="7848600" cy="5267893"/>
          </a:xfrm>
        </p:grpSpPr>
        <p:sp>
          <p:nvSpPr>
            <p:cNvPr id="5" name="Oval 4"/>
            <p:cNvSpPr/>
            <p:nvPr/>
          </p:nvSpPr>
          <p:spPr>
            <a:xfrm>
              <a:off x="-19224367" y="-2781300"/>
              <a:ext cx="7848600" cy="52678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আজকের পাঠ শেষে</a:t>
              </a:r>
            </a:p>
            <a:p>
              <a:pPr algn="ctr"/>
              <a:r>
                <a:rPr lang="bn-IN" sz="8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শুভকামনা রইলো </a:t>
              </a:r>
              <a:endPara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সকলের জন্য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A vase with red roses&#10;&#10;Description automatically generated with low confidence">
              <a:extLst>
                <a:ext uri="{FF2B5EF4-FFF2-40B4-BE49-F238E27FC236}">
                  <a16:creationId xmlns:a16="http://schemas.microsoft.com/office/drawing/2014/main" xmlns="" id="{4C6B4D3F-AB89-4214-884C-0B7CCA01D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87" t="8824" r="4687" b="11756"/>
            <a:stretch/>
          </p:blipFill>
          <p:spPr>
            <a:xfrm>
              <a:off x="-16891000" y="-2744462"/>
              <a:ext cx="2209800" cy="1371600"/>
            </a:xfrm>
            <a:prstGeom prst="rect">
              <a:avLst/>
            </a:prstGeom>
            <a:solidFill>
              <a:schemeClr val="accent1"/>
            </a:solidFill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305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সুপ্রিয়  শিক্ষার্থীবৃন্দ,</a:t>
            </a:r>
          </a:p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আমরা  ক্লাস  শুরুর আগে একটি  ভিডিও দেখি।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81000" y="4038600"/>
            <a:ext cx="8458200" cy="6858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প্রশ্ন গুলির উত্তর দাও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953000"/>
            <a:ext cx="80772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কোন কবি সম্পর্কে জানলাম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029200"/>
            <a:ext cx="8229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উত্তরঃ- মাইকেল মধুসূদন দত্ত।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5181600"/>
            <a:ext cx="8077200" cy="990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মধুসূদনের বাড়ির পাশ দিয়ে কোন নদ বয়ে গেছে?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334000"/>
            <a:ext cx="78486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উত্তরঃ- “ কপোতাক্ষ নদ”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1447800" y="1981200"/>
            <a:ext cx="3581400" cy="1143000"/>
          </a:xfrm>
          <a:prstGeom prst="curvedDownArrow">
            <a:avLst>
              <a:gd name="adj1" fmla="val 25000"/>
              <a:gd name="adj2" fmla="val 76483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ডবল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ক্লিক করুণ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7" name="Packager Shell Object" showAsIcon="1" r:id="rId6" imgW="914400" imgH="771480" progId="Package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67000" y="304800"/>
            <a:ext cx="3581400" cy="10668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819400"/>
            <a:ext cx="7543800" cy="31242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 মধুসূদন  দত্তের 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কবিতাঃ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  নদ </a:t>
            </a:r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</a:p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62000" y="1752600"/>
            <a:ext cx="4876800" cy="612648"/>
          </a:xfrm>
          <a:prstGeom prst="wedgeRectCallout">
            <a:avLst>
              <a:gd name="adj1" fmla="val -19146"/>
              <a:gd name="adj2" fmla="val 19616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আজকের পাঠঃ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010400" y="0"/>
            <a:ext cx="1905000" cy="1828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010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 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“কপোতাক্ষ নদের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  কিছু  স্থির চিত্র দেখি----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620000" y="0"/>
            <a:ext cx="1524000" cy="10668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up 12"/>
          <p:cNvGrpSpPr/>
          <p:nvPr/>
        </p:nvGrpSpPr>
        <p:grpSpPr>
          <a:xfrm>
            <a:off x="685800" y="1066800"/>
            <a:ext cx="7696200" cy="4714273"/>
            <a:chOff x="-9067800" y="-4714273"/>
            <a:chExt cx="7696200" cy="4714273"/>
          </a:xfrm>
        </p:grpSpPr>
        <p:pic>
          <p:nvPicPr>
            <p:cNvPr id="6" name="Picture 5" descr="nbhk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067800" y="-4714273"/>
              <a:ext cx="7696200" cy="47142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-6324600" y="-1752600"/>
              <a:ext cx="37338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“কপোতাক্ষ  নদ”</a:t>
              </a:r>
              <a:endPara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14400" y="990600"/>
            <a:ext cx="7613855" cy="5257800"/>
            <a:chOff x="10820400" y="-3581400"/>
            <a:chExt cx="7613855" cy="4495800"/>
          </a:xfrm>
        </p:grpSpPr>
        <p:pic>
          <p:nvPicPr>
            <p:cNvPr id="5" name="Picture 4" descr="imagesnod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20400" y="-3581400"/>
              <a:ext cx="7613855" cy="4495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868400" y="-646331"/>
              <a:ext cx="2761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IN" sz="36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কপোতাক্ষ  নদ”</a:t>
              </a:r>
              <a:endPara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" y="1066800"/>
            <a:ext cx="7696200" cy="4910751"/>
            <a:chOff x="9753600" y="5791200"/>
            <a:chExt cx="7696200" cy="4910751"/>
          </a:xfrm>
        </p:grpSpPr>
        <p:pic>
          <p:nvPicPr>
            <p:cNvPr id="3" name="Picture 2" descr="gftrk.jf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3600" y="5791200"/>
              <a:ext cx="7696200" cy="491075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039600" y="9753600"/>
              <a:ext cx="3657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“কপোতাক্ষ  নদ”</a:t>
              </a:r>
              <a:endPara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1295400"/>
            <a:ext cx="7772400" cy="4959372"/>
            <a:chOff x="-11887200" y="6477000"/>
            <a:chExt cx="7772400" cy="4959372"/>
          </a:xfrm>
        </p:grpSpPr>
        <p:pic>
          <p:nvPicPr>
            <p:cNvPr id="4" name="Picture 3" descr="imagesjhyu.jf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1887200" y="6477000"/>
              <a:ext cx="7772400" cy="495937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11277600" y="7543800"/>
              <a:ext cx="556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” “</a:t>
              </a:r>
              <a:r>
                <a:rPr lang="bn-IN" sz="3600" dirty="0" smtClean="0">
                  <a:ln>
                    <a:solidFill>
                      <a:schemeClr val="tx1"/>
                    </a:solidFill>
                  </a:ln>
                  <a:latin typeface="NikoshBAN" pitchFamily="2" charset="0"/>
                  <a:cs typeface="NikoshBAN" pitchFamily="2" charset="0"/>
                </a:rPr>
                <a:t>কপোতাক্ষ  নদ</a:t>
              </a:r>
              <a:endPara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62200" y="228600"/>
            <a:ext cx="3962400" cy="914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শিখণ ফল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40386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 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382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প্রবাস জীবনের স্বদেশপ্রেমের স্বরুপ সম্পর্কে  ব্যাখ্যা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86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‘কপোতাক্ষ নদের অন্তরালে কবির স্বদেশপ্রীতির স্বরুপ ব্যাখ্যা করতে পারবে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429000"/>
            <a:ext cx="8458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মাতৃভূমির প্রতি গভীর মমত্ববোধের স্বরুপ ব্যাখ্যা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8305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শৈশবের স্মৃতিময় দিনগুলি সম্পর্কে বর্ণনা 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চতুর্দশপদী কবিতাবলী সম্পর্কে ধারনা লাভ  করতে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6477000" y="0"/>
            <a:ext cx="2438400" cy="1447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667000" y="0"/>
            <a:ext cx="40386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2286000"/>
            <a:ext cx="4114800" cy="2155920"/>
            <a:chOff x="3352797" y="2209817"/>
            <a:chExt cx="3643786" cy="1721040"/>
          </a:xfrm>
        </p:grpSpPr>
        <p:sp>
          <p:nvSpPr>
            <p:cNvPr id="6" name="Oval 5"/>
            <p:cNvSpPr/>
            <p:nvPr/>
          </p:nvSpPr>
          <p:spPr>
            <a:xfrm>
              <a:off x="3352797" y="2209817"/>
              <a:ext cx="3643786" cy="1721040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886417" y="2461857"/>
              <a:ext cx="2576546" cy="1216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20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24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IN" sz="2400" kern="1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কবি মাইকেল মধুসূদন দত্ত</a:t>
              </a:r>
              <a:endParaRPr lang="en-US" sz="24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3581400" y="914400"/>
            <a:ext cx="2209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জন্মঃ-</a:t>
            </a:r>
          </a:p>
          <a:p>
            <a:pPr lvl="0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১৮২৪ খ্রীঃ        ২৫  জানুয়ারি।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3733800"/>
            <a:ext cx="2971800" cy="2209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১৮৪৩ খ্রীঃ খ্রিষ্ঠধর্মে দীক্ষিত হন এবং নামের আগে ‘মাইকেল’ যোগ হয়।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57600" y="5029200"/>
            <a:ext cx="27432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অমিত্রাক্ষর ছন্দ ও সনেটের প্রবর্তক।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3429000"/>
            <a:ext cx="3505200" cy="3200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অমর কীর্তিঃ-  ‘মেঘনাদ-বদ’ কাব্য,চতুর্দশপদী কবিতাবলী।নাটক- কৃষ্ণকুমারী, শর্ষিষ্ঠা। প্রহসন- একেই কি বলে সভ্যতা ও বুড়ো শালিকের  ঘাড়ে রোঁ।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1295400"/>
            <a:ext cx="3048000" cy="1371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পরলোকগমন- </a:t>
            </a:r>
          </a:p>
          <a:p>
            <a:pPr lvl="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১৮৭৩ খ্রীঃ  ২৯ জুন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7400" y="1295400"/>
            <a:ext cx="3048000" cy="1371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লেখাপড়া- স্কুল জীবন শেষে কলকাতা হিন্দু কলেজে।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Scale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65532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 জন্মস্থানের কিছু  স্থির চিত্র দেখি --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নিজের সমাধি লিপি রচয়িতা মাইকেল মধুসূদন দত্তের করুন মৃত্য বার্ষিকী আ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721140" cy="5029200"/>
          </a:xfrm>
          <a:prstGeom prst="rect">
            <a:avLst/>
          </a:prstGeom>
          <a:noFill/>
        </p:spPr>
      </p:pic>
      <p:pic>
        <p:nvPicPr>
          <p:cNvPr id="5" name="Picture 4" descr="imagesমাইকেলের জন্মভূমি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371601"/>
            <a:ext cx="7737228" cy="5029199"/>
          </a:xfrm>
          <a:prstGeom prst="rect">
            <a:avLst/>
          </a:prstGeom>
        </p:spPr>
      </p:pic>
      <p:pic>
        <p:nvPicPr>
          <p:cNvPr id="6" name="Picture 5" descr="imagesমাইকেলের জন্মভূম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24000"/>
            <a:ext cx="8244138" cy="4953000"/>
          </a:xfrm>
          <a:prstGeom prst="rect">
            <a:avLst/>
          </a:prstGeom>
        </p:spPr>
      </p:pic>
      <p:pic>
        <p:nvPicPr>
          <p:cNvPr id="7" name="Picture 6" descr="imagesমাইকেলের জন্মভূমি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508502"/>
            <a:ext cx="8305800" cy="4892298"/>
          </a:xfrm>
          <a:prstGeom prst="rect">
            <a:avLst/>
          </a:prstGeom>
        </p:spPr>
      </p:pic>
      <p:pic>
        <p:nvPicPr>
          <p:cNvPr id="8" name="Picture 7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010400" y="0"/>
            <a:ext cx="1905000" cy="1295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685800" y="0"/>
            <a:ext cx="6705600" cy="2133600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বেঞ্চ</a:t>
            </a:r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200400"/>
            <a:ext cx="8382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২)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মধুসূদনের নামের আগে কেন  ‘মাইকেল’ যোগ করা হয়েছে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495800"/>
            <a:ext cx="82296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মাইকেল মধুসূদনের রচিত ২টি প্রহসনের নাম লেখ?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715000"/>
            <a:ext cx="815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মাইকেল মধুসূদনের মৃত্যু তারিখ লেখ?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0"/>
            <a:ext cx="845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মাইকেল মধুসূদনের জন্ম তারিখ লেখ? 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0" y="304800"/>
            <a:ext cx="7848600" cy="1219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উত্তরগুলি মিলিয়ে নিই 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" y="2819400"/>
            <a:ext cx="8458200" cy="533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নং উত্তরঃ- ২৫ জানুয়ারি ১৮২৪ খ্রীঃ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" y="3733800"/>
            <a:ext cx="85344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নং উত্তরঃ– ১৮৪৩ সালে খ্রীষ্টান ধর্ম গ্রহণ করার পর।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-304800" y="5029200"/>
            <a:ext cx="103632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নং উত্তরঃ-একেই কি বলে সভ্যতা ও বুড়ো শালিকের ঘাড়ে রোঁ।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200" y="6172200"/>
            <a:ext cx="80772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৪নং উত্তরঃ- ২৯ জুন ১৮৭৩ খ্রীঃ।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A vase with red roses&#10;&#10;Description automatically generated with low confidence">
            <a:extLst>
              <a:ext uri="{FF2B5EF4-FFF2-40B4-BE49-F238E27FC236}">
                <a16:creationId xmlns="" xmlns:a16="http://schemas.microsoft.com/office/drawing/2014/main" id="{4C6B4D3F-AB89-4214-884C-0B7CCA01D4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87" t="8824" r="4687" b="11756"/>
          <a:stretch/>
        </p:blipFill>
        <p:spPr>
          <a:xfrm>
            <a:off x="7467600" y="0"/>
            <a:ext cx="1676400" cy="1752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2" grpId="3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1159</TotalTime>
  <Words>1050</Words>
  <Application>Microsoft Office PowerPoint</Application>
  <PresentationFormat>On-screen Show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Concourse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53</cp:revision>
  <dcterms:created xsi:type="dcterms:W3CDTF">2006-08-16T00:00:00Z</dcterms:created>
  <dcterms:modified xsi:type="dcterms:W3CDTF">2021-05-23T05:09:34Z</dcterms:modified>
</cp:coreProperties>
</file>