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69" r:id="rId4"/>
    <p:sldId id="262" r:id="rId5"/>
    <p:sldId id="260" r:id="rId6"/>
    <p:sldId id="271" r:id="rId7"/>
    <p:sldId id="263" r:id="rId8"/>
    <p:sldId id="264" r:id="rId9"/>
    <p:sldId id="265" r:id="rId10"/>
    <p:sldId id="272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44" autoAdjust="0"/>
    <p:restoredTop sz="94660"/>
  </p:normalViewPr>
  <p:slideViewPr>
    <p:cSldViewPr snapToGrid="0">
      <p:cViewPr>
        <p:scale>
          <a:sx n="70" d="100"/>
          <a:sy n="70" d="100"/>
        </p:scale>
        <p:origin x="-522" y="-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5DE9FA-4DF8-4058-B080-48AC672A65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81744AA-6503-41F4-A6D9-5BF50DC9CE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45590B0-161A-4D39-B0B4-C1F60D1AC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AB354-114E-46DB-8A28-3D1FEE0C699B}" type="datetimeFigureOut">
              <a:rPr lang="en-US" smtClean="0"/>
              <a:pPr/>
              <a:t>24/5/2021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AE791E7-AD04-42C6-B52A-17AD11E82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C72B0C3-7A8D-456D-8806-9973ABE44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2AF23-4E74-4E51-A55D-EB8ABAC561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09341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E0B26A-995F-4FC0-BB60-83500C716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F658B9E-28C6-46AF-A279-35EB5921FE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2E321E8-B73D-443B-917A-AFED3A102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AB354-114E-46DB-8A28-3D1FEE0C699B}" type="datetimeFigureOut">
              <a:rPr lang="en-US" smtClean="0"/>
              <a:pPr/>
              <a:t>24/5/2021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3E4E1AA-E705-443C-8F95-7FC38AD79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5FFA6D5-2808-419D-8A36-12497C325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2AF23-4E74-4E51-A55D-EB8ABAC561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23324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8995A7E-5F7E-4120-B839-574BD0E3E2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581BC52-DA31-44B9-A1B4-D644D9DAAF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DBFA04A-33CF-4A3F-A10D-82E578248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AB354-114E-46DB-8A28-3D1FEE0C699B}" type="datetimeFigureOut">
              <a:rPr lang="en-US" smtClean="0"/>
              <a:pPr/>
              <a:t>24/5/2021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0482B76-82E4-4B26-BE08-8E90ACC71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036CAFF-D70E-4BE9-95E9-896A6FCB9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2AF23-4E74-4E51-A55D-EB8ABAC561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677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486990-9226-4014-882E-325870055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D25F843-63D1-4077-83E8-3493FF2D11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C636799-72FC-4E30-92A6-9473F796B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AB354-114E-46DB-8A28-3D1FEE0C699B}" type="datetimeFigureOut">
              <a:rPr lang="en-US" smtClean="0"/>
              <a:pPr/>
              <a:t>24/5/2021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02F51DC-ACDE-4D63-96FA-A11AA1502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26CE7EF-55BD-455B-B22A-3D06A3A78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2AF23-4E74-4E51-A55D-EB8ABAC561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6774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B9DF70-8AC2-4771-B20C-EEA73A20F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63F1FD8-B9CE-4EDC-B939-EDF4DDDF6D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7E583B9-38EE-429C-80D7-548EC3F67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AB354-114E-46DB-8A28-3D1FEE0C699B}" type="datetimeFigureOut">
              <a:rPr lang="en-US" smtClean="0"/>
              <a:pPr/>
              <a:t>24/5/2021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2333F87-44DA-4FF5-86DF-CB251301A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7143CA1-AB5F-4C3B-9173-D9D02C3DF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2AF23-4E74-4E51-A55D-EB8ABAC561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21704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CD4187-D6A7-4BDA-B5CD-83D593C05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394CEA8-4A90-45C0-B14D-98B4680643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94E9200-40AE-4921-8D11-204B20D8F9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AB12EAB-0582-4680-9F8E-95216E601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AB354-114E-46DB-8A28-3D1FEE0C699B}" type="datetimeFigureOut">
              <a:rPr lang="en-US" smtClean="0"/>
              <a:pPr/>
              <a:t>24/5/2021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8A06320-E482-4958-B88C-BAFEB53B3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FF76945-1301-4991-82D0-04F1C2364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2AF23-4E74-4E51-A55D-EB8ABAC561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5601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05B250-32D2-487F-B694-0A1F2CD1F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01D1806-317A-4EE5-BEA1-AC0DA2E9C5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7433550-9434-4668-8A8F-FE267785E3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9120078-0819-45D3-A73C-B812A50DFF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5252DAF-4B75-43F3-86F0-F75C409883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7B0589B6-A0E7-4273-900B-8A70B6ED6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AB354-114E-46DB-8A28-3D1FEE0C699B}" type="datetimeFigureOut">
              <a:rPr lang="en-US" smtClean="0"/>
              <a:pPr/>
              <a:t>24/5/2021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E0C4B3B6-BFB5-407A-A167-0F802B388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B5625E6-79DD-4FF9-8EE6-F98A8116B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2AF23-4E74-4E51-A55D-EB8ABAC561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4952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1E1547F-D5F0-4DCF-9EDF-588E97B4D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0E9F60A-1433-4B2F-86FD-0165D76FE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AB354-114E-46DB-8A28-3D1FEE0C699B}" type="datetimeFigureOut">
              <a:rPr lang="en-US" smtClean="0"/>
              <a:pPr/>
              <a:t>24/5/2021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D9BD486-420F-4906-9D72-5FD977731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1BB85DB-1E9F-4874-86A9-D9924283A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2AF23-4E74-4E51-A55D-EB8ABAC561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6711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1C4A042-7A7E-4C71-A5C9-2D71E83F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AB354-114E-46DB-8A28-3D1FEE0C699B}" type="datetimeFigureOut">
              <a:rPr lang="en-US" smtClean="0"/>
              <a:pPr/>
              <a:t>24/5/2021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41B2617-A63E-42ED-85D9-AA7299F67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002FBCE-DDF5-407B-AAD7-F56755C91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2AF23-4E74-4E51-A55D-EB8ABAC561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0318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207DE9-66EE-4550-A46C-123114CE4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93AEEF8-D70E-42AD-9834-140427CAF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E0D5C3F-86B2-43EE-9E8C-E043DEF3A6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8BF1686-6F13-4721-AA75-6251A3C56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AB354-114E-46DB-8A28-3D1FEE0C699B}" type="datetimeFigureOut">
              <a:rPr lang="en-US" smtClean="0"/>
              <a:pPr/>
              <a:t>24/5/2021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1DD1FF4-8829-4348-A34F-28E937E2A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A572C19-4E80-4FA9-8DED-C2CC67C2C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2AF23-4E74-4E51-A55D-EB8ABAC561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4490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CB40C7-EFF3-415E-B919-FD0EAD30B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112A92F-CAB4-4382-ABAE-4C47B38849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12E40A2-5A2B-4D24-BE89-8F492DF239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5D3CFA8-C9F9-4AC0-8AB5-09388C429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AB354-114E-46DB-8A28-3D1FEE0C699B}" type="datetimeFigureOut">
              <a:rPr lang="en-US" smtClean="0"/>
              <a:pPr/>
              <a:t>24/5/2021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9915386-C4E0-4799-AB37-6E51DB50A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3B2C6BC-D694-402E-8C25-A8CC2D652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2AF23-4E74-4E51-A55D-EB8ABAC561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9074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663D70C-9A17-45CB-BDA6-E59756E94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D7F45EF-AA65-45D8-B7D3-43EE772502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3820918-08E1-4C2F-B436-BC3318181B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AB354-114E-46DB-8A28-3D1FEE0C699B}" type="datetimeFigureOut">
              <a:rPr lang="en-US" smtClean="0"/>
              <a:pPr/>
              <a:t>24/5/2021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58D66B1-BEA7-4937-BC95-87EE248676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0D902BF-9B34-4390-845C-86E1376D22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2AF23-4E74-4E51-A55D-EB8ABAC561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708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256090" y="1469679"/>
            <a:ext cx="5025735" cy="206210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অনলাইন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গণিত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ক্লাসে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সকলকে 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       </a:t>
            </a:r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38149" y="1710520"/>
            <a:ext cx="17526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3537536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48919" y="709684"/>
            <a:ext cx="31406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000" u="sng" dirty="0" smtClean="0">
                <a:latin typeface="NikoshBAN" pitchFamily="2" charset="0"/>
                <a:cs typeface="NikoshBAN" pitchFamily="2" charset="0"/>
              </a:rPr>
              <a:t>একক / দলীয় কাজ</a:t>
            </a:r>
            <a:endParaRPr lang="en-US" sz="4000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56848" y="2442950"/>
            <a:ext cx="630813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১। একটি সমদ্বিবাহু ত্রিভুজ অংকন কর।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২। একটি বিষম বাহু ত্রিভুজ অংকন কর।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3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। একটি স্থূলকোণী ত্রিভুজ অংকন কর।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407021" y="873456"/>
            <a:ext cx="26276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সময়- ১০ মিনিট।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825C6EC4-08B9-4A43-941E-AAD7FAFBEB3B}"/>
              </a:ext>
            </a:extLst>
          </p:cNvPr>
          <p:cNvSpPr txBox="1"/>
          <p:nvPr/>
        </p:nvSpPr>
        <p:spPr>
          <a:xfrm>
            <a:off x="4587430" y="348469"/>
            <a:ext cx="27960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54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54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1008DE3-9F8D-411E-8885-5B5C54E037EA}"/>
              </a:ext>
            </a:extLst>
          </p:cNvPr>
          <p:cNvSpPr txBox="1"/>
          <p:nvPr/>
        </p:nvSpPr>
        <p:spPr>
          <a:xfrm>
            <a:off x="2123116" y="1936484"/>
            <a:ext cx="63794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সমবাহু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ত্রিভুজ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BD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>
              <a:buAutoNum type="arabicPeriod"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বাহুভেদে ত্রিভুজ কত প্রকার ও কি কি 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1563D83-EBB3-4979-9E71-C9A65933923F}"/>
              </a:ext>
            </a:extLst>
          </p:cNvPr>
          <p:cNvSpPr txBox="1"/>
          <p:nvPr/>
        </p:nvSpPr>
        <p:spPr>
          <a:xfrm>
            <a:off x="2191355" y="4103937"/>
            <a:ext cx="65200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4.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ত্রিভুজের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যেকোনো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বাহুর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মধ্যবিন্দুর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সংযোজক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সরলরেখা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তৃতীয়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বাহুর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F267683-7C66-47D7-B31E-FE5ABAB367ED}"/>
              </a:ext>
            </a:extLst>
          </p:cNvPr>
          <p:cNvSpPr txBox="1"/>
          <p:nvPr/>
        </p:nvSpPr>
        <p:spPr>
          <a:xfrm>
            <a:off x="2109468" y="3265871"/>
            <a:ext cx="56454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ভেদে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ত্রিভুজ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xmlns="" val="313210626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C2586C0D-A9C4-49B0-A56A-F931CFBDF2F9}"/>
              </a:ext>
            </a:extLst>
          </p:cNvPr>
          <p:cNvSpPr txBox="1"/>
          <p:nvPr/>
        </p:nvSpPr>
        <p:spPr>
          <a:xfrm>
            <a:off x="3886250" y="244370"/>
            <a:ext cx="26646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8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8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E86FB09F-7A7D-4DBC-BA36-DD2E9F0B1733}"/>
              </a:ext>
            </a:extLst>
          </p:cNvPr>
          <p:cNvSpPr txBox="1"/>
          <p:nvPr/>
        </p:nvSpPr>
        <p:spPr>
          <a:xfrm>
            <a:off x="1070459" y="2473013"/>
            <a:ext cx="93030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প্রমান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সমবাহু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ত্রিভুজের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মধ্যমা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তিনটি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পরস্পর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</p:txBody>
      </p:sp>
    </p:spTree>
    <p:extLst>
      <p:ext uri="{BB962C8B-B14F-4D97-AF65-F5344CB8AC3E}">
        <p14:creationId xmlns:p14="http://schemas.microsoft.com/office/powerpoint/2010/main" xmlns="" val="466162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BC66141-7690-4C02-8A48-50257B7641D7}"/>
              </a:ext>
            </a:extLst>
          </p:cNvPr>
          <p:cNvSpPr txBox="1"/>
          <p:nvPr/>
        </p:nvSpPr>
        <p:spPr>
          <a:xfrm>
            <a:off x="4265618" y="2497540"/>
            <a:ext cx="4209642" cy="14465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rgbClr val="C0000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 anchor="b">
            <a:spAutoFit/>
          </a:bodyPr>
          <a:lstStyle/>
          <a:p>
            <a:r>
              <a:rPr lang="bn-BD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80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8000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01677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68874" y="571480"/>
            <a:ext cx="3669792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পরিচিতি </a:t>
            </a:r>
            <a:endParaRPr lang="en-GB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541" y="2595752"/>
            <a:ext cx="450059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বিলাস কান্তি দাস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প্রধান শিক্ষক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উরকিরচর উচ্চ বিদ্যালয়,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রাউজান,চট্টগ্রাম।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E-mail: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bilashm1967@gmail.com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92349" y="2676879"/>
            <a:ext cx="430799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শ্রেণি—৯ম ও ১০ম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বিষয়- গণিত</a:t>
            </a:r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অধ্যায়-৬ষ্ঠ, ত্রিভুজ সংক্রান্ত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পাঠ সংখ্যা-২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সময়- ৫০ মিনিট। </a:t>
            </a:r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endParaRPr lang="en-US" sz="3200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HM LOGO-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66328" y="368489"/>
            <a:ext cx="1998353" cy="2321682"/>
          </a:xfrm>
          <a:prstGeom prst="rect">
            <a:avLst/>
          </a:prstGeom>
        </p:spPr>
      </p:pic>
      <p:sp>
        <p:nvSpPr>
          <p:cNvPr id="6" name="Isosceles Triangle 5"/>
          <p:cNvSpPr/>
          <p:nvPr/>
        </p:nvSpPr>
        <p:spPr>
          <a:xfrm>
            <a:off x="5472752" y="3384645"/>
            <a:ext cx="996287" cy="1023582"/>
          </a:xfrm>
          <a:prstGeom prst="triangl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>
            <a:extLst>
              <a:ext uri="{FF2B5EF4-FFF2-40B4-BE49-F238E27FC236}">
                <a16:creationId xmlns:a16="http://schemas.microsoft.com/office/drawing/2014/main" xmlns="" id="{39C3D43D-E073-4727-8789-A472A52FC207}"/>
              </a:ext>
            </a:extLst>
          </p:cNvPr>
          <p:cNvSpPr/>
          <p:nvPr/>
        </p:nvSpPr>
        <p:spPr>
          <a:xfrm>
            <a:off x="755374" y="2474842"/>
            <a:ext cx="2266121" cy="1722784"/>
          </a:xfrm>
          <a:prstGeom prst="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sosceles Triangle 2">
            <a:extLst>
              <a:ext uri="{FF2B5EF4-FFF2-40B4-BE49-F238E27FC236}">
                <a16:creationId xmlns:a16="http://schemas.microsoft.com/office/drawing/2014/main" xmlns="" id="{2641CA45-3365-4256-87E0-12B3495F4609}"/>
              </a:ext>
            </a:extLst>
          </p:cNvPr>
          <p:cNvSpPr/>
          <p:nvPr/>
        </p:nvSpPr>
        <p:spPr>
          <a:xfrm>
            <a:off x="4174435" y="2504660"/>
            <a:ext cx="2411895" cy="1722784"/>
          </a:xfrm>
          <a:prstGeom prst="triangl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xmlns="" id="{98F3435E-7A0F-4D7C-9DEC-FC97255DF281}"/>
              </a:ext>
            </a:extLst>
          </p:cNvPr>
          <p:cNvSpPr/>
          <p:nvPr/>
        </p:nvSpPr>
        <p:spPr>
          <a:xfrm>
            <a:off x="8017565" y="2504661"/>
            <a:ext cx="2915480" cy="1722783"/>
          </a:xfrm>
          <a:prstGeom prst="triangle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F1AA144-71E4-49BC-B515-17518289144E}"/>
              </a:ext>
            </a:extLst>
          </p:cNvPr>
          <p:cNvSpPr txBox="1"/>
          <p:nvPr/>
        </p:nvSpPr>
        <p:spPr>
          <a:xfrm>
            <a:off x="3539121" y="441279"/>
            <a:ext cx="54665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ত্রিভুজ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ত্রিভুজ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499D97F-7268-44F6-8B88-59FBA87185FC}"/>
              </a:ext>
            </a:extLst>
          </p:cNvPr>
          <p:cNvSpPr txBox="1"/>
          <p:nvPr/>
        </p:nvSpPr>
        <p:spPr>
          <a:xfrm>
            <a:off x="3803374" y="5138483"/>
            <a:ext cx="35937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সমবাহু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ত্রিভুজ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232716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51821DEC-9281-4491-9ED8-13EC941FE40A}"/>
              </a:ext>
            </a:extLst>
          </p:cNvPr>
          <p:cNvSpPr txBox="1"/>
          <p:nvPr/>
        </p:nvSpPr>
        <p:spPr>
          <a:xfrm>
            <a:off x="3644349" y="331305"/>
            <a:ext cx="448971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8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48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E4CD4509-12D4-4476-BD5D-E564C304DBC1}"/>
              </a:ext>
            </a:extLst>
          </p:cNvPr>
          <p:cNvSpPr txBox="1"/>
          <p:nvPr/>
        </p:nvSpPr>
        <p:spPr>
          <a:xfrm>
            <a:off x="1203080" y="4249934"/>
            <a:ext cx="97337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সমবাহু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ত্রিভুজের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বাহুগুলোর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মধ্যবিন্দুসমূহ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ত্রিভুজ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উৎপন্ন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সমবাহু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xmlns="" id="{F48E83E9-2A38-4AAB-8146-A440F76A2FE1}"/>
              </a:ext>
            </a:extLst>
          </p:cNvPr>
          <p:cNvSpPr/>
          <p:nvPr/>
        </p:nvSpPr>
        <p:spPr>
          <a:xfrm>
            <a:off x="4094923" y="1829151"/>
            <a:ext cx="2606128" cy="1842096"/>
          </a:xfrm>
          <a:prstGeom prst="triangle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032020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1BBF9C15-F2EF-496B-8D33-EF956DF9B992}"/>
              </a:ext>
            </a:extLst>
          </p:cNvPr>
          <p:cNvSpPr txBox="1"/>
          <p:nvPr/>
        </p:nvSpPr>
        <p:spPr>
          <a:xfrm>
            <a:off x="4189863" y="524153"/>
            <a:ext cx="37394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48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EB922EB-33B6-49F9-82E0-4CD07DC2A287}"/>
              </a:ext>
            </a:extLst>
          </p:cNvPr>
          <p:cNvSpPr txBox="1"/>
          <p:nvPr/>
        </p:nvSpPr>
        <p:spPr>
          <a:xfrm>
            <a:off x="1329174" y="1937103"/>
            <a:ext cx="8905461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endParaRPr lang="bn-BD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সমবাহু ত্রিভুজ কি তা বলতে পারবে।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bn-BD" sz="40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প্রদত্ত উপপাদ্যটি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বিবৃত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>
              <a:buFont typeface="Wingdings" pitchFamily="2" charset="2"/>
              <a:buChar char="Ø"/>
            </a:pP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উপপাদ্যটি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অংকণ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>
              <a:buFont typeface="Wingdings" pitchFamily="2" charset="2"/>
              <a:buChar char="Ø"/>
            </a:pPr>
            <a:r>
              <a:rPr lang="en-US" sz="40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উপপাদ্যটি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প্রমাণ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2648060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98543" y="600501"/>
            <a:ext cx="44726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সমবাহু ত্রিভুজ কাকে বলে 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6981" y="2074460"/>
            <a:ext cx="6782936" cy="31700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উত্তরঃ যে ত্রিভুজের বাহু তিনটি পরস্পর সমান তাকে সমবাহু ত্রিভুজ বলে।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পাশের চিত্রে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ABC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একটি ত্রিভুজ। প্রদত্ত ত্রিভুজের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AB = BC =AC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কাজেই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ABC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একটি সমবাহু ত্রিভুজ 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8720919" y="2251880"/>
            <a:ext cx="2415654" cy="2082461"/>
          </a:xfrm>
          <a:prstGeom prst="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662616" y="1665026"/>
            <a:ext cx="5581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A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06771" y="4271748"/>
            <a:ext cx="5453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B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177516" y="4367284"/>
            <a:ext cx="5693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C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024062C-2D3D-4487-97D3-7E070FBD3626}"/>
                  </a:ext>
                </a:extLst>
              </p:cNvPr>
              <p:cNvSpPr txBox="1"/>
              <p:nvPr/>
            </p:nvSpPr>
            <p:spPr>
              <a:xfrm>
                <a:off x="1220028" y="474557"/>
                <a:ext cx="4987788" cy="28315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বিশেষ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নির্বচন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: </a:t>
                </a:r>
              </a:p>
              <a:p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মনেকরি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,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∆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𝐴𝐵𝐶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সমবাহু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ত্রিভুজ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।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</m:oMath>
                </a14:m>
                <a:endParaRPr lang="en-US" sz="3200" b="0" i="1" dirty="0">
                  <a:latin typeface="Cambria Math" panose="02040503050406030204" pitchFamily="18" charset="0"/>
                  <a:ea typeface="Cambria Math" panose="02040503050406030204" pitchFamily="18" charset="0"/>
                  <a:cs typeface="NikoshBAN" panose="02000000000000000000" pitchFamily="2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অর্থাৎ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 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 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𝐴𝐵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=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𝐵𝐶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=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𝐶𝐴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 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।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 </m:t>
                      </m:r>
                    </m:oMath>
                  </m:oMathPara>
                </a14:m>
                <a:endParaRPr lang="en-US" sz="3200" b="0" dirty="0">
                  <a:latin typeface="NikoshBAN" panose="02000000000000000000" pitchFamily="2" charset="0"/>
                  <a:ea typeface="Cambria Math" panose="02040503050406030204" pitchFamily="18" charset="0"/>
                  <a:cs typeface="NikoshBAN" panose="02000000000000000000" pitchFamily="2" charset="0"/>
                </a:endParaRPr>
              </a:p>
              <a:p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 , E , F 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যথাক্রমে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 , BC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এবং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CA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বাহুর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মধ্যবিন্দু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। </a:t>
                </a:r>
              </a:p>
              <a:p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xmlns="" id="{D024062C-2D3D-4487-97D3-7E070FBD36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0028" y="474557"/>
                <a:ext cx="4987788" cy="2831544"/>
              </a:xfrm>
              <a:prstGeom prst="rect">
                <a:avLst/>
              </a:prstGeom>
              <a:blipFill>
                <a:blip r:embed="rId2"/>
                <a:stretch>
                  <a:fillRect l="-3056" t="-28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E5089C40-E4C8-43D4-B2DF-99CAE1345DFA}"/>
                  </a:ext>
                </a:extLst>
              </p:cNvPr>
              <p:cNvSpPr txBox="1"/>
              <p:nvPr/>
            </p:nvSpPr>
            <p:spPr>
              <a:xfrm>
                <a:off x="1004680" y="3905194"/>
                <a:ext cx="5208104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D, E ;  E, F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এবং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 , F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যোগ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করলে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∆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𝐷𝐸𝐹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</m:oMath>
                </a14:m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উৎপন্ন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হবে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।</a:t>
                </a:r>
              </a:p>
              <a:p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প্রমাণ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করতে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হবে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যে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,  </a:t>
                </a:r>
              </a:p>
              <a:p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∆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𝐷𝐸𝐹</m:t>
                    </m:r>
                    <m:r>
                      <a:rPr lang="en-US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 </m:t>
                    </m:r>
                  </m:oMath>
                </a14:m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সমবাহু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।</a:t>
                </a:r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xmlns="" id="{E5089C40-E4C8-43D4-B2DF-99CAE1345D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4680" y="3905194"/>
                <a:ext cx="5208104" cy="2062103"/>
              </a:xfrm>
              <a:prstGeom prst="rect">
                <a:avLst/>
              </a:prstGeom>
              <a:blipFill>
                <a:blip r:embed="rId3"/>
                <a:stretch>
                  <a:fillRect l="-3044" t="-5325" b="-91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Isosceles Triangle 22">
            <a:extLst>
              <a:ext uri="{FF2B5EF4-FFF2-40B4-BE49-F238E27FC236}">
                <a16:creationId xmlns:a16="http://schemas.microsoft.com/office/drawing/2014/main" xmlns="" id="{3949100F-4E64-4116-8E8B-D2EC2BAE7998}"/>
              </a:ext>
            </a:extLst>
          </p:cNvPr>
          <p:cNvSpPr/>
          <p:nvPr/>
        </p:nvSpPr>
        <p:spPr>
          <a:xfrm>
            <a:off x="7996466" y="571749"/>
            <a:ext cx="3034748" cy="2647122"/>
          </a:xfrm>
          <a:prstGeom prst="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xmlns="" id="{91BC7FBE-A6D5-40B9-BD20-A039B1C48A61}"/>
              </a:ext>
            </a:extLst>
          </p:cNvPr>
          <p:cNvSpPr/>
          <p:nvPr/>
        </p:nvSpPr>
        <p:spPr>
          <a:xfrm flipH="1" flipV="1">
            <a:off x="8702541" y="1890375"/>
            <a:ext cx="53010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xmlns="" id="{3787A1A9-D69F-42EC-B0D8-161728D16ADA}"/>
              </a:ext>
            </a:extLst>
          </p:cNvPr>
          <p:cNvSpPr/>
          <p:nvPr/>
        </p:nvSpPr>
        <p:spPr>
          <a:xfrm flipH="1" flipV="1">
            <a:off x="9473652" y="3170298"/>
            <a:ext cx="53010" cy="9143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xmlns="" id="{F1CCEFE0-5759-49B8-BD3B-5B937F43BA63}"/>
              </a:ext>
            </a:extLst>
          </p:cNvPr>
          <p:cNvSpPr/>
          <p:nvPr/>
        </p:nvSpPr>
        <p:spPr>
          <a:xfrm flipH="1" flipV="1">
            <a:off x="10325078" y="1936094"/>
            <a:ext cx="53010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0C944217-1451-401B-9D13-15D75324C015}"/>
              </a:ext>
            </a:extLst>
          </p:cNvPr>
          <p:cNvSpPr txBox="1"/>
          <p:nvPr/>
        </p:nvSpPr>
        <p:spPr>
          <a:xfrm>
            <a:off x="8392352" y="1728568"/>
            <a:ext cx="967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28DC07FD-0125-4C01-9DF5-DE60A589EECA}"/>
              </a:ext>
            </a:extLst>
          </p:cNvPr>
          <p:cNvSpPr txBox="1"/>
          <p:nvPr/>
        </p:nvSpPr>
        <p:spPr>
          <a:xfrm>
            <a:off x="10378088" y="1751428"/>
            <a:ext cx="980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AF98A37C-7845-47C1-92AB-CFEA4EA230DF}"/>
              </a:ext>
            </a:extLst>
          </p:cNvPr>
          <p:cNvSpPr txBox="1"/>
          <p:nvPr/>
        </p:nvSpPr>
        <p:spPr>
          <a:xfrm>
            <a:off x="9344417" y="3225021"/>
            <a:ext cx="980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xmlns="" id="{68E69CF9-FFED-4823-BD8C-5DAA9999D1B2}"/>
              </a:ext>
            </a:extLst>
          </p:cNvPr>
          <p:cNvCxnSpPr>
            <a:cxnSpLocks/>
            <a:endCxn id="26" idx="7"/>
          </p:cNvCxnSpPr>
          <p:nvPr/>
        </p:nvCxnSpPr>
        <p:spPr>
          <a:xfrm>
            <a:off x="8688464" y="1958953"/>
            <a:ext cx="1644377" cy="1616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xmlns="" id="{17469819-06D0-491D-9862-9C8FFE0D3A4F}"/>
              </a:ext>
            </a:extLst>
          </p:cNvPr>
          <p:cNvCxnSpPr>
            <a:cxnSpLocks/>
          </p:cNvCxnSpPr>
          <p:nvPr/>
        </p:nvCxnSpPr>
        <p:spPr>
          <a:xfrm flipH="1">
            <a:off x="9559347" y="1998442"/>
            <a:ext cx="793470" cy="11968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xmlns="" id="{DC87FC8A-2C45-45CA-BEA6-C1A4D507D7F0}"/>
              </a:ext>
            </a:extLst>
          </p:cNvPr>
          <p:cNvCxnSpPr>
            <a:cxnSpLocks/>
          </p:cNvCxnSpPr>
          <p:nvPr/>
        </p:nvCxnSpPr>
        <p:spPr>
          <a:xfrm flipH="1" flipV="1">
            <a:off x="8755551" y="1958178"/>
            <a:ext cx="778525" cy="13101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E61EDFE7-8F38-45CC-970E-7F9B34ACAEFC}"/>
              </a:ext>
            </a:extLst>
          </p:cNvPr>
          <p:cNvSpPr txBox="1"/>
          <p:nvPr/>
        </p:nvSpPr>
        <p:spPr>
          <a:xfrm>
            <a:off x="7646495" y="2992176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4C0F8448-4F05-410C-A78D-6655333AEAB4}"/>
              </a:ext>
            </a:extLst>
          </p:cNvPr>
          <p:cNvSpPr txBox="1"/>
          <p:nvPr/>
        </p:nvSpPr>
        <p:spPr>
          <a:xfrm>
            <a:off x="9376744" y="105225"/>
            <a:ext cx="823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46A0B21A-C69F-4C32-ABF9-C7953F8E38F1}"/>
              </a:ext>
            </a:extLst>
          </p:cNvPr>
          <p:cNvSpPr txBox="1"/>
          <p:nvPr/>
        </p:nvSpPr>
        <p:spPr>
          <a:xfrm>
            <a:off x="11044862" y="3040355"/>
            <a:ext cx="63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xmlns="" val="370129109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/>
      <p:bldP spid="28" grpId="0"/>
      <p:bldP spid="33" grpId="0"/>
      <p:bldP spid="15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sosceles Triangle 4">
            <a:extLst>
              <a:ext uri="{FF2B5EF4-FFF2-40B4-BE49-F238E27FC236}">
                <a16:creationId xmlns:a16="http://schemas.microsoft.com/office/drawing/2014/main" xmlns="" id="{84DE2E24-ACA9-4D37-82E6-C0168B6F8290}"/>
              </a:ext>
            </a:extLst>
          </p:cNvPr>
          <p:cNvSpPr/>
          <p:nvPr/>
        </p:nvSpPr>
        <p:spPr>
          <a:xfrm>
            <a:off x="8012592" y="518290"/>
            <a:ext cx="3034748" cy="2647122"/>
          </a:xfrm>
          <a:prstGeom prst="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CCAAB62-E953-4DC6-9301-7CA92933E581}"/>
              </a:ext>
            </a:extLst>
          </p:cNvPr>
          <p:cNvSpPr txBox="1"/>
          <p:nvPr/>
        </p:nvSpPr>
        <p:spPr>
          <a:xfrm>
            <a:off x="4306956" y="1113183"/>
            <a:ext cx="304800" cy="384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xmlns="" id="{DA238F0C-3C1A-4919-8A5B-59435F1D49AE}"/>
              </a:ext>
            </a:extLst>
          </p:cNvPr>
          <p:cNvSpPr/>
          <p:nvPr/>
        </p:nvSpPr>
        <p:spPr>
          <a:xfrm flipH="1" flipV="1">
            <a:off x="8655325" y="1976150"/>
            <a:ext cx="53010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xmlns="" id="{87D093E1-0C33-413B-89A9-B971B6BA3E65}"/>
              </a:ext>
            </a:extLst>
          </p:cNvPr>
          <p:cNvSpPr/>
          <p:nvPr/>
        </p:nvSpPr>
        <p:spPr>
          <a:xfrm flipH="1" flipV="1">
            <a:off x="10359890" y="1930431"/>
            <a:ext cx="53010" cy="9143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xmlns="" id="{05813444-C8CB-464D-98EE-1E9BE5C0FBB1}"/>
              </a:ext>
            </a:extLst>
          </p:cNvPr>
          <p:cNvSpPr/>
          <p:nvPr/>
        </p:nvSpPr>
        <p:spPr>
          <a:xfrm flipH="1" flipV="1">
            <a:off x="9503461" y="3142552"/>
            <a:ext cx="53010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310AF7FF-2556-4E18-AE7B-BF3570CBF960}"/>
              </a:ext>
            </a:extLst>
          </p:cNvPr>
          <p:cNvSpPr txBox="1"/>
          <p:nvPr/>
        </p:nvSpPr>
        <p:spPr>
          <a:xfrm>
            <a:off x="8191496" y="1745765"/>
            <a:ext cx="967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9B3C3E49-2AD0-4272-9411-916E335EEF34}"/>
              </a:ext>
            </a:extLst>
          </p:cNvPr>
          <p:cNvSpPr txBox="1"/>
          <p:nvPr/>
        </p:nvSpPr>
        <p:spPr>
          <a:xfrm>
            <a:off x="10432776" y="1669171"/>
            <a:ext cx="980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A80E10C8-B04F-4A25-9087-639775F77D90}"/>
              </a:ext>
            </a:extLst>
          </p:cNvPr>
          <p:cNvSpPr txBox="1"/>
          <p:nvPr/>
        </p:nvSpPr>
        <p:spPr>
          <a:xfrm>
            <a:off x="9376744" y="3150139"/>
            <a:ext cx="980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C1073C79-F2CE-4CFE-98D7-035281D7F26F}"/>
              </a:ext>
            </a:extLst>
          </p:cNvPr>
          <p:cNvCxnSpPr>
            <a:cxnSpLocks/>
          </p:cNvCxnSpPr>
          <p:nvPr/>
        </p:nvCxnSpPr>
        <p:spPr>
          <a:xfrm>
            <a:off x="8670238" y="1999009"/>
            <a:ext cx="176253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1738CF0E-4AAB-48B7-B7F2-A449A0F64026}"/>
              </a:ext>
            </a:extLst>
          </p:cNvPr>
          <p:cNvCxnSpPr>
            <a:cxnSpLocks/>
            <a:stCxn id="9" idx="6"/>
          </p:cNvCxnSpPr>
          <p:nvPr/>
        </p:nvCxnSpPr>
        <p:spPr>
          <a:xfrm flipH="1">
            <a:off x="9566420" y="1976150"/>
            <a:ext cx="793470" cy="11968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96B7D8B1-9F24-4887-95C8-AEE5CDDEE52E}"/>
              </a:ext>
            </a:extLst>
          </p:cNvPr>
          <p:cNvCxnSpPr>
            <a:cxnSpLocks/>
          </p:cNvCxnSpPr>
          <p:nvPr/>
        </p:nvCxnSpPr>
        <p:spPr>
          <a:xfrm flipH="1" flipV="1">
            <a:off x="8689287" y="1976150"/>
            <a:ext cx="862220" cy="121212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AA8986C6-BF58-47AD-BD94-F428F7D813CE}"/>
              </a:ext>
            </a:extLst>
          </p:cNvPr>
          <p:cNvSpPr txBox="1"/>
          <p:nvPr/>
        </p:nvSpPr>
        <p:spPr>
          <a:xfrm>
            <a:off x="11069532" y="2980745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C3EA26E5-D13D-4255-9D17-7FA96FACD22B}"/>
              </a:ext>
            </a:extLst>
          </p:cNvPr>
          <p:cNvSpPr txBox="1"/>
          <p:nvPr/>
        </p:nvSpPr>
        <p:spPr>
          <a:xfrm>
            <a:off x="7646495" y="2992176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AE7C630F-1715-4DA9-B23F-295A489ADEAB}"/>
              </a:ext>
            </a:extLst>
          </p:cNvPr>
          <p:cNvSpPr txBox="1"/>
          <p:nvPr/>
        </p:nvSpPr>
        <p:spPr>
          <a:xfrm>
            <a:off x="9363482" y="72932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82DBD882-01F5-42B3-A8BF-07C25229C1F8}"/>
              </a:ext>
            </a:extLst>
          </p:cNvPr>
          <p:cNvSpPr txBox="1"/>
          <p:nvPr/>
        </p:nvSpPr>
        <p:spPr>
          <a:xfrm>
            <a:off x="625502" y="518290"/>
            <a:ext cx="1881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প্রমাণ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12C5869D-A40B-4E6A-A4AE-22DED8C24652}"/>
                  </a:ext>
                </a:extLst>
              </p:cNvPr>
              <p:cNvSpPr txBox="1"/>
              <p:nvPr/>
            </p:nvSpPr>
            <p:spPr>
              <a:xfrm>
                <a:off x="832384" y="1163956"/>
                <a:ext cx="4381506" cy="22650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মনেকরি ,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∆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𝐴𝐵𝐶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এর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</m:oMath>
                </a14:m>
                <a:endParaRPr lang="en-US" sz="3200" b="0" i="1" dirty="0">
                  <a:latin typeface="Cambria Math" panose="02040503050406030204" pitchFamily="18" charset="0"/>
                  <a:ea typeface="Cambria Math" panose="02040503050406030204" pitchFamily="18" charset="0"/>
                  <a:cs typeface="NikoshBAN" panose="02000000000000000000" pitchFamily="2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𝐴𝐵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ও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𝐴𝐶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</m:oMath>
                </a14:m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বাহুর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মধ্যবিন্দুর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সংযোজক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সরলরেখা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 </a:t>
                </a:r>
              </a:p>
              <a:p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∴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𝐷𝐸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= 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BC </a:t>
                </a:r>
                <a:endParaRPr lang="en-US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xmlns="" id="{12C5869D-A40B-4E6A-A4AE-22DED8C246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384" y="1163956"/>
                <a:ext cx="4381506" cy="2265044"/>
              </a:xfrm>
              <a:prstGeom prst="rect">
                <a:avLst/>
              </a:prstGeom>
              <a:blipFill>
                <a:blip r:embed="rId2"/>
                <a:stretch>
                  <a:fillRect l="-3621" t="-3226" b="-26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03FCE1F-9792-4E7B-9506-D45C160BA1B0}"/>
                  </a:ext>
                </a:extLst>
              </p:cNvPr>
              <p:cNvSpPr txBox="1"/>
              <p:nvPr/>
            </p:nvSpPr>
            <p:spPr>
              <a:xfrm>
                <a:off x="3421532" y="2598003"/>
                <a:ext cx="4381507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∵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 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ত্রিভুজের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যে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কোনো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দুই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বাহুর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মধ্যবিন্দুর</m:t>
                      </m:r>
                    </m:oMath>
                  </m:oMathPara>
                </a14:m>
                <a:endParaRPr lang="en-US" sz="2400" b="0" i="1" dirty="0">
                  <a:latin typeface="Cambria Math" panose="02040503050406030204" pitchFamily="18" charset="0"/>
                  <a:ea typeface="Cambria Math" panose="02040503050406030204" pitchFamily="18" charset="0"/>
                  <a:cs typeface="NikoshBAN" panose="02000000000000000000" pitchFamily="2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   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সংযোজক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সরলরেখা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তৃতীয়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বাহুর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অ</m:t>
                    </m:r>
                  </m:oMath>
                </a14:m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র্ধেক 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xmlns="" id="{103FCE1F-9792-4E7B-9506-D45C160BA1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1532" y="2598003"/>
                <a:ext cx="4381507" cy="830997"/>
              </a:xfrm>
              <a:prstGeom prst="rect">
                <a:avLst/>
              </a:prstGeom>
              <a:blipFill>
                <a:blip r:embed="rId3"/>
                <a:stretch>
                  <a:fillRect b="-160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5BC3BBB-4C90-4E2C-9C64-3D9D3C3BC202}"/>
              </a:ext>
            </a:extLst>
          </p:cNvPr>
          <p:cNvSpPr txBox="1"/>
          <p:nvPr/>
        </p:nvSpPr>
        <p:spPr>
          <a:xfrm>
            <a:off x="1749454" y="508995"/>
            <a:ext cx="24698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ধাপ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(১) 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3F458ED-05D6-4EDF-97B2-8DBCD9ED9AAB}"/>
              </a:ext>
            </a:extLst>
          </p:cNvPr>
          <p:cNvSpPr txBox="1"/>
          <p:nvPr/>
        </p:nvSpPr>
        <p:spPr>
          <a:xfrm>
            <a:off x="832384" y="3630016"/>
            <a:ext cx="17492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ধাপ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(২) : 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ABBE64D-D1A2-4DBD-B649-68DE33B3A53F}"/>
                  </a:ext>
                </a:extLst>
              </p:cNvPr>
              <p:cNvSpPr txBox="1"/>
              <p:nvPr/>
            </p:nvSpPr>
            <p:spPr>
              <a:xfrm>
                <a:off x="832384" y="4309790"/>
                <a:ext cx="5671931" cy="22650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মনেকরি ,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∆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𝐴𝐵𝐶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এর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</m:oMath>
                </a14:m>
                <a:endParaRPr lang="en-US" sz="3200" b="0" i="1" dirty="0">
                  <a:latin typeface="Cambria Math" panose="02040503050406030204" pitchFamily="18" charset="0"/>
                  <a:ea typeface="Cambria Math" panose="02040503050406030204" pitchFamily="18" charset="0"/>
                  <a:cs typeface="NikoshBAN" panose="02000000000000000000" pitchFamily="2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𝐴𝐵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ও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𝐵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𝐶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</m:oMath>
                </a14:m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বাহুর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মধ্যবিন্দুর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সংযোজক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সরলরেখা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DF </a:t>
                </a:r>
              </a:p>
              <a:p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∴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𝐷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𝐹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= 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AC </a:t>
                </a:r>
                <a:endParaRPr lang="en-US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xmlns="" id="{0ABBE64D-D1A2-4DBD-B649-68DE33B3A5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384" y="4309790"/>
                <a:ext cx="5671931" cy="2265044"/>
              </a:xfrm>
              <a:prstGeom prst="rect">
                <a:avLst/>
              </a:prstGeom>
              <a:blipFill>
                <a:blip r:embed="rId4"/>
                <a:stretch>
                  <a:fillRect l="-2796" t="-3226" b="-26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401870968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11" grpId="0"/>
      <p:bldP spid="12" grpId="0"/>
      <p:bldP spid="13" grpId="0"/>
      <p:bldP spid="32" grpId="0"/>
      <p:bldP spid="33" grpId="0"/>
      <p:bldP spid="35" grpId="0"/>
      <p:bldP spid="36" grpId="0" animBg="1"/>
      <p:bldP spid="2" grpId="0" animBg="1"/>
      <p:bldP spid="3" grpId="0"/>
      <p:bldP spid="4" grpId="0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>
            <a:extLst>
              <a:ext uri="{FF2B5EF4-FFF2-40B4-BE49-F238E27FC236}">
                <a16:creationId xmlns:a16="http://schemas.microsoft.com/office/drawing/2014/main" xmlns="" id="{63662BBF-A7D7-4056-A780-F30928884426}"/>
              </a:ext>
            </a:extLst>
          </p:cNvPr>
          <p:cNvSpPr/>
          <p:nvPr/>
        </p:nvSpPr>
        <p:spPr>
          <a:xfrm>
            <a:off x="7986087" y="518289"/>
            <a:ext cx="3034748" cy="2647122"/>
          </a:xfrm>
          <a:prstGeom prst="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xmlns="" id="{10F32190-3CCA-408B-B311-00FF2DAD232D}"/>
              </a:ext>
            </a:extLst>
          </p:cNvPr>
          <p:cNvSpPr/>
          <p:nvPr/>
        </p:nvSpPr>
        <p:spPr>
          <a:xfrm flipH="1" flipV="1">
            <a:off x="8655325" y="1976150"/>
            <a:ext cx="53010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xmlns="" id="{6B894EFF-5532-4AF1-A0BC-EA71BD44C9B4}"/>
              </a:ext>
            </a:extLst>
          </p:cNvPr>
          <p:cNvSpPr/>
          <p:nvPr/>
        </p:nvSpPr>
        <p:spPr>
          <a:xfrm flipH="1" flipV="1">
            <a:off x="10359890" y="1930431"/>
            <a:ext cx="53010" cy="9143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851F9A78-D38D-4136-B1C7-71177C8FBBC6}"/>
              </a:ext>
            </a:extLst>
          </p:cNvPr>
          <p:cNvSpPr/>
          <p:nvPr/>
        </p:nvSpPr>
        <p:spPr>
          <a:xfrm flipH="1" flipV="1">
            <a:off x="9503461" y="3142552"/>
            <a:ext cx="53010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BA32678-0F61-4929-84D9-DDD45EE8EE38}"/>
              </a:ext>
            </a:extLst>
          </p:cNvPr>
          <p:cNvSpPr txBox="1"/>
          <p:nvPr/>
        </p:nvSpPr>
        <p:spPr>
          <a:xfrm>
            <a:off x="8191496" y="1745765"/>
            <a:ext cx="967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284E0788-C7A0-49AA-A53A-A3FBD947927E}"/>
              </a:ext>
            </a:extLst>
          </p:cNvPr>
          <p:cNvSpPr txBox="1"/>
          <p:nvPr/>
        </p:nvSpPr>
        <p:spPr>
          <a:xfrm>
            <a:off x="10432776" y="1669171"/>
            <a:ext cx="980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97F4B7C3-0577-46FC-93F0-684D713AC6C9}"/>
              </a:ext>
            </a:extLst>
          </p:cNvPr>
          <p:cNvSpPr txBox="1"/>
          <p:nvPr/>
        </p:nvSpPr>
        <p:spPr>
          <a:xfrm>
            <a:off x="9376744" y="3150139"/>
            <a:ext cx="980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87321DD5-D088-4175-B4F6-064DB361F544}"/>
              </a:ext>
            </a:extLst>
          </p:cNvPr>
          <p:cNvCxnSpPr>
            <a:cxnSpLocks/>
            <a:endCxn id="4" idx="2"/>
          </p:cNvCxnSpPr>
          <p:nvPr/>
        </p:nvCxnSpPr>
        <p:spPr>
          <a:xfrm>
            <a:off x="8650362" y="1976150"/>
            <a:ext cx="176253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54E99AAF-2C8F-42F6-B0E6-0A3F9D22E96C}"/>
              </a:ext>
            </a:extLst>
          </p:cNvPr>
          <p:cNvCxnSpPr>
            <a:cxnSpLocks/>
            <a:stCxn id="4" idx="5"/>
          </p:cNvCxnSpPr>
          <p:nvPr/>
        </p:nvCxnSpPr>
        <p:spPr>
          <a:xfrm flipH="1">
            <a:off x="9585059" y="1943822"/>
            <a:ext cx="782594" cy="11929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F0D35C6E-66EE-4F78-A256-BD81F082BF3A}"/>
              </a:ext>
            </a:extLst>
          </p:cNvPr>
          <p:cNvCxnSpPr/>
          <p:nvPr/>
        </p:nvCxnSpPr>
        <p:spPr>
          <a:xfrm flipH="1" flipV="1">
            <a:off x="8675201" y="1941322"/>
            <a:ext cx="834893" cy="12868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75BA52A1-0523-4BB8-8013-7ED7451030F0}"/>
              </a:ext>
            </a:extLst>
          </p:cNvPr>
          <p:cNvSpPr txBox="1"/>
          <p:nvPr/>
        </p:nvSpPr>
        <p:spPr>
          <a:xfrm>
            <a:off x="7646495" y="2992176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2A3487A8-77B9-4BED-8257-2F942C915495}"/>
              </a:ext>
            </a:extLst>
          </p:cNvPr>
          <p:cNvSpPr txBox="1"/>
          <p:nvPr/>
        </p:nvSpPr>
        <p:spPr>
          <a:xfrm>
            <a:off x="9376744" y="160050"/>
            <a:ext cx="967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E1BC7243-88B6-494C-9749-4A48163971E5}"/>
              </a:ext>
            </a:extLst>
          </p:cNvPr>
          <p:cNvSpPr txBox="1"/>
          <p:nvPr/>
        </p:nvSpPr>
        <p:spPr>
          <a:xfrm>
            <a:off x="1762538" y="213775"/>
            <a:ext cx="1987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ধাপ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(৩) : 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4DACE57-485B-4A99-8EB3-D4A64B74FDBB}"/>
                  </a:ext>
                </a:extLst>
              </p:cNvPr>
              <p:cNvSpPr txBox="1"/>
              <p:nvPr/>
            </p:nvSpPr>
            <p:spPr>
              <a:xfrm>
                <a:off x="2972550" y="978421"/>
                <a:ext cx="2893948" cy="15571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অনুরূপভাবে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,  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𝐹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= 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 </a:t>
                </a:r>
                <a:endParaRPr lang="en-US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dirty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xmlns="" id="{64DACE57-485B-4A99-8EB3-D4A64B74FD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2550" y="978421"/>
                <a:ext cx="2893948" cy="1557158"/>
              </a:xfrm>
              <a:prstGeom prst="rect">
                <a:avLst/>
              </a:prstGeom>
              <a:blipFill>
                <a:blip r:embed="rId2"/>
                <a:stretch>
                  <a:fillRect l="-5485" t="-50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30E4D40A-56C6-4214-91F1-BFB6C00C44F7}"/>
              </a:ext>
            </a:extLst>
          </p:cNvPr>
          <p:cNvSpPr txBox="1"/>
          <p:nvPr/>
        </p:nvSpPr>
        <p:spPr>
          <a:xfrm>
            <a:off x="1779026" y="2365774"/>
            <a:ext cx="222139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ধাপ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(৪) : </a:t>
            </a: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8887532-EB10-4D9D-B5B8-D85A27326201}"/>
                  </a:ext>
                </a:extLst>
              </p:cNvPr>
              <p:cNvSpPr txBox="1"/>
              <p:nvPr/>
            </p:nvSpPr>
            <p:spPr>
              <a:xfrm>
                <a:off x="2421322" y="2921231"/>
                <a:ext cx="388703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∵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𝐴𝐵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𝐵𝐶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𝐴𝐶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xmlns="" id="{F8887532-EB10-4D9D-B5B8-D85A273262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1322" y="2921231"/>
                <a:ext cx="3887037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25F8729-FF92-4A9B-9733-2F5713FBD6D9}"/>
                  </a:ext>
                </a:extLst>
              </p:cNvPr>
              <p:cNvSpPr txBox="1"/>
              <p:nvPr/>
            </p:nvSpPr>
            <p:spPr>
              <a:xfrm>
                <a:off x="2889722" y="3708945"/>
                <a:ext cx="4625009" cy="7877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AB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BC = </a:t>
                </a:r>
                <a:r>
                  <a:rPr lang="en-US" sz="3200" dirty="0"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AC </a:t>
                </a: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xmlns="" id="{A25F8729-FF92-4A9B-9733-2F5713FBD6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9722" y="3708945"/>
                <a:ext cx="4625009" cy="787716"/>
              </a:xfrm>
              <a:prstGeom prst="rect">
                <a:avLst/>
              </a:prstGeom>
              <a:blipFill>
                <a:blip r:embed="rId4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3F078D2-2F4C-4E1C-B248-ED1B62BDA6ED}"/>
                  </a:ext>
                </a:extLst>
              </p:cNvPr>
              <p:cNvSpPr txBox="1"/>
              <p:nvPr/>
            </p:nvSpPr>
            <p:spPr>
              <a:xfrm>
                <a:off x="2421322" y="4533379"/>
                <a:ext cx="434950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∴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𝐸𝐹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𝐷𝐸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𝐷𝐹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xmlns="" id="{83F078D2-2F4C-4E1C-B248-ED1B62BDA6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1322" y="4533379"/>
                <a:ext cx="4349504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0C1696ED-E964-4255-B221-1282C9EA7E32}"/>
              </a:ext>
            </a:extLst>
          </p:cNvPr>
          <p:cNvSpPr txBox="1"/>
          <p:nvPr/>
        </p:nvSpPr>
        <p:spPr>
          <a:xfrm>
            <a:off x="6282279" y="6029710"/>
            <a:ext cx="2464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প্রমানিত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ABEE7F9B-94CB-45F8-8DA4-7270F7538EAA}"/>
              </a:ext>
            </a:extLst>
          </p:cNvPr>
          <p:cNvSpPr txBox="1"/>
          <p:nvPr/>
        </p:nvSpPr>
        <p:spPr>
          <a:xfrm>
            <a:off x="11052327" y="3194187"/>
            <a:ext cx="851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016156" y="5568286"/>
            <a:ext cx="21744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DEF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সমবাহু।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Isosceles Triangle 23"/>
          <p:cNvSpPr/>
          <p:nvPr/>
        </p:nvSpPr>
        <p:spPr>
          <a:xfrm>
            <a:off x="2852382" y="5650173"/>
            <a:ext cx="354841" cy="286603"/>
          </a:xfrm>
          <a:prstGeom prst="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2019868" y="5527344"/>
            <a:ext cx="5886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.  .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156346" y="5240740"/>
            <a:ext cx="2888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858868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/>
      <p:bldP spid="7" grpId="0"/>
      <p:bldP spid="8" grpId="0"/>
      <p:bldP spid="12" grpId="0"/>
      <p:bldP spid="13" grpId="0"/>
      <p:bldP spid="14" grpId="0"/>
      <p:bldP spid="15" grpId="0" animBg="1"/>
      <p:bldP spid="16" grpId="0"/>
      <p:bldP spid="17" grpId="0" animBg="1"/>
      <p:bldP spid="18" grpId="0" animBg="1"/>
      <p:bldP spid="19" grpId="0" animBg="1"/>
      <p:bldP spid="2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</TotalTime>
  <Words>275</Words>
  <Application>Microsoft Office PowerPoint</Application>
  <PresentationFormat>Custom</PresentationFormat>
  <Paragraphs>79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Azam corporation</cp:lastModifiedBy>
  <cp:revision>43</cp:revision>
  <dcterms:created xsi:type="dcterms:W3CDTF">2020-12-20T09:51:21Z</dcterms:created>
  <dcterms:modified xsi:type="dcterms:W3CDTF">2021-05-24T15:46:32Z</dcterms:modified>
</cp:coreProperties>
</file>