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2" r:id="rId3"/>
    <p:sldId id="293" r:id="rId4"/>
    <p:sldId id="291" r:id="rId5"/>
    <p:sldId id="280" r:id="rId6"/>
    <p:sldId id="260" r:id="rId7"/>
    <p:sldId id="276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2" r:id="rId16"/>
    <p:sldId id="277" r:id="rId17"/>
    <p:sldId id="261" r:id="rId18"/>
    <p:sldId id="263" r:id="rId19"/>
    <p:sldId id="265" r:id="rId20"/>
    <p:sldId id="267" r:id="rId21"/>
    <p:sldId id="289" r:id="rId22"/>
    <p:sldId id="269" r:id="rId23"/>
    <p:sldId id="271" r:id="rId24"/>
    <p:sldId id="278" r:id="rId25"/>
    <p:sldId id="281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6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6AEE-E17E-4D6A-BF5D-54782A065C6C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24D4-DBA0-479E-A5BC-E173F3331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75417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2392" y="1752600"/>
            <a:ext cx="5792808" cy="2549009"/>
          </a:xfrm>
          <a:prstGeom prst="round2Same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শিক্ষা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স্বাস্থ্যবিজ্ঞান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খেলাধুলা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শারীরিক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সক্ষমতা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1105" y="4526816"/>
            <a:ext cx="6781800" cy="2331184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 </a:t>
            </a:r>
            <a:r>
              <a:rPr lang="en-US" sz="3600" dirty="0" err="1" smtClean="0"/>
              <a:t>মোঃ</a:t>
            </a:r>
            <a:r>
              <a:rPr lang="en-US" sz="3600" dirty="0" smtClean="0"/>
              <a:t> </a:t>
            </a:r>
            <a:r>
              <a:rPr lang="en-US" sz="3600" dirty="0" err="1" smtClean="0"/>
              <a:t>মজিবর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endParaRPr lang="en-US" sz="3600" dirty="0" smtClean="0"/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04800"/>
            <a:ext cx="8686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5" y="1589565"/>
            <a:ext cx="4930738" cy="478485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130946" y="33065"/>
            <a:ext cx="6012001" cy="6847114"/>
            <a:chOff x="6179998" y="15368"/>
            <a:chExt cx="6012001" cy="6847114"/>
          </a:xfrm>
          <a:blipFill>
            <a:blip r:embed="rId4"/>
            <a:tile tx="0" ty="0" sx="100000" sy="100000" flip="none" algn="tl"/>
          </a:blipFill>
        </p:grpSpPr>
        <p:sp>
          <p:nvSpPr>
            <p:cNvPr id="17" name="TextBox 16"/>
            <p:cNvSpPr txBox="1"/>
            <p:nvPr/>
          </p:nvSpPr>
          <p:spPr>
            <a:xfrm rot="16200000">
              <a:off x="5762442" y="432924"/>
              <a:ext cx="6847114" cy="6012001"/>
            </a:xfrm>
            <a:prstGeom prst="bevel">
              <a:avLst/>
            </a:prstGeom>
            <a:grp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90499" y="914400"/>
              <a:ext cx="4191000" cy="132343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ক্লাস</a:t>
              </a:r>
              <a:endParaRPr lang="en-US" sz="4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মিলন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উচ্চ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</a:rPr>
                <a:t>ময়মনসিংহ</a:t>
              </a:r>
              <a:r>
                <a:rPr lang="en-US" dirty="0" smtClean="0">
                  <a:solidFill>
                    <a:srgbClr val="FF0000"/>
                  </a:solidFill>
                </a:rPr>
                <a:t>।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378" y="2120152"/>
              <a:ext cx="3733800" cy="3847597"/>
            </a:xfrm>
            <a:prstGeom prst="rect">
              <a:avLst/>
            </a:prstGeom>
            <a:grpFill/>
          </p:spPr>
        </p:pic>
      </p:grpSp>
      <p:grpSp>
        <p:nvGrpSpPr>
          <p:cNvPr id="20" name="Group 19"/>
          <p:cNvGrpSpPr/>
          <p:nvPr/>
        </p:nvGrpSpPr>
        <p:grpSpPr>
          <a:xfrm>
            <a:off x="49053" y="28303"/>
            <a:ext cx="6012001" cy="6847114"/>
            <a:chOff x="-97760" y="-8962"/>
            <a:chExt cx="6012001" cy="6847114"/>
          </a:xfrm>
          <a:blipFill>
            <a:blip r:embed="rId4"/>
            <a:tile tx="0" ty="0" sx="100000" sy="100000" flip="none" algn="tl"/>
          </a:blipFill>
        </p:grpSpPr>
        <p:sp>
          <p:nvSpPr>
            <p:cNvPr id="21" name="TextBox 20"/>
            <p:cNvSpPr txBox="1"/>
            <p:nvPr/>
          </p:nvSpPr>
          <p:spPr>
            <a:xfrm rot="16200000">
              <a:off x="-515316" y="408594"/>
              <a:ext cx="6847114" cy="6012001"/>
            </a:xfrm>
            <a:prstGeom prst="bevel">
              <a:avLst/>
            </a:prstGeom>
            <a:grp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/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8841" y="932329"/>
              <a:ext cx="4191000" cy="132343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অনলাইন </a:t>
              </a:r>
              <a:r>
                <a:rPr lang="en-US" sz="4000" dirty="0" err="1" smtClean="0">
                  <a:solidFill>
                    <a:srgbClr val="FF0000"/>
                  </a:solidFill>
                </a:rPr>
                <a:t>ক্লাস</a:t>
              </a:r>
              <a:endParaRPr lang="en-US" sz="4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000" dirty="0" err="1" smtClean="0">
                  <a:solidFill>
                    <a:srgbClr val="FF0000"/>
                  </a:solidFill>
                </a:rPr>
                <a:t>বাট্টা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মিলন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বহুমুখী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উচ্চ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বিদ্যালয়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তারাকান্দা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</a:rPr>
                <a:t>ময়মনসিংহ</a:t>
              </a:r>
              <a:r>
                <a:rPr lang="en-US" dirty="0" smtClean="0">
                  <a:solidFill>
                    <a:srgbClr val="FF0000"/>
                  </a:solidFill>
                </a:rPr>
                <a:t>।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33599"/>
              <a:ext cx="3733800" cy="384759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18107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76" t="14584" r="220" b="15625"/>
          <a:stretch/>
        </p:blipFill>
        <p:spPr>
          <a:xfrm>
            <a:off x="-1" y="457200"/>
            <a:ext cx="1219200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22917" r="11933" b="35416"/>
          <a:stretch/>
        </p:blipFill>
        <p:spPr>
          <a:xfrm>
            <a:off x="254725" y="2362200"/>
            <a:ext cx="119024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28125" r="10761" b="23959"/>
          <a:stretch/>
        </p:blipFill>
        <p:spPr>
          <a:xfrm>
            <a:off x="228600" y="2286000"/>
            <a:ext cx="1168841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26042" r="11933" b="13541"/>
          <a:stretch/>
        </p:blipFill>
        <p:spPr>
          <a:xfrm>
            <a:off x="228599" y="1676399"/>
            <a:ext cx="11582401" cy="47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81000" y="76200"/>
            <a:ext cx="11201400" cy="6543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1114485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বয়স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অনুযায়ী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খেলায়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ধরনের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শারীরিক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সক্ষমতা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প্রয়োজন</a:t>
            </a:r>
            <a:r>
              <a:rPr lang="en-US" sz="4800" dirty="0" smtClean="0"/>
              <a:t>, </a:t>
            </a:r>
            <a:r>
              <a:rPr lang="en-US" sz="4800" dirty="0" err="1" smtClean="0"/>
              <a:t>নিচে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একটি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ছকের</a:t>
            </a:r>
            <a:r>
              <a:rPr lang="en-US" sz="4800" dirty="0" smtClean="0"/>
              <a:t>  </a:t>
            </a:r>
            <a:r>
              <a:rPr lang="en-US" sz="4800" dirty="0" err="1" smtClean="0"/>
              <a:t>মাধ্যমে</a:t>
            </a:r>
            <a:r>
              <a:rPr lang="en-US" sz="4800" dirty="0" smtClean="0"/>
              <a:t> </a:t>
            </a:r>
            <a:r>
              <a:rPr lang="en-US" sz="4800" dirty="0" err="1" smtClean="0"/>
              <a:t>তা</a:t>
            </a:r>
            <a:r>
              <a:rPr lang="en-US" sz="4800" dirty="0" smtClean="0"/>
              <a:t>      </a:t>
            </a:r>
            <a:r>
              <a:rPr lang="en-US" sz="4800" dirty="0" err="1" smtClean="0"/>
              <a:t>দেখানো</a:t>
            </a:r>
            <a:r>
              <a:rPr lang="en-US" sz="4800" dirty="0" smtClean="0"/>
              <a:t>  </a:t>
            </a:r>
            <a:r>
              <a:rPr lang="en-US" sz="4800" dirty="0" err="1" smtClean="0"/>
              <a:t>হলোঃ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1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75" t="19792" r="20131" b="11459"/>
          <a:stretch/>
        </p:blipFill>
        <p:spPr>
          <a:xfrm>
            <a:off x="609600" y="1"/>
            <a:ext cx="11049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84181"/>
            <a:ext cx="11658600" cy="1524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শারীরিক সক্ষমতায় ব্যায়ামঃ</a:t>
            </a:r>
            <a:r>
              <a:rPr lang="en-US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শারীরিক সক্ষমতার জন্য ব্যায়াম অপরিহার্য। ব্যায়াম না করলে শারীরিক সক্ষমতা অর্জন সম্ভব  নয়। ব্যায়ামের প্রভাবে শরীরের ভিতর যে পরিবর্তন হয় তা তুলে ধরা হলোঃ </a:t>
            </a:r>
            <a:endParaRPr lang="bn-BD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388561"/>
            <a:ext cx="5423567" cy="3222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42011"/>
            <a:ext cx="116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হৃদপিন্ডের  পেশী শক্তিশালী হয়ঃ  </a:t>
            </a:r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ব্যায়াম করলে শরীরের রক্ত চলাচল বেড়ে যায় ফলে হৃদপিন্ডের কর্মক্ষমতা বৃদ্ধিপায়।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1734800" cy="16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হৃদপিন্ডের রক্ত পাম্প করার ক্ষমতা বাড়েঃ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একজন সাধারন লোকের প্রতি মিনিট ১৩০ মিলিলিটার রক্ত পাম্প করে। এতে হার্ট সবল ও কর্মক্ষম হয় এবং রোগ প্রতিরোধ  ক্ষমতা বৃদ্ধি পায়।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eart_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8839200" cy="4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11582400" cy="1371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n-BD" sz="43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পাল্‌স রেটঃ </a:t>
            </a:r>
            <a:r>
              <a:rPr lang="bn-BD" sz="43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একজন খেলোয়াড় যখন খেলাধূলা বা ব্যায়াম করে তখন তার পাল্‌স রেট বেশী বাড়ে না এবং দ্রুত স্বাভাবিক হয়ে আসে</a:t>
            </a:r>
            <a:r>
              <a:rPr lang="bn-BD" sz="43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3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58983"/>
            <a:ext cx="4495800" cy="4683125"/>
          </a:xfrm>
          <a:prstGeom prst="rect">
            <a:avLst/>
          </a:prstGeom>
        </p:spPr>
      </p:pic>
      <p:pic>
        <p:nvPicPr>
          <p:cNvPr id="5" name="Picture 4" descr="index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71" y="1676400"/>
            <a:ext cx="4191000" cy="48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11582400" cy="19812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 চলাচলঃ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ব্যায়াম করলে শরীরের রক্ত চলাচল বেড়ে যায়। ফলে সাধারন লোকের চেয়ে মাংসপেশী, হার্ট ইত্যাদির কর্মক্ষমতা বৃদ্ধি ও মজবুত হয়।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362200"/>
            <a:ext cx="5105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734800" cy="152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রক্ত কণিকাঃ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রক্তে তিন ধরনের কণিকা থাকে।</a:t>
            </a:r>
          </a:p>
          <a:p>
            <a:pPr marL="514350" indent="-514350" algn="just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লোহিত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শ্বেত কণিকা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অনুচ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1"/>
            <a:ext cx="1181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5" t="21875" r="11347" b="10417"/>
          <a:stretch/>
        </p:blipFill>
        <p:spPr>
          <a:xfrm>
            <a:off x="152400" y="1295400"/>
            <a:ext cx="11506201" cy="5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7010400" cy="577596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শ্বাস প্রশ্বাসঃ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খেলাধূলা ও ব্যায়াম করার সময় ঘন ঘন শ্বাস প্রশ্বাস গ্রহন 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হয়। ফলে পর্যাপ্ত পরিমান অক্সিজেন গ্রহণ ও প্রশ্বাসের সাথে কার্বন ডাই অক্সাইড বের হয়ে যায়। ঘন ঘন শ্বাস প্রশ্বাসের ফলে বুকের গভীরতাও বৃদ্ধি পায়।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ফলে শারীরিক ক্ষমতা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বৃদ্ধি পায়।  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02.20.respiratory-sy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57" y="256903"/>
            <a:ext cx="5029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116586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৭।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মাংসপেশীঃ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শরীরে বিভিন্ন ধরনের মাংসপেশী থাকে। খেলাধূলা ও ব্যায়ামের ফলে মাংসপেশী সংখ্যায় বাড়ে না তবে আকৃতিতে বড় হয়, টিসুগুলো মোটা ও শক্তিশালী হয়।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1524000"/>
            <a:ext cx="859856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28601"/>
            <a:ext cx="118872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কাজঃ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86400"/>
            <a:ext cx="118872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শারীরিক সক্ষমতার গুরুত্ব বণর্না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667000" y="1371600"/>
            <a:ext cx="6553200" cy="1752599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124200"/>
            <a:ext cx="6477000" cy="2133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vel 5"/>
          <p:cNvSpPr/>
          <p:nvPr/>
        </p:nvSpPr>
        <p:spPr>
          <a:xfrm>
            <a:off x="3352800" y="3505200"/>
            <a:ext cx="914400" cy="10668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7620000" y="3505200"/>
            <a:ext cx="914400" cy="10668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5105400" y="3352799"/>
            <a:ext cx="609600" cy="1676401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vel 8"/>
          <p:cNvSpPr/>
          <p:nvPr/>
        </p:nvSpPr>
        <p:spPr>
          <a:xfrm>
            <a:off x="5676900" y="3352798"/>
            <a:ext cx="609600" cy="1676401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285750" y="1391194"/>
            <a:ext cx="1847850" cy="1981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753600" y="1391194"/>
            <a:ext cx="1847850" cy="1981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/>
          <p:cNvSpPr/>
          <p:nvPr/>
        </p:nvSpPr>
        <p:spPr>
          <a:xfrm>
            <a:off x="9925050" y="3705497"/>
            <a:ext cx="1676400" cy="14478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/>
          <p:cNvSpPr/>
          <p:nvPr/>
        </p:nvSpPr>
        <p:spPr>
          <a:xfrm>
            <a:off x="304800" y="3705497"/>
            <a:ext cx="1676400" cy="1447800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0490" y="2878729"/>
            <a:ext cx="11586711" cy="37702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/>
              <a:t>ধন্যবাদ</a:t>
            </a:r>
            <a:r>
              <a:rPr lang="en-US" sz="23900" dirty="0" smtClean="0"/>
              <a:t> </a:t>
            </a:r>
            <a:endParaRPr lang="en-US" sz="23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5" y="222069"/>
            <a:ext cx="11560627" cy="2512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176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962400"/>
            <a:ext cx="3960699" cy="2642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1609725" cy="125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92" y="99423"/>
            <a:ext cx="3634377" cy="3634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13" y="3962400"/>
            <a:ext cx="3960699" cy="2642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7" y="1287961"/>
            <a:ext cx="1609725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73" y="0"/>
            <a:ext cx="3634377" cy="36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5" y="0"/>
            <a:ext cx="7086600" cy="472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753407"/>
            <a:ext cx="2481263" cy="1938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4753407" cy="475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1420"/>
            <a:ext cx="3077660" cy="2308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67000"/>
            <a:ext cx="3429000" cy="4008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16238"/>
            <a:ext cx="2432740" cy="2432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16" y="115166"/>
            <a:ext cx="3994728" cy="2247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4" y="3886200"/>
            <a:ext cx="2541688" cy="2541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1" y="520655"/>
            <a:ext cx="3042454" cy="19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8185" y="308613"/>
            <a:ext cx="4307541" cy="707886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শিরোনাম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333714" y="200891"/>
            <a:ext cx="5170298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শারীরিক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সক্ষমতা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406947"/>
            <a:ext cx="5181601" cy="5521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431" t="18750" r="25988" b="19792"/>
          <a:stretch/>
        </p:blipFill>
        <p:spPr>
          <a:xfrm>
            <a:off x="5680363" y="1439375"/>
            <a:ext cx="6477001" cy="53822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9957" y="4495800"/>
            <a:ext cx="4663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সর্বজন স্বীকৃত  প্রবাদ আছে </a:t>
            </a:r>
            <a:br>
              <a:rPr lang="bn-BD" sz="28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28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“স্বাস্থ্যই সকল সুখের মূল।”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191794" y="5449907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দেহে সুন্দর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863"/>
            <a:ext cx="11277600" cy="4089737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 সক্ষমতার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 সক্ষমতার গুরুত্ব বণর্না করতে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দৈহিক সুস্থার উপায় ব্যাখ্যা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সক্ষমতার  প্রভাব বিশ্লেষন করতে পারবে।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457200"/>
            <a:ext cx="6096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11353800" cy="2667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শারীরিক সক্ষমতাঃ সাধারণ অর্থে সক্ষমতা হলো কোনো কাজ করার সামর্থ্য।  বৃহত্তর অর্থে সক্ষমতা বলতে জৈবিক অস্তিত্ব রক্ষা করে সুস্থ ও স্বাভাবিক জীবন ধারন করার সামর্থকে বুঝায়। এর মধ্যে ব্যক্তির শারীরিক, মানসিক ও সামাজিক সামর্থ্য অন্তর্ভুক্ত।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52800"/>
            <a:ext cx="2895600" cy="3278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5764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133600"/>
            <a:ext cx="11887200" cy="3581400"/>
            <a:chOff x="152400" y="1295400"/>
            <a:chExt cx="12039600" cy="3581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67" t="23959" r="11347" b="41756"/>
            <a:stretch/>
          </p:blipFill>
          <p:spPr>
            <a:xfrm>
              <a:off x="254250" y="1295400"/>
              <a:ext cx="11937750" cy="3581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371600"/>
              <a:ext cx="12192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1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5" t="33334" r="12518" b="13541"/>
          <a:stretch/>
        </p:blipFill>
        <p:spPr>
          <a:xfrm>
            <a:off x="228600" y="1371600"/>
            <a:ext cx="1158688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387</Words>
  <Application>Microsoft Office PowerPoint</Application>
  <PresentationFormat>Widescreen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 M High School</cp:lastModifiedBy>
  <cp:revision>125</cp:revision>
  <dcterms:created xsi:type="dcterms:W3CDTF">2013-07-16T07:18:13Z</dcterms:created>
  <dcterms:modified xsi:type="dcterms:W3CDTF">2021-05-23T16:49:50Z</dcterms:modified>
</cp:coreProperties>
</file>