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4" r:id="rId2"/>
    <p:sldId id="287" r:id="rId3"/>
    <p:sldId id="290" r:id="rId4"/>
    <p:sldId id="258" r:id="rId5"/>
    <p:sldId id="292" r:id="rId6"/>
    <p:sldId id="277" r:id="rId7"/>
    <p:sldId id="291" r:id="rId8"/>
    <p:sldId id="298" r:id="rId9"/>
    <p:sldId id="299" r:id="rId10"/>
    <p:sldId id="278" r:id="rId11"/>
    <p:sldId id="293" r:id="rId12"/>
    <p:sldId id="296" r:id="rId13"/>
    <p:sldId id="300" r:id="rId14"/>
    <p:sldId id="283" r:id="rId15"/>
    <p:sldId id="284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F8D31-F337-4231-9A61-E60CD32BD981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15FFF-F58A-4DCF-96B4-C5641012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B799-E004-4F77-96C8-EBC1A3CF2800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8658" y="340584"/>
            <a:ext cx="9734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NikoshBAN" pitchFamily="2" charset="0"/>
                <a:cs typeface="NikoshBAN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/>
              <a:t>  </a:t>
            </a:r>
            <a:r>
              <a:rPr lang="en-GB" sz="6600">
                <a:solidFill>
                  <a:srgbClr val="C00000"/>
                </a:solidFill>
              </a:rPr>
              <a:t>তোমাদের সবাইকে স্বাগতম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67A7E7-5461-FD4E-90BE-B70BF67D5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3" y="1899418"/>
            <a:ext cx="7140061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5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0800000" flipV="1">
            <a:off x="424851" y="4455263"/>
            <a:ext cx="8294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ভিক্ষুসংঘকে উদ্দেশ্য করে যে দান করা হয় তাই সংঘদান।’চুল্লুবর্গে’ নামক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নামক গ্রন্থে ভিক্ষুসংঘকে দান প্রদানের অন্যতম পূণ্যক্ষেত্র হিসেবে অভিহিত করা হয়েছে।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D369C6-B98F-0546-A90E-D3D31334F69C}"/>
              </a:ext>
            </a:extLst>
          </p:cNvPr>
          <p:cNvSpPr txBox="1"/>
          <p:nvPr/>
        </p:nvSpPr>
        <p:spPr>
          <a:xfrm>
            <a:off x="3427107" y="352593"/>
            <a:ext cx="379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সংঘদান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AF0E74-E3FA-E54F-86AD-A81DBCDC6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1" y="1194270"/>
            <a:ext cx="3792994" cy="267101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C31A8FC-8061-264F-A132-36C83F230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04" y="1194270"/>
            <a:ext cx="3481666" cy="25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9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2E3728-B707-9946-8F1D-AE963FA35C12}"/>
              </a:ext>
            </a:extLst>
          </p:cNvPr>
          <p:cNvSpPr txBox="1"/>
          <p:nvPr/>
        </p:nvSpPr>
        <p:spPr>
          <a:xfrm>
            <a:off x="453057" y="3926006"/>
            <a:ext cx="8391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সংঘদানে সাধারণত ভিক্ষুসংঘের নিত্য প্রয়োজনীয় দ্রব্য দান করা হয়।দ্রব্য গুলো : অন্ন,বস্ত্র,ঔষধ,সাবান,তেল,ছাতা,সুচ-সুতা ইত্যাদি।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681231-06D3-CF4D-9A4E-070F0E5F2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3" y="705146"/>
            <a:ext cx="6571093" cy="31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71D51E-9961-1448-B9D7-7417ADE13C79}"/>
              </a:ext>
            </a:extLst>
          </p:cNvPr>
          <p:cNvSpPr txBox="1"/>
          <p:nvPr/>
        </p:nvSpPr>
        <p:spPr>
          <a:xfrm>
            <a:off x="3331051" y="850794"/>
            <a:ext cx="433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5F729-1641-0842-8E76-17EB988F2799}"/>
              </a:ext>
            </a:extLst>
          </p:cNvPr>
          <p:cNvSpPr txBox="1"/>
          <p:nvPr/>
        </p:nvSpPr>
        <p:spPr>
          <a:xfrm>
            <a:off x="2090784" y="5114892"/>
            <a:ext cx="6212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সংঘদানে অনুষ্ঠানের দান সামগ্রীর একটি তালিকা তৈরী কর।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5FE2F72-E243-E74F-9552-D0F1B523B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84" y="2122306"/>
            <a:ext cx="4337428" cy="24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935A18-47AB-BB4B-A38C-2109755DF132}"/>
              </a:ext>
            </a:extLst>
          </p:cNvPr>
          <p:cNvSpPr txBox="1"/>
          <p:nvPr/>
        </p:nvSpPr>
        <p:spPr>
          <a:xfrm rot="10800000" flipV="1">
            <a:off x="449229" y="4180516"/>
            <a:ext cx="8391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উৎসর্গ গাথাকে পুণ্যানোমোদন গাথা বলে</a:t>
            </a:r>
          </a:p>
          <a:p>
            <a:endParaRPr lang="en-GB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B762F99-050E-F240-B7E4-28A0B1DA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21" y="586080"/>
            <a:ext cx="6954516" cy="31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0"/>
            <a:ext cx="1927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85" y="1516693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১।কেন বৌদ্ধরা দান করে থাকেন?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২।সংঘদান কী?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৩।উৎসর্গ গাথাকে কী বলা হয়?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৪।কোন গ্রন্থে ভিক্ষুসংঘকে দান প্রদানের কথা বলা হয়েছে।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৫।সংঘদান করতে কমপক্ষে কতজন কতজন ভিক্ষুর উপস্থিতি প্রয়োজন।</a:t>
            </a:r>
          </a:p>
        </p:txBody>
      </p:sp>
    </p:spTree>
    <p:extLst>
      <p:ext uri="{BB962C8B-B14F-4D97-AF65-F5344CB8AC3E}">
        <p14:creationId xmlns:p14="http://schemas.microsoft.com/office/powerpoint/2010/main" val="281692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80664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348" y="403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বৌদ্ধরা কেন দানানুষ্ঠান পালন করেন?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3348" y="76200"/>
            <a:ext cx="8519652" cy="3276600"/>
            <a:chOff x="243348" y="76200"/>
            <a:chExt cx="8519652" cy="3276600"/>
          </a:xfrm>
        </p:grpSpPr>
        <p:sp>
          <p:nvSpPr>
            <p:cNvPr id="2" name="Right Arrow 1"/>
            <p:cNvSpPr/>
            <p:nvPr/>
          </p:nvSpPr>
          <p:spPr>
            <a:xfrm rot="16200000">
              <a:off x="3093474" y="-2773926"/>
              <a:ext cx="2819400" cy="8519652"/>
            </a:xfrm>
            <a:prstGeom prst="rightArrow">
              <a:avLst>
                <a:gd name="adj1" fmla="val 50000"/>
                <a:gd name="adj2" fmla="val 566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00200" y="2895601"/>
              <a:ext cx="6019800" cy="457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8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413955" cy="5626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52400"/>
            <a:ext cx="92672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F051-6FE4-474C-BB42-F5FCE3D60B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8229600" cy="1235075"/>
          </a:xfrm>
        </p:spPr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 শিক্ষক পরিচিতি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D81A-9E96-9545-A26D-202CABCA52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0961" y="1689860"/>
            <a:ext cx="5529262" cy="326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তন্দ্রা চাকমা</a:t>
            </a: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সিনিয়র শিক্ষক(শারীরিক)</a:t>
            </a:r>
            <a:endParaRPr lang="en-GB" sz="3600" b="1">
              <a:latin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রাণী দয়াময়ী উচ্চ বিদ্যালয়</a:t>
            </a: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রাংগামাটি</a:t>
            </a: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০১৫৫৬৬০৩০৭৩</a:t>
            </a:r>
            <a:endParaRPr lang="en-US" sz="3600" b="1"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248F040-AE8F-1440-85D2-F53A0BF9A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6" y="1238524"/>
            <a:ext cx="3034732" cy="41646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264D67-F775-C74C-897B-502713E4F05C}"/>
              </a:ext>
            </a:extLst>
          </p:cNvPr>
          <p:cNvSpPr/>
          <p:nvPr/>
        </p:nvSpPr>
        <p:spPr>
          <a:xfrm>
            <a:off x="4230885" y="1344298"/>
            <a:ext cx="90813" cy="4164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7A28F3-94C9-F645-B81C-F66FB794667F}"/>
              </a:ext>
            </a:extLst>
          </p:cNvPr>
          <p:cNvSpPr txBox="1"/>
          <p:nvPr/>
        </p:nvSpPr>
        <p:spPr>
          <a:xfrm>
            <a:off x="5351006" y="2218678"/>
            <a:ext cx="3792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শ্রেণি-৭ম</a:t>
            </a:r>
          </a:p>
          <a:p>
            <a:r>
              <a:rPr lang="en-GB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বিষয়-বৌদ্ধ ধর্ম ও নৈতিক শিক্ষা</a:t>
            </a:r>
          </a:p>
          <a:p>
            <a:r>
              <a:rPr lang="en-GB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 -৪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1FE40-D1A1-2645-B521-BA843C5B825F}"/>
              </a:ext>
            </a:extLst>
          </p:cNvPr>
          <p:cNvSpPr txBox="1"/>
          <p:nvPr/>
        </p:nvSpPr>
        <p:spPr>
          <a:xfrm>
            <a:off x="4016694" y="326150"/>
            <a:ext cx="379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E6F0B8ED-FA00-2144-9455-6EB9E9C31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9" y="1436738"/>
            <a:ext cx="3538019" cy="49184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AEE77B-6964-3E4B-9DC1-FC7CBFD1E2C4}"/>
              </a:ext>
            </a:extLst>
          </p:cNvPr>
          <p:cNvSpPr/>
          <p:nvPr/>
        </p:nvSpPr>
        <p:spPr>
          <a:xfrm flipH="1">
            <a:off x="4713027" y="1533696"/>
            <a:ext cx="275891" cy="4729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3C792B-D295-A14C-9FD3-FA8666593E2C}"/>
              </a:ext>
            </a:extLst>
          </p:cNvPr>
          <p:cNvSpPr txBox="1"/>
          <p:nvPr/>
        </p:nvSpPr>
        <p:spPr>
          <a:xfrm>
            <a:off x="244157" y="5115274"/>
            <a:ext cx="4063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দান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EFCFD2-EF16-034C-AC3E-B43F9BEA0F29}"/>
              </a:ext>
            </a:extLst>
          </p:cNvPr>
          <p:cNvSpPr txBox="1"/>
          <p:nvPr/>
        </p:nvSpPr>
        <p:spPr>
          <a:xfrm>
            <a:off x="567202" y="593681"/>
            <a:ext cx="843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ছবিগুলোতে কী দেখতে পাচ্ছ?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A6F30-EAAE-844A-A444-8EC6BECCAC53}"/>
              </a:ext>
            </a:extLst>
          </p:cNvPr>
          <p:cNvSpPr txBox="1"/>
          <p:nvPr/>
        </p:nvSpPr>
        <p:spPr>
          <a:xfrm>
            <a:off x="1366223" y="5200905"/>
            <a:ext cx="7404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দান,শীল,ভাবনা-এ তিন প্রকার কর্মের মধ্যেই বৌদ্ধ ধর্ম প্রতিষ্ঠিত।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777B929-AA5F-5D42-8BCF-66F8C319B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7" y="1520401"/>
            <a:ext cx="4214138" cy="276337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8A8F8EAB-DDD4-9A44-BB07-BF704F6D4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57" y="1493958"/>
            <a:ext cx="3601100" cy="27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82945C-FDD3-A842-8367-B3D783164E4C}"/>
              </a:ext>
            </a:extLst>
          </p:cNvPr>
          <p:cNvSpPr txBox="1"/>
          <p:nvPr/>
        </p:nvSpPr>
        <p:spPr>
          <a:xfrm>
            <a:off x="2838219" y="1278097"/>
            <a:ext cx="34992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অধ্যায়-৪</a:t>
            </a:r>
          </a:p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দান</a:t>
            </a:r>
          </a:p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পাঠ-১,২</a:t>
            </a:r>
          </a:p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পৃস্টা-৩১</a:t>
            </a:r>
          </a:p>
        </p:txBody>
      </p:sp>
    </p:spTree>
    <p:extLst>
      <p:ext uri="{BB962C8B-B14F-4D97-AF65-F5344CB8AC3E}">
        <p14:creationId xmlns:p14="http://schemas.microsoft.com/office/powerpoint/2010/main" val="8218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19050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4114800" cy="1384300"/>
          </a:xfrm>
        </p:spPr>
        <p:txBody>
          <a:bodyPr>
            <a:noAutofit/>
          </a:bodyPr>
          <a:lstStyle/>
          <a:p>
            <a:r>
              <a:rPr lang="en-GB" sz="6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br>
              <a:rPr lang="bn-BD" sz="6000" i="1"/>
            </a:br>
            <a:endParaRPr lang="en-US" sz="6000" i="1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8534400" cy="4525962"/>
          </a:xfrm>
        </p:spPr>
        <p:txBody>
          <a:bodyPr>
            <a:normAutofit lnSpcReduction="10000"/>
          </a:bodyPr>
          <a:lstStyle/>
          <a:p>
            <a:r>
              <a:rPr lang="bn-BD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5400" b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 শিক্ষার্থীরা----</a:t>
            </a:r>
            <a:endParaRPr lang="bn-BD" sz="54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১.বৌদ্ধধর্মীয় বিভিন্ন দানানুষ্ঠানের বর্ণনা দিতে পারবে।</a:t>
            </a:r>
          </a:p>
          <a:p>
            <a:pPr marL="0" indent="0">
              <a:buNone/>
            </a:pPr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২.বিভিন্ন দান কাহিনী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16127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4939E1-323B-6C49-A2FE-2A4DEC7955EC}"/>
              </a:ext>
            </a:extLst>
          </p:cNvPr>
          <p:cNvSpPr txBox="1"/>
          <p:nvPr/>
        </p:nvSpPr>
        <p:spPr>
          <a:xfrm>
            <a:off x="207136" y="3909739"/>
            <a:ext cx="8729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সংঘদান,অষ্ট পরিস্কার দান,কঠিন,চীবর দান।সংঘদান অষ্টপরিস্কার দান যে কোন সময় করতে পারি।লোভ – দ্বেষ- মোহ ক্ষয়,পূণ্য অর্জন এবং নির্বান লাভের উদ্দেশ্যে বৌদ্ধরা দান করে।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0AECA-1A52-DE42-B33C-866F482FE4BA}"/>
              </a:ext>
            </a:extLst>
          </p:cNvPr>
          <p:cNvSpPr txBox="1"/>
          <p:nvPr/>
        </p:nvSpPr>
        <p:spPr>
          <a:xfrm>
            <a:off x="1645637" y="245433"/>
            <a:ext cx="658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দানানুষ্ঠানের  পরিচিতি 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40141989-122C-1149-9BB5-0614DB51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22" y="1342762"/>
            <a:ext cx="3576392" cy="2381466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6AE7364-744A-9F4E-AB95-4649D53D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6" y="1342762"/>
            <a:ext cx="3928553" cy="238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760C3-3CE7-D94B-95A5-9EEE9C25B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79" y="1234007"/>
            <a:ext cx="5852724" cy="3481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71D51E-9961-1448-B9D7-7417ADE13C79}"/>
              </a:ext>
            </a:extLst>
          </p:cNvPr>
          <p:cNvSpPr txBox="1"/>
          <p:nvPr/>
        </p:nvSpPr>
        <p:spPr>
          <a:xfrm>
            <a:off x="3057806" y="325966"/>
            <a:ext cx="433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2759B-5DF5-9F47-9B65-D879AC803649}"/>
              </a:ext>
            </a:extLst>
          </p:cNvPr>
          <p:cNvSpPr txBox="1"/>
          <p:nvPr/>
        </p:nvSpPr>
        <p:spPr>
          <a:xfrm rot="10800000" flipV="1">
            <a:off x="1639467" y="5237691"/>
            <a:ext cx="490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বৌদ্ধরা কেন দান করে? </a:t>
            </a:r>
          </a:p>
        </p:txBody>
      </p:sp>
    </p:spTree>
    <p:extLst>
      <p:ext uri="{BB962C8B-B14F-4D97-AF65-F5344CB8AC3E}">
        <p14:creationId xmlns:p14="http://schemas.microsoft.com/office/powerpoint/2010/main" val="2607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14256E-33B0-7D4A-8231-5F2C0CF5D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3" y="784476"/>
            <a:ext cx="4014934" cy="338470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C2BD2FC-FCC7-9040-8555-DCA955BC4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08" y="784476"/>
            <a:ext cx="3944420" cy="3488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8195B0-BB3D-274F-9871-A858705E06F9}"/>
              </a:ext>
            </a:extLst>
          </p:cNvPr>
          <p:cNvSpPr txBox="1"/>
          <p:nvPr/>
        </p:nvSpPr>
        <p:spPr>
          <a:xfrm>
            <a:off x="398408" y="4698044"/>
            <a:ext cx="8347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কঠিন চীবরদান শুধুমাত্র প্রতিবছর বর্ষাবাস শেষে প্রবারণা পূর্ণিমার পরদিন হতে এক মাস পর্যন্ত প্রতিদিন বিভিন্ন বিহারে উদযাপিত হয়।</a:t>
            </a:r>
          </a:p>
        </p:txBody>
      </p:sp>
    </p:spTree>
    <p:extLst>
      <p:ext uri="{BB962C8B-B14F-4D97-AF65-F5344CB8AC3E}">
        <p14:creationId xmlns:p14="http://schemas.microsoft.com/office/powerpoint/2010/main" val="22015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160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 শিক্ষক পরিচিতি</vt:lpstr>
      <vt:lpstr>PowerPoint Presentation</vt:lpstr>
      <vt:lpstr>PowerPoint Presentation</vt:lpstr>
      <vt:lpstr>PowerPoint Presentation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Tuly</dc:creator>
  <cp:lastModifiedBy>Unknown User</cp:lastModifiedBy>
  <cp:revision>167</cp:revision>
  <dcterms:created xsi:type="dcterms:W3CDTF">2013-06-20T00:55:17Z</dcterms:created>
  <dcterms:modified xsi:type="dcterms:W3CDTF">2021-05-24T05:41:44Z</dcterms:modified>
</cp:coreProperties>
</file>