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98" r:id="rId3"/>
    <p:sldId id="276" r:id="rId4"/>
    <p:sldId id="264" r:id="rId5"/>
    <p:sldId id="266" r:id="rId6"/>
    <p:sldId id="267" r:id="rId7"/>
    <p:sldId id="281" r:id="rId8"/>
    <p:sldId id="294" r:id="rId9"/>
    <p:sldId id="279" r:id="rId10"/>
    <p:sldId id="282" r:id="rId11"/>
    <p:sldId id="284" r:id="rId12"/>
    <p:sldId id="263" r:id="rId13"/>
    <p:sldId id="295" r:id="rId14"/>
    <p:sldId id="283" r:id="rId15"/>
    <p:sldId id="288" r:id="rId16"/>
    <p:sldId id="261" r:id="rId17"/>
    <p:sldId id="296" r:id="rId18"/>
    <p:sldId id="297" r:id="rId19"/>
    <p:sldId id="299"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PE" initials="D" lastIdx="1" clrIdx="0">
    <p:extLst>
      <p:ext uri="{19B8F6BF-5375-455C-9EA6-DF929625EA0E}">
        <p15:presenceInfo xmlns:p15="http://schemas.microsoft.com/office/powerpoint/2012/main" userId="DP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3" d="100"/>
          <a:sy n="63" d="100"/>
        </p:scale>
        <p:origin x="996" y="9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2T22:40:55.531"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326EB-7A4D-449D-8FB3-E6F47A171DE1}" type="datetimeFigureOut">
              <a:rPr lang="en-US" smtClean="0"/>
              <a:t>10/21/2020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2E7E0-1D69-43CE-AFFA-BDE4884DD81C}" type="slidenum">
              <a:rPr lang="en-US" smtClean="0"/>
              <a:t>‹#›</a:t>
            </a:fld>
            <a:endParaRPr lang="en-US"/>
          </a:p>
        </p:txBody>
      </p:sp>
    </p:spTree>
    <p:extLst>
      <p:ext uri="{BB962C8B-B14F-4D97-AF65-F5344CB8AC3E}">
        <p14:creationId xmlns:p14="http://schemas.microsoft.com/office/powerpoint/2010/main" val="216411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endParaRPr lang="bn-IN" sz="1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en-US" sz="1200" dirty="0"/>
          </a:p>
          <a:p>
            <a:endParaRPr lang="en-US" dirty="0"/>
          </a:p>
        </p:txBody>
      </p:sp>
      <p:sp>
        <p:nvSpPr>
          <p:cNvPr id="4" name="Slide Number Placeholder 3"/>
          <p:cNvSpPr>
            <a:spLocks noGrp="1"/>
          </p:cNvSpPr>
          <p:nvPr>
            <p:ph type="sldNum" sz="quarter" idx="10"/>
          </p:nvPr>
        </p:nvSpPr>
        <p:spPr/>
        <p:txBody>
          <a:bodyPr/>
          <a:lstStyle/>
          <a:p>
            <a:fld id="{5CD2E7E0-1D69-43CE-AFFA-BDE4884DD81C}" type="slidenum">
              <a:rPr lang="en-US" smtClean="0"/>
              <a:t>1</a:t>
            </a:fld>
            <a:endParaRPr lang="en-US"/>
          </a:p>
        </p:txBody>
      </p:sp>
    </p:spTree>
    <p:extLst>
      <p:ext uri="{BB962C8B-B14F-4D97-AF65-F5344CB8AC3E}">
        <p14:creationId xmlns:p14="http://schemas.microsoft.com/office/powerpoint/2010/main" val="315721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 </a:t>
            </a:r>
            <a:r>
              <a:rPr lang="en-US" sz="2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মোস্তাব</a:t>
            </a:r>
            <a:r>
              <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a:t>
            </a:r>
            <a:r>
              <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রুজদি</a:t>
            </a:r>
            <a:r>
              <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,সহকারি</a:t>
            </a:r>
            <a:r>
              <a:rPr lang="bn-IN" sz="2400" b="1" baseline="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  আদমদীঘি বালিকা সরকারি প্রাথমিক বিদ্যালয় আদমদীঘি, বগুড়া  </a:t>
            </a:r>
            <a:endParaRPr lang="bn-IN"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5CD2E7E0-1D69-43CE-AFFA-BDE4884DD81C}" type="slidenum">
              <a:rPr lang="en-US" smtClean="0"/>
              <a:t>3</a:t>
            </a:fld>
            <a:endParaRPr lang="en-US"/>
          </a:p>
        </p:txBody>
      </p:sp>
    </p:spTree>
    <p:extLst>
      <p:ext uri="{BB962C8B-B14F-4D97-AF65-F5344CB8AC3E}">
        <p14:creationId xmlns:p14="http://schemas.microsoft.com/office/powerpoint/2010/main" val="271763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F56F8-7DFC-4A6B-B5B6-31EE7A4CBED3}" type="slidenum">
              <a:rPr lang="en-US" smtClean="0"/>
              <a:t>4</a:t>
            </a:fld>
            <a:endParaRPr lang="en-US"/>
          </a:p>
        </p:txBody>
      </p:sp>
    </p:spTree>
    <p:extLst>
      <p:ext uri="{BB962C8B-B14F-4D97-AF65-F5344CB8AC3E}">
        <p14:creationId xmlns:p14="http://schemas.microsoft.com/office/powerpoint/2010/main" val="34945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2E7E0-1D69-43CE-AFFA-BDE4884DD81C}" type="slidenum">
              <a:rPr lang="en-US" smtClean="0"/>
              <a:t>20</a:t>
            </a:fld>
            <a:endParaRPr lang="en-US"/>
          </a:p>
        </p:txBody>
      </p:sp>
    </p:spTree>
    <p:extLst>
      <p:ext uri="{BB962C8B-B14F-4D97-AF65-F5344CB8AC3E}">
        <p14:creationId xmlns:p14="http://schemas.microsoft.com/office/powerpoint/2010/main" val="302782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B456-7ABB-4ACB-9928-8D68A632F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09F81B-365B-42D7-8972-2947E9B3D3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68AC4-940E-48F9-8147-35462273FB8D}"/>
              </a:ext>
            </a:extLst>
          </p:cNvPr>
          <p:cNvSpPr>
            <a:spLocks noGrp="1"/>
          </p:cNvSpPr>
          <p:nvPr>
            <p:ph type="dt" sz="half" idx="10"/>
          </p:nvPr>
        </p:nvSpPr>
        <p:spPr/>
        <p:txBody>
          <a:bodyPr/>
          <a:lstStyle/>
          <a:p>
            <a:fld id="{EAED89F1-EA5E-477E-99E9-864E7137E48A}" type="datetimeFigureOut">
              <a:rPr lang="en-US" smtClean="0"/>
              <a:t>10/21/2020</a:t>
            </a:fld>
            <a:endParaRPr lang="en-US"/>
          </a:p>
        </p:txBody>
      </p:sp>
      <p:sp>
        <p:nvSpPr>
          <p:cNvPr id="5" name="Footer Placeholder 4">
            <a:extLst>
              <a:ext uri="{FF2B5EF4-FFF2-40B4-BE49-F238E27FC236}">
                <a16:creationId xmlns:a16="http://schemas.microsoft.com/office/drawing/2014/main" id="{A7B6DF65-3840-4F0A-8417-1F7BAD649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D3601-BDF7-4476-B1BA-24A7F8BBC18E}"/>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110978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517D-FF3A-43DE-BEE5-74882A52FA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285E20-F3F7-432D-AAC5-91DAE2BA83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85E15-3945-4702-9929-57307570425B}"/>
              </a:ext>
            </a:extLst>
          </p:cNvPr>
          <p:cNvSpPr>
            <a:spLocks noGrp="1"/>
          </p:cNvSpPr>
          <p:nvPr>
            <p:ph type="dt" sz="half" idx="10"/>
          </p:nvPr>
        </p:nvSpPr>
        <p:spPr/>
        <p:txBody>
          <a:bodyPr/>
          <a:lstStyle/>
          <a:p>
            <a:fld id="{EAED89F1-EA5E-477E-99E9-864E7137E48A}" type="datetimeFigureOut">
              <a:rPr lang="en-US" smtClean="0"/>
              <a:t>10/21/2020</a:t>
            </a:fld>
            <a:endParaRPr lang="en-US"/>
          </a:p>
        </p:txBody>
      </p:sp>
      <p:sp>
        <p:nvSpPr>
          <p:cNvPr id="5" name="Footer Placeholder 4">
            <a:extLst>
              <a:ext uri="{FF2B5EF4-FFF2-40B4-BE49-F238E27FC236}">
                <a16:creationId xmlns:a16="http://schemas.microsoft.com/office/drawing/2014/main" id="{FB0FB484-5572-4F31-A9F5-D75002D30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A8B9E-D3EE-41D0-9FCA-3A18388CBEC6}"/>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173795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0C10FD-A95E-4747-A89E-4E4E1A865E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54EF40-38F5-4763-9047-09D46082BC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47E12-F144-407C-89C6-62695776A760}"/>
              </a:ext>
            </a:extLst>
          </p:cNvPr>
          <p:cNvSpPr>
            <a:spLocks noGrp="1"/>
          </p:cNvSpPr>
          <p:nvPr>
            <p:ph type="dt" sz="half" idx="10"/>
          </p:nvPr>
        </p:nvSpPr>
        <p:spPr/>
        <p:txBody>
          <a:bodyPr/>
          <a:lstStyle/>
          <a:p>
            <a:fld id="{EAED89F1-EA5E-477E-99E9-864E7137E48A}" type="datetimeFigureOut">
              <a:rPr lang="en-US" smtClean="0"/>
              <a:t>10/21/2020</a:t>
            </a:fld>
            <a:endParaRPr lang="en-US"/>
          </a:p>
        </p:txBody>
      </p:sp>
      <p:sp>
        <p:nvSpPr>
          <p:cNvPr id="5" name="Footer Placeholder 4">
            <a:extLst>
              <a:ext uri="{FF2B5EF4-FFF2-40B4-BE49-F238E27FC236}">
                <a16:creationId xmlns:a16="http://schemas.microsoft.com/office/drawing/2014/main" id="{7EDC4FFA-EE71-421A-94AB-A19105AB8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56A47-E3F9-4244-A7B5-1EA96CBC500A}"/>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2558865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42DA-E9A9-4168-BC92-AD3D8C0FF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3B3B2-F929-4540-9B0C-A317E8D9F2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26F31-ADCB-404F-A693-72065BE6DD02}"/>
              </a:ext>
            </a:extLst>
          </p:cNvPr>
          <p:cNvSpPr>
            <a:spLocks noGrp="1"/>
          </p:cNvSpPr>
          <p:nvPr>
            <p:ph type="dt" sz="half" idx="10"/>
          </p:nvPr>
        </p:nvSpPr>
        <p:spPr/>
        <p:txBody>
          <a:bodyPr/>
          <a:lstStyle/>
          <a:p>
            <a:fld id="{EAED89F1-EA5E-477E-99E9-864E7137E48A}" type="datetimeFigureOut">
              <a:rPr lang="en-US" smtClean="0"/>
              <a:t>10/21/2020</a:t>
            </a:fld>
            <a:endParaRPr lang="en-US"/>
          </a:p>
        </p:txBody>
      </p:sp>
      <p:sp>
        <p:nvSpPr>
          <p:cNvPr id="5" name="Footer Placeholder 4">
            <a:extLst>
              <a:ext uri="{FF2B5EF4-FFF2-40B4-BE49-F238E27FC236}">
                <a16:creationId xmlns:a16="http://schemas.microsoft.com/office/drawing/2014/main" id="{218DB137-2C85-4C4D-9BE2-E84D6AEA8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471DD-7520-4547-BA72-4687B8FE242A}"/>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133864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CF3D-DA1D-4CF0-8206-EA19C44AF7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3CCF43-3F34-41E3-AAC0-EFA0297E5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8AA636-3511-49F5-8A6D-5E57952B7D56}"/>
              </a:ext>
            </a:extLst>
          </p:cNvPr>
          <p:cNvSpPr>
            <a:spLocks noGrp="1"/>
          </p:cNvSpPr>
          <p:nvPr>
            <p:ph type="dt" sz="half" idx="10"/>
          </p:nvPr>
        </p:nvSpPr>
        <p:spPr/>
        <p:txBody>
          <a:bodyPr/>
          <a:lstStyle/>
          <a:p>
            <a:fld id="{EAED89F1-EA5E-477E-99E9-864E7137E48A}" type="datetimeFigureOut">
              <a:rPr lang="en-US" smtClean="0"/>
              <a:t>10/21/2020</a:t>
            </a:fld>
            <a:endParaRPr lang="en-US"/>
          </a:p>
        </p:txBody>
      </p:sp>
      <p:sp>
        <p:nvSpPr>
          <p:cNvPr id="5" name="Footer Placeholder 4">
            <a:extLst>
              <a:ext uri="{FF2B5EF4-FFF2-40B4-BE49-F238E27FC236}">
                <a16:creationId xmlns:a16="http://schemas.microsoft.com/office/drawing/2014/main" id="{AC5F7F15-6F2A-4AB4-8A68-A3AA0EAD9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0D6DC-8AE4-4288-9573-DA38809302F7}"/>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102637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8603-3995-459C-8A0C-20C900ABF0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17F84C-8B30-4B97-B5E0-42676F39CD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DAECC0-EA00-4575-A696-1F98738F39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B73F79-6EE2-433C-B525-BB1AFCB6746D}"/>
              </a:ext>
            </a:extLst>
          </p:cNvPr>
          <p:cNvSpPr>
            <a:spLocks noGrp="1"/>
          </p:cNvSpPr>
          <p:nvPr>
            <p:ph type="dt" sz="half" idx="10"/>
          </p:nvPr>
        </p:nvSpPr>
        <p:spPr/>
        <p:txBody>
          <a:bodyPr/>
          <a:lstStyle/>
          <a:p>
            <a:fld id="{EAED89F1-EA5E-477E-99E9-864E7137E48A}" type="datetimeFigureOut">
              <a:rPr lang="en-US" smtClean="0"/>
              <a:t>10/21/2020</a:t>
            </a:fld>
            <a:endParaRPr lang="en-US"/>
          </a:p>
        </p:txBody>
      </p:sp>
      <p:sp>
        <p:nvSpPr>
          <p:cNvPr id="6" name="Footer Placeholder 5">
            <a:extLst>
              <a:ext uri="{FF2B5EF4-FFF2-40B4-BE49-F238E27FC236}">
                <a16:creationId xmlns:a16="http://schemas.microsoft.com/office/drawing/2014/main" id="{F0F6D40F-3F5B-4997-9040-3225C838B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B09AF-512F-4CAE-895B-C258D3F46B34}"/>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303327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B746-3E9C-4C55-90D9-4C722FFDD2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171C70-D07A-424D-AEAC-F44CAEBB7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C3D61-FC43-450F-AB1D-2F830DFE8A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22B53-40CA-4007-BE5C-CB06D6277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88715D-0288-4227-9994-A9EA01837A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A18C77-9E2C-41AA-AEA4-EC5E43BCA289}"/>
              </a:ext>
            </a:extLst>
          </p:cNvPr>
          <p:cNvSpPr>
            <a:spLocks noGrp="1"/>
          </p:cNvSpPr>
          <p:nvPr>
            <p:ph type="dt" sz="half" idx="10"/>
          </p:nvPr>
        </p:nvSpPr>
        <p:spPr/>
        <p:txBody>
          <a:bodyPr/>
          <a:lstStyle/>
          <a:p>
            <a:fld id="{EAED89F1-EA5E-477E-99E9-864E7137E48A}" type="datetimeFigureOut">
              <a:rPr lang="en-US" smtClean="0"/>
              <a:t>10/21/2020</a:t>
            </a:fld>
            <a:endParaRPr lang="en-US"/>
          </a:p>
        </p:txBody>
      </p:sp>
      <p:sp>
        <p:nvSpPr>
          <p:cNvPr id="8" name="Footer Placeholder 7">
            <a:extLst>
              <a:ext uri="{FF2B5EF4-FFF2-40B4-BE49-F238E27FC236}">
                <a16:creationId xmlns:a16="http://schemas.microsoft.com/office/drawing/2014/main" id="{C24C2897-366F-4D9D-BAD1-D7121C7DA1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BD6A81-63DB-40DC-81B5-54EF8C2BCF60}"/>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269312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2599-63F0-45E5-81C6-307372F288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F7C45-56A1-4CF3-A644-9622A967B78B}"/>
              </a:ext>
            </a:extLst>
          </p:cNvPr>
          <p:cNvSpPr>
            <a:spLocks noGrp="1"/>
          </p:cNvSpPr>
          <p:nvPr>
            <p:ph type="dt" sz="half" idx="10"/>
          </p:nvPr>
        </p:nvSpPr>
        <p:spPr/>
        <p:txBody>
          <a:bodyPr/>
          <a:lstStyle/>
          <a:p>
            <a:fld id="{EAED89F1-EA5E-477E-99E9-864E7137E48A}" type="datetimeFigureOut">
              <a:rPr lang="en-US" smtClean="0"/>
              <a:t>10/21/2020</a:t>
            </a:fld>
            <a:endParaRPr lang="en-US"/>
          </a:p>
        </p:txBody>
      </p:sp>
      <p:sp>
        <p:nvSpPr>
          <p:cNvPr id="4" name="Footer Placeholder 3">
            <a:extLst>
              <a:ext uri="{FF2B5EF4-FFF2-40B4-BE49-F238E27FC236}">
                <a16:creationId xmlns:a16="http://schemas.microsoft.com/office/drawing/2014/main" id="{7CB3C8E4-0AAF-43F8-8F2D-AA243D42B5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3258D-6A2E-44E1-A6EB-947D43172096}"/>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312064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3EFFE2-F162-4890-BB70-1D7B22D89F96}"/>
              </a:ext>
            </a:extLst>
          </p:cNvPr>
          <p:cNvSpPr/>
          <p:nvPr userDrawn="1"/>
        </p:nvSpPr>
        <p:spPr>
          <a:xfrm>
            <a:off x="137886" y="137886"/>
            <a:ext cx="11916228" cy="65822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74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7E42-18C8-45A3-A442-5E67F438A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C5499-5D5D-4FFC-9093-E9E484552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A256A4-242D-42FF-872B-FB5CDDCF7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7D2102-616E-4F07-BDA9-B183808CCF6F}"/>
              </a:ext>
            </a:extLst>
          </p:cNvPr>
          <p:cNvSpPr>
            <a:spLocks noGrp="1"/>
          </p:cNvSpPr>
          <p:nvPr>
            <p:ph type="dt" sz="half" idx="10"/>
          </p:nvPr>
        </p:nvSpPr>
        <p:spPr/>
        <p:txBody>
          <a:bodyPr/>
          <a:lstStyle/>
          <a:p>
            <a:fld id="{EAED89F1-EA5E-477E-99E9-864E7137E48A}" type="datetimeFigureOut">
              <a:rPr lang="en-US" smtClean="0"/>
              <a:t>10/21/2020</a:t>
            </a:fld>
            <a:endParaRPr lang="en-US"/>
          </a:p>
        </p:txBody>
      </p:sp>
      <p:sp>
        <p:nvSpPr>
          <p:cNvPr id="6" name="Footer Placeholder 5">
            <a:extLst>
              <a:ext uri="{FF2B5EF4-FFF2-40B4-BE49-F238E27FC236}">
                <a16:creationId xmlns:a16="http://schemas.microsoft.com/office/drawing/2014/main" id="{CBF680A2-904F-429D-95EE-24EC466B2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2C17D-BEA7-4573-A129-28D932E87A77}"/>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343452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F00EE-ADAA-4B34-9161-90D61A437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85F213-5184-47C6-99C7-5AEB549169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7778CD-EF64-4D59-9C0D-E5242D6BE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5ECBB3-D212-4A98-A972-14A886160BFF}"/>
              </a:ext>
            </a:extLst>
          </p:cNvPr>
          <p:cNvSpPr>
            <a:spLocks noGrp="1"/>
          </p:cNvSpPr>
          <p:nvPr>
            <p:ph type="dt" sz="half" idx="10"/>
          </p:nvPr>
        </p:nvSpPr>
        <p:spPr/>
        <p:txBody>
          <a:bodyPr/>
          <a:lstStyle/>
          <a:p>
            <a:fld id="{EAED89F1-EA5E-477E-99E9-864E7137E48A}" type="datetimeFigureOut">
              <a:rPr lang="en-US" smtClean="0"/>
              <a:t>10/21/2020</a:t>
            </a:fld>
            <a:endParaRPr lang="en-US"/>
          </a:p>
        </p:txBody>
      </p:sp>
      <p:sp>
        <p:nvSpPr>
          <p:cNvPr id="6" name="Footer Placeholder 5">
            <a:extLst>
              <a:ext uri="{FF2B5EF4-FFF2-40B4-BE49-F238E27FC236}">
                <a16:creationId xmlns:a16="http://schemas.microsoft.com/office/drawing/2014/main" id="{945AB3B3-09DF-4D7D-B764-0C0B92CDD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1E6E1-5EF6-4D46-B3A2-414F4504580E}"/>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406083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A6B86-04E4-45BA-AA06-0D9F8E066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16F666-6BCE-4B6A-9CBA-439728194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82175-D58C-4378-873E-A0D36DBDCB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D89F1-EA5E-477E-99E9-864E7137E48A}" type="datetimeFigureOut">
              <a:rPr lang="en-US" smtClean="0"/>
              <a:t>10/21/2020</a:t>
            </a:fld>
            <a:endParaRPr lang="en-US"/>
          </a:p>
        </p:txBody>
      </p:sp>
      <p:sp>
        <p:nvSpPr>
          <p:cNvPr id="5" name="Footer Placeholder 4">
            <a:extLst>
              <a:ext uri="{FF2B5EF4-FFF2-40B4-BE49-F238E27FC236}">
                <a16:creationId xmlns:a16="http://schemas.microsoft.com/office/drawing/2014/main" id="{2282555A-D41E-4592-9B5D-FB54B1822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D7CECA-B9A7-46D4-8AF2-998FD4F90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70CE-8E64-4258-BC73-FA0553454C83}" type="slidenum">
              <a:rPr lang="en-US" smtClean="0"/>
              <a:t>‹#›</a:t>
            </a:fld>
            <a:endParaRPr lang="en-US"/>
          </a:p>
        </p:txBody>
      </p:sp>
    </p:spTree>
    <p:extLst>
      <p:ext uri="{BB962C8B-B14F-4D97-AF65-F5344CB8AC3E}">
        <p14:creationId xmlns:p14="http://schemas.microsoft.com/office/powerpoint/2010/main" val="173405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51E7F-A804-4B0F-808C-A9557752C899}"/>
              </a:ext>
            </a:extLst>
          </p:cNvPr>
          <p:cNvSpPr txBox="1"/>
          <p:nvPr/>
        </p:nvSpPr>
        <p:spPr>
          <a:xfrm>
            <a:off x="0" y="167640"/>
            <a:ext cx="12192000" cy="923330"/>
          </a:xfrm>
          <a:prstGeom prst="rect">
            <a:avLst/>
          </a:prstGeom>
          <a:solidFill>
            <a:srgbClr val="00B050"/>
          </a:solidFill>
        </p:spPr>
        <p:txBody>
          <a:bodyPr wrap="square" rtlCol="0">
            <a:spAutoFit/>
          </a:bodyPr>
          <a:lstStyle/>
          <a:p>
            <a:pPr algn="ctr"/>
            <a:r>
              <a:rPr lang="bn-IN" sz="5400" dirty="0">
                <a:ln w="0"/>
                <a:effectLst>
                  <a:outerShdw blurRad="38100" dist="38100" dir="2700000" algn="tl">
                    <a:srgbClr val="000000">
                      <a:alpha val="43137"/>
                    </a:srgbClr>
                  </a:outerShdw>
                </a:effectLst>
                <a:latin typeface="NikoshBAN" pitchFamily="2" charset="0"/>
                <a:cs typeface="NikoshBAN" pitchFamily="2" charset="0"/>
              </a:rPr>
              <a:t>আজকের পাঠে সবাইকে শুভেচ্ছা ও স্বাগত</a:t>
            </a:r>
            <a:endParaRPr lang="en-US"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14C8C51F-18F3-454B-BEF5-2A9C1E93F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090970"/>
            <a:ext cx="7842231" cy="5505076"/>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33054340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style.rotation</p:attrName>
                                        </p:attrNameLst>
                                      </p:cBhvr>
                                      <p:tavLst>
                                        <p:tav tm="0">
                                          <p:val>
                                            <p:fltVal val="720"/>
                                          </p:val>
                                        </p:tav>
                                        <p:tav tm="100000">
                                          <p:val>
                                            <p:fltVal val="0"/>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 calcmode="lin" valueType="num">
                                      <p:cBhvr>
                                        <p:cTn id="19"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454" y="1246910"/>
            <a:ext cx="3366655" cy="4087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87928" y="659245"/>
            <a:ext cx="7287490" cy="1729512"/>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সম্পদ হলো এমন কিছু যা মানুষ ব্যবহার করে উপকৃত হয়।সম্পদ দুই প্রকার।যথাঃপ্রাকৃতিক সম্পদ ওমানবসৃষ্ট সম্পদ।</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232228" y="2646218"/>
            <a:ext cx="8011225" cy="3391506"/>
          </a:xfrm>
          <a:prstGeom prst="rect">
            <a:avLst/>
          </a:prstGeom>
          <a:noFill/>
        </p:spPr>
        <p:txBody>
          <a:bodyPr wrap="square" lIns="66865" tIns="33433" rIns="66865" bIns="33433" rtlCol="0">
            <a:spAutoFit/>
          </a:bodyPr>
          <a:lstStyle/>
          <a:p>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প্রকৃতিতে পাওয়া যে সকল সম্পদ মানুষ তার চাহিদা পুরণের জন্য ব্যবহার করে থাকে তাই </a:t>
            </a:r>
            <a:r>
              <a:rPr lang="bn-IN" sz="36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 সম্পদ</a:t>
            </a: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 প্রাকৃতিক সম্পদ তৈরি করতে পারে না।মাটি,পানি,সুর্যের আলো  ইত্যাদি প্রাকৃতিক সম্পদ।প্রাকৃতিক সম্পদ থেকে আমরা খাদ্য,বস্ত্র,বাসস্থান ওশক্তি পেয়ে থাকি। </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895034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1584" y="401781"/>
            <a:ext cx="3026311" cy="744627"/>
          </a:xfrm>
          <a:prstGeom prst="rect">
            <a:avLst/>
          </a:prstGeom>
          <a:noFill/>
        </p:spPr>
        <p:txBody>
          <a:bodyPr wrap="square" lIns="66865" tIns="33433" rIns="66865" bIns="33433" rtlCol="0">
            <a:spAutoFit/>
          </a:bodyPr>
          <a:lstStyle/>
          <a:p>
            <a:pPr algn="ctr"/>
            <a:r>
              <a:rPr lang="bn-IN" sz="4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a:t>
            </a:r>
            <a:endParaRPr lang="en-US" sz="4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3111475" y="5426410"/>
            <a:ext cx="5851282" cy="707886"/>
          </a:xfrm>
          <a:prstGeom prst="rect">
            <a:avLst/>
          </a:prstGeom>
        </p:spPr>
        <p:txBody>
          <a:bodyPr wrap="none">
            <a:spAutoFit/>
          </a:bodyPr>
          <a:lstStyle/>
          <a:p>
            <a:pPr marL="571500" indent="-571500">
              <a:buFont typeface="Wingdings" panose="05000000000000000000" pitchFamily="2" charset="2"/>
              <a:buChar char="q"/>
            </a:pPr>
            <a:r>
              <a:rPr lang="bn-IN" sz="40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সম্পদ</a:t>
            </a:r>
            <a:r>
              <a:rPr lang="bn-IN"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 এর প্রকারভেদ গুলো</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 </a:t>
            </a:r>
            <a:r>
              <a:rPr lang="bn-IN"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লে</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খ</a:t>
            </a:r>
            <a:r>
              <a:rPr lang="bn-IN"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a:t>
            </a:r>
            <a:endParaRPr lang="en-US" sz="4000" dirty="0"/>
          </a:p>
        </p:txBody>
      </p:sp>
      <p:pic>
        <p:nvPicPr>
          <p:cNvPr id="10" name="Picture 9">
            <a:extLst>
              <a:ext uri="{FF2B5EF4-FFF2-40B4-BE49-F238E27FC236}">
                <a16:creationId xmlns:a16="http://schemas.microsoft.com/office/drawing/2014/main" id="{3B13C028-25EC-4065-B03B-58C22ABDE0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587" y="1474351"/>
            <a:ext cx="3839058" cy="371179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896258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717006"/>
            <a:ext cx="12344400"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এগুলো হচ্ছে প্রাকৃতিক সম্পদ।</a:t>
            </a:r>
            <a:endParaRPr lang="en-US" sz="3600" dirty="0">
              <a:ln w="0"/>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a:extLst>
              <a:ext uri="{FF2B5EF4-FFF2-40B4-BE49-F238E27FC236}">
                <a16:creationId xmlns:a16="http://schemas.microsoft.com/office/drawing/2014/main" id="{8426B079-CA73-40A8-A30F-0F37B6E81215}"/>
              </a:ext>
            </a:extLst>
          </p:cNvPr>
          <p:cNvSpPr txBox="1"/>
          <p:nvPr/>
        </p:nvSpPr>
        <p:spPr>
          <a:xfrm>
            <a:off x="3139440" y="182061"/>
            <a:ext cx="5551883" cy="621517"/>
          </a:xfrm>
          <a:prstGeom prst="rect">
            <a:avLst/>
          </a:prstGeom>
          <a:noFill/>
        </p:spPr>
        <p:txBody>
          <a:bodyPr wrap="square" lIns="66865" tIns="33433" rIns="66865" bIns="33433" rtlCol="0">
            <a:spAutoFit/>
          </a:bodyPr>
          <a:lstStyle/>
          <a:p>
            <a:r>
              <a:rPr lang="bn-IN" sz="3600" dirty="0">
                <a:effectLst>
                  <a:outerShdw blurRad="38100" dist="38100" dir="2700000" algn="tl">
                    <a:srgbClr val="000000">
                      <a:alpha val="43137"/>
                    </a:srgbClr>
                  </a:outerShdw>
                </a:effectLst>
                <a:latin typeface="NikoshBAN" pitchFamily="2" charset="0"/>
                <a:cs typeface="NikoshBAN" pitchFamily="2" charset="0"/>
              </a:rPr>
              <a:t>ছবিগুলোতে কি কি দেখতে পাচ্ছ?</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9E399449-B901-42D6-991B-80DF9106C96A}"/>
              </a:ext>
            </a:extLst>
          </p:cNvPr>
          <p:cNvSpPr/>
          <p:nvPr/>
        </p:nvSpPr>
        <p:spPr>
          <a:xfrm>
            <a:off x="1449897" y="5070675"/>
            <a:ext cx="3097403" cy="646331"/>
          </a:xfrm>
          <a:prstGeom prst="rect">
            <a:avLst/>
          </a:prstGeom>
        </p:spPr>
        <p:txBody>
          <a:bodyPr wrap="square">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সূর্যের আলো</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Rectangle 10">
            <a:extLst>
              <a:ext uri="{FF2B5EF4-FFF2-40B4-BE49-F238E27FC236}">
                <a16:creationId xmlns:a16="http://schemas.microsoft.com/office/drawing/2014/main" id="{D569ED42-5554-4DA9-ACD8-C28F5AE2BA18}"/>
              </a:ext>
            </a:extLst>
          </p:cNvPr>
          <p:cNvSpPr/>
          <p:nvPr/>
        </p:nvSpPr>
        <p:spPr>
          <a:xfrm>
            <a:off x="6784506" y="5182787"/>
            <a:ext cx="4671491" cy="646331"/>
          </a:xfrm>
          <a:prstGeom prst="rect">
            <a:avLst/>
          </a:prstGeom>
        </p:spPr>
        <p:txBody>
          <a:bodyPr wrap="square">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মাটি</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a:extLst>
              <a:ext uri="{FF2B5EF4-FFF2-40B4-BE49-F238E27FC236}">
                <a16:creationId xmlns:a16="http://schemas.microsoft.com/office/drawing/2014/main" id="{8BFEBF7C-1EBD-4C4B-A8E1-4A4B0BA50B81}"/>
              </a:ext>
            </a:extLst>
          </p:cNvPr>
          <p:cNvSpPr txBox="1"/>
          <p:nvPr/>
        </p:nvSpPr>
        <p:spPr>
          <a:xfrm>
            <a:off x="4160520" y="716281"/>
            <a:ext cx="3683475" cy="621517"/>
          </a:xfrm>
          <a:prstGeom prst="rect">
            <a:avLst/>
          </a:prstGeom>
          <a:noFill/>
        </p:spPr>
        <p:txBody>
          <a:bodyPr wrap="square" lIns="66865" tIns="33433" rIns="66865" bIns="33433" rtlCol="0">
            <a:spAutoFit/>
          </a:bodyPr>
          <a:lstStyle/>
          <a:p>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a:t>
            </a:r>
            <a:r>
              <a:rPr lang="bn-BD"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সম্পদকে</a:t>
            </a: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 বলে ?</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3" name="Picture 2" descr="Image result for sun light">
            <a:extLst>
              <a:ext uri="{FF2B5EF4-FFF2-40B4-BE49-F238E27FC236}">
                <a16:creationId xmlns:a16="http://schemas.microsoft.com/office/drawing/2014/main" id="{42F525A4-B8B0-4F65-8954-0F77CDBFE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 y="1211770"/>
            <a:ext cx="4642290" cy="397917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14" name="Picture 4" descr="Image result for soil">
            <a:extLst>
              <a:ext uri="{FF2B5EF4-FFF2-40B4-BE49-F238E27FC236}">
                <a16:creationId xmlns:a16="http://schemas.microsoft.com/office/drawing/2014/main" id="{B123D72D-8A4B-4B0E-B547-CC277B790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755" y="1186173"/>
            <a:ext cx="4727010" cy="4051791"/>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5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grpId="1" nodeType="clickEffect">
                                  <p:stCondLst>
                                    <p:cond delay="0"/>
                                  </p:stCondLst>
                                  <p:childTnLst>
                                    <p:animEffect transition="out" filter="wipe(right)">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0176" y="321692"/>
            <a:ext cx="3911648" cy="646331"/>
          </a:xfrm>
          <a:prstGeom prst="rect">
            <a:avLst/>
          </a:prstGeom>
        </p:spPr>
        <p:txBody>
          <a:bodyPr wrap="none">
            <a:spAutoFit/>
          </a:bodyPr>
          <a:lstStyle/>
          <a:p>
            <a:pPr lvl="0"/>
            <a:r>
              <a:rPr lang="bn-IN"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চিত্রে কি কি দেখছ</a:t>
            </a:r>
            <a:r>
              <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3" name="Picture 2" descr="Related image">
            <a:extLst>
              <a:ext uri="{FF2B5EF4-FFF2-40B4-BE49-F238E27FC236}">
                <a16:creationId xmlns:a16="http://schemas.microsoft.com/office/drawing/2014/main" id="{4C05204B-7685-4435-B2E8-6B96090AD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753" y="1540409"/>
            <a:ext cx="4252095" cy="3667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158" y="1533313"/>
            <a:ext cx="4281980" cy="3674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435290" y="5457040"/>
            <a:ext cx="2081019" cy="646331"/>
          </a:xfrm>
          <a:prstGeom prst="rect">
            <a:avLst/>
          </a:prstGeom>
        </p:spPr>
        <p:txBody>
          <a:bodyPr wrap="square">
            <a:spAutoFit/>
          </a:bodyPr>
          <a:lstStyle/>
          <a:p>
            <a:pPr lvl="0" algn="ctr"/>
            <a:r>
              <a:rPr lang="bn-IN"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খনিজ সম্পদ </a:t>
            </a:r>
            <a:endPar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7576009" y="5457040"/>
            <a:ext cx="2326278" cy="646331"/>
          </a:xfrm>
          <a:prstGeom prst="rect">
            <a:avLst/>
          </a:prstGeom>
        </p:spPr>
        <p:txBody>
          <a:bodyPr wrap="none">
            <a:spAutoFit/>
          </a:bodyPr>
          <a:lstStyle/>
          <a:p>
            <a:pPr lvl="0" algn="ctr"/>
            <a:r>
              <a:rPr lang="bn-IN"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জীবাশ্ম জ্বালানি</a:t>
            </a:r>
            <a:endPar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3475799" y="6029425"/>
            <a:ext cx="4892685" cy="646331"/>
          </a:xfrm>
          <a:prstGeom prst="rect">
            <a:avLst/>
          </a:prstGeom>
        </p:spPr>
        <p:txBody>
          <a:bodyPr wrap="none">
            <a:spAutoFit/>
          </a:bodyPr>
          <a:lstStyle/>
          <a:p>
            <a:pPr marL="571500" lvl="0" indent="-571500" algn="ctr">
              <a:buFont typeface="Wingdings" panose="05000000000000000000" pitchFamily="2" charset="2"/>
              <a:buChar char="§"/>
            </a:pPr>
            <a:r>
              <a:rPr lang="bn-IN" sz="3600" dirty="0">
                <a:solidFill>
                  <a:prstClr val="black"/>
                </a:solidFill>
                <a:effectLst>
                  <a:outerShdw blurRad="38100" dist="38100" dir="2700000" algn="tl">
                    <a:srgbClr val="000000">
                      <a:alpha val="43137"/>
                    </a:srgbClr>
                  </a:outerShdw>
                </a:effectLst>
                <a:latin typeface="NikoshBAN" pitchFamily="2" charset="0"/>
                <a:cs typeface="NikoshBAN" pitchFamily="2" charset="0"/>
              </a:rPr>
              <a:t>এগুলো হচ্ছে প্রাকৃতিক সম্পদ।</a:t>
            </a:r>
            <a:endParaRPr lang="en-US" sz="3600" dirty="0">
              <a:ln w="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2941771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304662" y="4277164"/>
            <a:ext cx="5564229" cy="1421197"/>
            <a:chOff x="5715954" y="5299401"/>
            <a:chExt cx="5564229" cy="1421197"/>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3020" y="5479620"/>
              <a:ext cx="1196508" cy="1113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954" y="5539176"/>
              <a:ext cx="1146247" cy="118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7063787" y="5767068"/>
              <a:ext cx="605659" cy="725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307461" y="5299401"/>
              <a:ext cx="972722" cy="1293424"/>
              <a:chOff x="8409709" y="1676400"/>
              <a:chExt cx="3020291" cy="4294909"/>
            </a:xfrm>
          </p:grpSpPr>
          <p:sp>
            <p:nvSpPr>
              <p:cNvPr id="4" name="Rectangle 3"/>
              <p:cNvSpPr/>
              <p:nvPr/>
            </p:nvSpPr>
            <p:spPr>
              <a:xfrm>
                <a:off x="8409709" y="3847089"/>
                <a:ext cx="3020291" cy="21242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8409709" y="1676400"/>
                <a:ext cx="3020291" cy="2170689"/>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p:cNvSpPr/>
              <p:nvPr/>
            </p:nvSpPr>
            <p:spPr>
              <a:xfrm>
                <a:off x="9601200" y="4544291"/>
                <a:ext cx="734291" cy="14270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Rectangle 6"/>
              <p:cNvSpPr/>
              <p:nvPr/>
            </p:nvSpPr>
            <p:spPr>
              <a:xfrm>
                <a:off x="8756073" y="4738255"/>
                <a:ext cx="554182" cy="51954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Rectangle 7"/>
              <p:cNvSpPr/>
              <p:nvPr/>
            </p:nvSpPr>
            <p:spPr>
              <a:xfrm>
                <a:off x="10661073" y="4738255"/>
                <a:ext cx="540327" cy="51954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0" name="Right Arrow 9"/>
            <p:cNvSpPr/>
            <p:nvPr/>
          </p:nvSpPr>
          <p:spPr>
            <a:xfrm>
              <a:off x="9240981" y="5794959"/>
              <a:ext cx="748145" cy="669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84909" y="845127"/>
            <a:ext cx="5791200" cy="560749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মানুষের তৈরি সম্পদই হলো মানবসৃষ্ট সম্পদ।কাগজ, প্লাস্টিক,কাঁচ,বিদ্যুৎ ইত্যাদি হলো </a:t>
            </a:r>
            <a:r>
              <a:rPr lang="bn-IN" sz="36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মানবসৃষ্ট সম্পদ</a:t>
            </a: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।মানবসৃষ্ট সম্পদ ও আসে প্রাকৃতিক সম্পদ থেকে।গাছ থেকে পাওয়া কাঠ দিয়ে আমরা ঘরবাড়ি তৈরি করি।আবার,বালি কেউ তৈরি করে না।বালি প্রকৃতিতে পাওয়া যায়।আর এই বালি থেকে কাঁচ তৈরি হয়।মানবসম্পদ আবার অন্য সম্পদ তৈরিতে ব্যবহার করা হয়।</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9" name="Group 18"/>
          <p:cNvGrpSpPr/>
          <p:nvPr/>
        </p:nvGrpSpPr>
        <p:grpSpPr>
          <a:xfrm>
            <a:off x="6494061" y="1632320"/>
            <a:ext cx="5091842" cy="1092151"/>
            <a:chOff x="6682653" y="1592729"/>
            <a:chExt cx="5091842" cy="1092151"/>
          </a:xfrm>
        </p:grpSpPr>
        <p:sp>
          <p:nvSpPr>
            <p:cNvPr id="21" name="Right Arrow 20"/>
            <p:cNvSpPr/>
            <p:nvPr/>
          </p:nvSpPr>
          <p:spPr>
            <a:xfrm>
              <a:off x="9890911" y="1862530"/>
              <a:ext cx="706582" cy="491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9440" y="1665273"/>
              <a:ext cx="909380" cy="1019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2344" y="1592729"/>
              <a:ext cx="1092151" cy="1092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2653" y="1632320"/>
              <a:ext cx="969818" cy="1052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ight Arrow 16"/>
            <p:cNvSpPr/>
            <p:nvPr/>
          </p:nvSpPr>
          <p:spPr>
            <a:xfrm>
              <a:off x="7805741" y="1841749"/>
              <a:ext cx="675041" cy="512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sp>
        <p:nvSpPr>
          <p:cNvPr id="22" name="Rectangle 21"/>
          <p:cNvSpPr/>
          <p:nvPr/>
        </p:nvSpPr>
        <p:spPr>
          <a:xfrm>
            <a:off x="6151418" y="997527"/>
            <a:ext cx="5870719" cy="5455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46585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8335" y="275226"/>
            <a:ext cx="3819925" cy="898516"/>
          </a:xfrm>
          <a:prstGeom prst="rect">
            <a:avLst/>
          </a:prstGeom>
          <a:noFill/>
        </p:spPr>
        <p:txBody>
          <a:bodyPr wrap="square" lIns="66865" tIns="33433" rIns="66865" bIns="33433" rtlCol="0">
            <a:spAutoFit/>
          </a:bodyPr>
          <a:lstStyle/>
          <a:p>
            <a:pPr algn="ctr"/>
            <a:r>
              <a:rPr lang="bn-IN"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a:t>
            </a:r>
            <a:endParaRPr lang="en-US"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882" y="1173742"/>
            <a:ext cx="4374832" cy="4004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158240" y="5318760"/>
            <a:ext cx="10424160" cy="707886"/>
          </a:xfrm>
          <a:prstGeom prst="rect">
            <a:avLst/>
          </a:prstGeom>
        </p:spPr>
        <p:txBody>
          <a:bodyPr wrap="square">
            <a:spAutoFit/>
          </a:bodyPr>
          <a:lstStyle/>
          <a:p>
            <a:r>
              <a:rPr lang="bn-IN"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প্রাকৃতিক সম্পদ ও মানবসৃষ্ট সম্পদ কী?৩টি করে উদাহরণ দাও।</a:t>
            </a:r>
            <a:endParaRPr lang="en-US" sz="4000" dirty="0"/>
          </a:p>
        </p:txBody>
      </p:sp>
    </p:spTree>
    <p:extLst>
      <p:ext uri="{BB962C8B-B14F-4D97-AF65-F5344CB8AC3E}">
        <p14:creationId xmlns:p14="http://schemas.microsoft.com/office/powerpoint/2010/main" val="35534657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82168" y="257057"/>
            <a:ext cx="6227664" cy="80618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6865" tIns="33433" rIns="66865" bIns="33433">
            <a:spAutoFit/>
          </a:bodyPr>
          <a:lstStyle/>
          <a:p>
            <a:pPr algn="ctr"/>
            <a:r>
              <a:rPr lang="en-US" sz="4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পাঠ্য</a:t>
            </a:r>
            <a:r>
              <a:rPr lang="bn-BD" sz="4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বইয়ের সাথে সংযোগ </a:t>
            </a:r>
          </a:p>
        </p:txBody>
      </p:sp>
      <p:sp>
        <p:nvSpPr>
          <p:cNvPr id="6" name="TextBox 5">
            <a:extLst>
              <a:ext uri="{FF2B5EF4-FFF2-40B4-BE49-F238E27FC236}">
                <a16:creationId xmlns:a16="http://schemas.microsoft.com/office/drawing/2014/main" id="{48AC7B31-823D-4C1E-A076-A5DE51A3C3DA}"/>
              </a:ext>
            </a:extLst>
          </p:cNvPr>
          <p:cNvSpPr txBox="1"/>
          <p:nvPr/>
        </p:nvSpPr>
        <p:spPr>
          <a:xfrm>
            <a:off x="-78828" y="1001536"/>
            <a:ext cx="1234965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571500" indent="-571500" algn="ctr">
              <a:buFont typeface="Wingdings" panose="05000000000000000000" pitchFamily="2" charset="2"/>
              <a:buChar char="q"/>
            </a:pP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a:t>
            </a: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প্রাথমিক বিজ্ঞান</a:t>
            </a: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বইয়ের</a:t>
            </a: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৮৯ ও ৯০ নং </a:t>
            </a: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পৃষ্ঠা খুলে মনযোগ সহকারে পড়</a:t>
            </a: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062F1A46-9646-4FD9-ADC8-D213A2284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358" y="1647867"/>
            <a:ext cx="5254959" cy="5477074"/>
          </a:xfrm>
          <a:prstGeom prst="rect">
            <a:avLst/>
          </a:prstGeom>
          <a:ln>
            <a:solidFill>
              <a:schemeClr val="accent6">
                <a:lumMod val="75000"/>
              </a:schemeClr>
            </a:solidFill>
          </a:ln>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C021DDA8-0D43-4F6E-849C-888AB50A2E4A}"/>
              </a:ext>
            </a:extLst>
          </p:cNvPr>
          <p:cNvPicPr>
            <a:picLocks noChangeAspect="1"/>
          </p:cNvPicPr>
          <p:nvPr/>
        </p:nvPicPr>
        <p:blipFill rotWithShape="1">
          <a:blip r:embed="rId3">
            <a:extLst>
              <a:ext uri="{28A0092B-C50C-407E-A947-70E740481C1C}">
                <a14:useLocalDpi xmlns:a14="http://schemas.microsoft.com/office/drawing/2010/main" val="0"/>
              </a:ext>
            </a:extLst>
          </a:blip>
          <a:srcRect t="4983" b="4983"/>
          <a:stretch/>
        </p:blipFill>
        <p:spPr>
          <a:xfrm>
            <a:off x="1313411" y="1525086"/>
            <a:ext cx="4570686" cy="5156962"/>
          </a:xfrm>
          <a:prstGeom prst="rect">
            <a:avLst/>
          </a:prstGeom>
          <a:ln>
            <a:solidFill>
              <a:schemeClr val="accent6">
                <a:lumMod val="7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085757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
            <a:ext cx="10988040" cy="1690688"/>
          </a:xfrm>
        </p:spPr>
        <p:txBody>
          <a:bodyPr>
            <a:noAutofit/>
          </a:bodyPr>
          <a:lstStyle/>
          <a:p>
            <a:r>
              <a:rPr lang="en-US" sz="6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6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r>
              <a:rPr lang="en-US" sz="6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br>
              <a:rPr lang="en-US" sz="6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r>
              <a:rPr lang="en-US" sz="6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600"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bn-IN" sz="4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মানবসৃষ্ট সম্পদ কী?৩টি মানবসৃষ্ট সম্পদের নাম লিখ।</a:t>
            </a:r>
          </a:p>
          <a:p>
            <a:pPr marL="742950" indent="-742950">
              <a:buFont typeface="+mj-lt"/>
              <a:buAutoNum type="arabicPeriod"/>
            </a:pPr>
            <a:r>
              <a:rPr lang="bn-IN" sz="4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মানবসৃষ্ট সম্পদ কোথা থেকে আসে?</a:t>
            </a:r>
          </a:p>
          <a:p>
            <a:endParaRPr lang="en-US" sz="4400" dirty="0"/>
          </a:p>
        </p:txBody>
      </p:sp>
    </p:spTree>
    <p:extLst>
      <p:ext uri="{BB962C8B-B14F-4D97-AF65-F5344CB8AC3E}">
        <p14:creationId xmlns:p14="http://schemas.microsoft.com/office/powerpoint/2010/main" val="40672283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err="1">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উত্তর</a:t>
            </a:r>
            <a:r>
              <a:rPr lang="en-US"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মিলিয়ে নিই</a:t>
            </a:r>
            <a:r>
              <a:rPr lang="en-US"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br>
              <a:rPr lang="en-US"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br>
            <a:endParaRPr lang="en-US" sz="4800" b="1" dirty="0"/>
          </a:p>
        </p:txBody>
      </p:sp>
      <p:sp>
        <p:nvSpPr>
          <p:cNvPr id="3" name="Content Placeholder 2"/>
          <p:cNvSpPr>
            <a:spLocks noGrp="1"/>
          </p:cNvSpPr>
          <p:nvPr>
            <p:ph idx="1"/>
          </p:nvPr>
        </p:nvSpPr>
        <p:spPr/>
        <p:txBody>
          <a:bodyPr>
            <a:normAutofit/>
          </a:bodyPr>
          <a:lstStyle/>
          <a:p>
            <a:r>
              <a:rPr lang="en-US" sz="4800" b="1" dirty="0"/>
              <a:t>১</a:t>
            </a:r>
            <a:r>
              <a:rPr lang="bn-IN" sz="54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54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মানুষের তৈরি </a:t>
            </a:r>
            <a:r>
              <a:rPr lang="bn-IN"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সম্পদই মানবসৃষ্ট সম্পদ।</a:t>
            </a:r>
            <a:r>
              <a:rPr lang="en-US"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৩টি মানবসৃষ্ট সম্পদের নাম হলো</a:t>
            </a:r>
            <a:r>
              <a:rPr lang="en-US"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54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কাঁচ,কাঠ,কাগজ</a:t>
            </a:r>
            <a:r>
              <a:rPr lang="en-US" sz="54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r>
              <a:rPr lang="en-US" sz="54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r>
              <a:rPr lang="bn-IN"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মানবসৃষ্ট সম্পদ আসে প্রাকৃতিক সম্পদ থেকে।</a:t>
            </a:r>
            <a:endParaRPr lang="en-US" sz="48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sz="4800" b="1" dirty="0"/>
          </a:p>
        </p:txBody>
      </p:sp>
    </p:spTree>
    <p:extLst>
      <p:ext uri="{BB962C8B-B14F-4D97-AF65-F5344CB8AC3E}">
        <p14:creationId xmlns:p14="http://schemas.microsoft.com/office/powerpoint/2010/main" val="26980837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6000" b="1" dirty="0"/>
              <a:t>বাড়ির কাজঃ</a:t>
            </a:r>
            <a:endParaRPr lang="en-US" sz="6000" b="1" dirty="0"/>
          </a:p>
        </p:txBody>
      </p:sp>
      <p:sp>
        <p:nvSpPr>
          <p:cNvPr id="3" name="Content Placeholder 2"/>
          <p:cNvSpPr>
            <a:spLocks noGrp="1"/>
          </p:cNvSpPr>
          <p:nvPr>
            <p:ph idx="1"/>
          </p:nvPr>
        </p:nvSpPr>
        <p:spPr/>
        <p:txBody>
          <a:bodyPr>
            <a:normAutofit/>
          </a:bodyPr>
          <a:lstStyle/>
          <a:p>
            <a:r>
              <a:rPr lang="bn-IN" sz="54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 সম্পদ তুমি কী কী কাজে ব্যবহার কর তা ৫টি বাক্যে লিখ ?</a:t>
            </a:r>
            <a:endParaRPr lang="en-US" sz="5400" dirty="0"/>
          </a:p>
        </p:txBody>
      </p:sp>
    </p:spTree>
    <p:extLst>
      <p:ext uri="{BB962C8B-B14F-4D97-AF65-F5344CB8AC3E}">
        <p14:creationId xmlns:p14="http://schemas.microsoft.com/office/powerpoint/2010/main" val="1892870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12192000" cy="1836420"/>
          </a:xfrm>
          <a:solidFill>
            <a:schemeClr val="accent1"/>
          </a:solidFill>
        </p:spPr>
        <p:txBody>
          <a:bodyPr>
            <a:noAutofit/>
          </a:bodyPr>
          <a:lstStyle/>
          <a:p>
            <a:r>
              <a:rPr lang="bn-IN" sz="5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 পরিচিতিঃ</a:t>
            </a:r>
            <a:br>
              <a:rPr lang="en-US" sz="5400" b="1" dirty="0">
                <a:ln w="0"/>
                <a:effectLst>
                  <a:outerShdw blurRad="38100" dist="19050" dir="2700000" algn="tl" rotWithShape="0">
                    <a:schemeClr val="dk1">
                      <a:alpha val="40000"/>
                    </a:schemeClr>
                  </a:outerShdw>
                </a:effectLst>
              </a:rPr>
            </a:br>
            <a:endParaRPr lang="en-US" sz="5400" dirty="0"/>
          </a:p>
        </p:txBody>
      </p:sp>
      <p:sp>
        <p:nvSpPr>
          <p:cNvPr id="3" name="Content Placeholder 2"/>
          <p:cNvSpPr>
            <a:spLocks noGrp="1"/>
          </p:cNvSpPr>
          <p:nvPr>
            <p:ph idx="1"/>
          </p:nvPr>
        </p:nvSpPr>
        <p:spPr>
          <a:xfrm>
            <a:off x="365760" y="1447800"/>
            <a:ext cx="5928360" cy="5090160"/>
          </a:xfrm>
          <a:solidFill>
            <a:srgbClr val="00B050"/>
          </a:solidFill>
        </p:spPr>
        <p:txBody>
          <a:bodyPr>
            <a:noAutofit/>
          </a:bodyPr>
          <a:lstStyle/>
          <a:p>
            <a:pPr lvl="0" algn="ctr"/>
            <a:r>
              <a:rPr lang="en-US"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 </a:t>
            </a:r>
            <a:r>
              <a:rPr lang="en-US" sz="4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মোস্তাব</a:t>
            </a:r>
            <a:r>
              <a:rPr lang="en-US"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a:t>
            </a:r>
            <a:r>
              <a:rPr lang="en-US"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রুজদি</a:t>
            </a:r>
            <a:endParaRPr lang="bn-IN"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IN"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a:t>
            </a:r>
            <a:r>
              <a:rPr lang="bn-BD"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bn-IN"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p>
          <a:p>
            <a:pPr lvl="0" algn="ctr"/>
            <a:r>
              <a:rPr lang="en-US" sz="4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আদমদীঘি</a:t>
            </a:r>
            <a:r>
              <a:rPr lang="en-US"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বালিকা</a:t>
            </a:r>
            <a:r>
              <a:rPr lang="en-US"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 প্রাথমিক বিদ্যালয়</a:t>
            </a:r>
          </a:p>
          <a:p>
            <a:pPr lvl="0" algn="ctr"/>
            <a:r>
              <a:rPr lang="en-US" sz="4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আদমদীঘি,বগুড়া</a:t>
            </a:r>
            <a:r>
              <a:rPr lang="en-US"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IN" sz="4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4120" y="1836420"/>
            <a:ext cx="5740400" cy="4305300"/>
          </a:xfrm>
          <a:prstGeom prst="rect">
            <a:avLst/>
          </a:prstGeom>
        </p:spPr>
      </p:pic>
    </p:spTree>
    <p:extLst>
      <p:ext uri="{BB962C8B-B14F-4D97-AF65-F5344CB8AC3E}">
        <p14:creationId xmlns:p14="http://schemas.microsoft.com/office/powerpoint/2010/main" val="6636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3">
                                            <p:bg/>
                                          </p:spTgt>
                                        </p:tgtEl>
                                        <p:attrNameLst>
                                          <p:attrName>style.visibility</p:attrName>
                                        </p:attrNameLst>
                                      </p:cBhvr>
                                      <p:to>
                                        <p:strVal val="visible"/>
                                      </p:to>
                                    </p:set>
                                    <p:set>
                                      <p:cBhvr>
                                        <p:cTn id="15" dur="455" fill="hold">
                                          <p:stCondLst>
                                            <p:cond delay="0"/>
                                          </p:stCondLst>
                                        </p:cTn>
                                        <p:tgtEl>
                                          <p:spTgt spid="3">
                                            <p:bg/>
                                          </p:spTgt>
                                        </p:tgtEl>
                                        <p:attrNameLst>
                                          <p:attrName>style.rotation</p:attrName>
                                        </p:attrNameLst>
                                      </p:cBhvr>
                                      <p:to>
                                        <p:strVal val="-45.0"/>
                                      </p:to>
                                    </p:set>
                                    <p:anim calcmode="lin" valueType="num">
                                      <p:cBhvr>
                                        <p:cTn id="16" dur="455" fill="hold">
                                          <p:stCondLst>
                                            <p:cond delay="455"/>
                                          </p:stCondLst>
                                        </p:cTn>
                                        <p:tgtEl>
                                          <p:spTgt spid="3">
                                            <p:bg/>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bg/>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bg/>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bg/>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3">
                                            <p:txEl>
                                              <p:pRg st="0" end="0"/>
                                            </p:txEl>
                                          </p:spTgt>
                                        </p:tgtEl>
                                        <p:attrNameLst>
                                          <p:attrName>style.visibility</p:attrName>
                                        </p:attrNameLst>
                                      </p:cBhvr>
                                      <p:to>
                                        <p:strVal val="visible"/>
                                      </p:to>
                                    </p:set>
                                    <p:set>
                                      <p:cBhvr>
                                        <p:cTn id="24" dur="455" fill="hold">
                                          <p:stCondLst>
                                            <p:cond delay="0"/>
                                          </p:stCondLst>
                                        </p:cTn>
                                        <p:tgtEl>
                                          <p:spTgt spid="3">
                                            <p:txEl>
                                              <p:pRg st="0" end="0"/>
                                            </p:txEl>
                                          </p:spTgt>
                                        </p:tgtEl>
                                        <p:attrNameLst>
                                          <p:attrName>style.rotation</p:attrName>
                                        </p:attrNameLst>
                                      </p:cBhvr>
                                      <p:to>
                                        <p:strVal val="-45.0"/>
                                      </p:to>
                                    </p:set>
                                    <p:anim calcmode="lin" valueType="num">
                                      <p:cBhvr>
                                        <p:cTn id="25"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3">
                                            <p:txEl>
                                              <p:pRg st="1" end="1"/>
                                            </p:txEl>
                                          </p:spTgt>
                                        </p:tgtEl>
                                        <p:attrNameLst>
                                          <p:attrName>style.visibility</p:attrName>
                                        </p:attrNameLst>
                                      </p:cBhvr>
                                      <p:to>
                                        <p:strVal val="visible"/>
                                      </p:to>
                                    </p:set>
                                    <p:set>
                                      <p:cBhvr>
                                        <p:cTn id="33" dur="455" fill="hold">
                                          <p:stCondLst>
                                            <p:cond delay="0"/>
                                          </p:stCondLst>
                                        </p:cTn>
                                        <p:tgtEl>
                                          <p:spTgt spid="3">
                                            <p:txEl>
                                              <p:pRg st="1" end="1"/>
                                            </p:txEl>
                                          </p:spTgt>
                                        </p:tgtEl>
                                        <p:attrNameLst>
                                          <p:attrName>style.rotation</p:attrName>
                                        </p:attrNameLst>
                                      </p:cBhvr>
                                      <p:to>
                                        <p:strVal val="-45.0"/>
                                      </p:to>
                                    </p:set>
                                    <p:anim calcmode="lin" valueType="num">
                                      <p:cBhvr>
                                        <p:cTn id="34"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8" presetClass="entr" presetSubtype="0" accel="50000" fill="hold" grpId="0" nodeType="clickEffect">
                                  <p:stCondLst>
                                    <p:cond delay="0"/>
                                  </p:stCondLst>
                                  <p:iterate type="lt">
                                    <p:tmPct val="50000"/>
                                  </p:iterate>
                                  <p:childTnLst>
                                    <p:set>
                                      <p:cBhvr>
                                        <p:cTn id="41" dur="1" fill="hold">
                                          <p:stCondLst>
                                            <p:cond delay="0"/>
                                          </p:stCondLst>
                                        </p:cTn>
                                        <p:tgtEl>
                                          <p:spTgt spid="3">
                                            <p:txEl>
                                              <p:pRg st="2" end="2"/>
                                            </p:txEl>
                                          </p:spTgt>
                                        </p:tgtEl>
                                        <p:attrNameLst>
                                          <p:attrName>style.visibility</p:attrName>
                                        </p:attrNameLst>
                                      </p:cBhvr>
                                      <p:to>
                                        <p:strVal val="visible"/>
                                      </p:to>
                                    </p:set>
                                    <p:set>
                                      <p:cBhvr>
                                        <p:cTn id="42" dur="455" fill="hold">
                                          <p:stCondLst>
                                            <p:cond delay="0"/>
                                          </p:stCondLst>
                                        </p:cTn>
                                        <p:tgtEl>
                                          <p:spTgt spid="3">
                                            <p:txEl>
                                              <p:pRg st="2" end="2"/>
                                            </p:txEl>
                                          </p:spTgt>
                                        </p:tgtEl>
                                        <p:attrNameLst>
                                          <p:attrName>style.rotation</p:attrName>
                                        </p:attrNameLst>
                                      </p:cBhvr>
                                      <p:to>
                                        <p:strVal val="-45.0"/>
                                      </p:to>
                                    </p:set>
                                    <p:anim calcmode="lin" valueType="num">
                                      <p:cBhvr>
                                        <p:cTn id="43"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8" presetClass="entr" presetSubtype="0" accel="50000" fill="hold" grpId="0" nodeType="clickEffect">
                                  <p:stCondLst>
                                    <p:cond delay="0"/>
                                  </p:stCondLst>
                                  <p:iterate type="lt">
                                    <p:tmPct val="50000"/>
                                  </p:iterate>
                                  <p:childTnLst>
                                    <p:set>
                                      <p:cBhvr>
                                        <p:cTn id="50" dur="1" fill="hold">
                                          <p:stCondLst>
                                            <p:cond delay="0"/>
                                          </p:stCondLst>
                                        </p:cTn>
                                        <p:tgtEl>
                                          <p:spTgt spid="3">
                                            <p:txEl>
                                              <p:pRg st="3" end="3"/>
                                            </p:txEl>
                                          </p:spTgt>
                                        </p:tgtEl>
                                        <p:attrNameLst>
                                          <p:attrName>style.visibility</p:attrName>
                                        </p:attrNameLst>
                                      </p:cBhvr>
                                      <p:to>
                                        <p:strVal val="visible"/>
                                      </p:to>
                                    </p:set>
                                    <p:set>
                                      <p:cBhvr>
                                        <p:cTn id="51" dur="455" fill="hold">
                                          <p:stCondLst>
                                            <p:cond delay="0"/>
                                          </p:stCondLst>
                                        </p:cTn>
                                        <p:tgtEl>
                                          <p:spTgt spid="3">
                                            <p:txEl>
                                              <p:pRg st="3" end="3"/>
                                            </p:txEl>
                                          </p:spTgt>
                                        </p:tgtEl>
                                        <p:attrNameLst>
                                          <p:attrName>style.rotation</p:attrName>
                                        </p:attrNameLst>
                                      </p:cBhvr>
                                      <p:to>
                                        <p:strVal val="-45.0"/>
                                      </p:to>
                                    </p:set>
                                    <p:anim calcmode="lin" valueType="num">
                                      <p:cBhvr>
                                        <p:cTn id="52"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53"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54"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55"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2000"/>
                                        <p:tgtEl>
                                          <p:spTgt spid="4"/>
                                        </p:tgtEl>
                                      </p:cBhvr>
                                    </p:animEffect>
                                    <p:anim calcmode="lin" valueType="num">
                                      <p:cBhvr>
                                        <p:cTn id="61" dur="2000" fill="hold"/>
                                        <p:tgtEl>
                                          <p:spTgt spid="4"/>
                                        </p:tgtEl>
                                        <p:attrNameLst>
                                          <p:attrName>style.rotation</p:attrName>
                                        </p:attrNameLst>
                                      </p:cBhvr>
                                      <p:tavLst>
                                        <p:tav tm="0">
                                          <p:val>
                                            <p:fltVal val="720"/>
                                          </p:val>
                                        </p:tav>
                                        <p:tav tm="100000">
                                          <p:val>
                                            <p:fltVal val="0"/>
                                          </p:val>
                                        </p:tav>
                                      </p:tavLst>
                                    </p:anim>
                                    <p:anim calcmode="lin" valueType="num">
                                      <p:cBhvr>
                                        <p:cTn id="62" dur="2000" fill="hold"/>
                                        <p:tgtEl>
                                          <p:spTgt spid="4"/>
                                        </p:tgtEl>
                                        <p:attrNameLst>
                                          <p:attrName>ppt_h</p:attrName>
                                        </p:attrNameLst>
                                      </p:cBhvr>
                                      <p:tavLst>
                                        <p:tav tm="0">
                                          <p:val>
                                            <p:fltVal val="0"/>
                                          </p:val>
                                        </p:tav>
                                        <p:tav tm="100000">
                                          <p:val>
                                            <p:strVal val="#ppt_h"/>
                                          </p:val>
                                        </p:tav>
                                      </p:tavLst>
                                    </p:anim>
                                    <p:anim calcmode="lin" valueType="num">
                                      <p:cBhvr>
                                        <p:cTn id="63"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9DF3A6-E383-4776-81B3-C65D3A08B5D7}"/>
              </a:ext>
            </a:extLst>
          </p:cNvPr>
          <p:cNvSpPr/>
          <p:nvPr/>
        </p:nvSpPr>
        <p:spPr>
          <a:xfrm>
            <a:off x="1143000" y="213359"/>
            <a:ext cx="10927080" cy="923330"/>
          </a:xfrm>
          <a:prstGeom prst="rect">
            <a:avLst/>
          </a:prstGeom>
        </p:spPr>
        <p:txBody>
          <a:bodyPr wrap="square">
            <a:spAutoFit/>
          </a:bodyPr>
          <a:lstStyle/>
          <a:p>
            <a:r>
              <a:rPr lang="bn-IN" sz="5400" dirty="0">
                <a:ln w="0"/>
                <a:effectLst>
                  <a:outerShdw blurRad="38100" dist="38100" dir="2700000" algn="tl">
                    <a:srgbClr val="000000">
                      <a:alpha val="43137"/>
                    </a:srgbClr>
                  </a:outerShdw>
                </a:effectLst>
                <a:latin typeface="NikoshBAN" pitchFamily="2" charset="0"/>
                <a:cs typeface="NikoshBAN" pitchFamily="2" charset="0"/>
              </a:rPr>
              <a:t>   আজকের পাঠ শেষে সকলকে ধন্যবাদ </a:t>
            </a:r>
            <a:endParaRPr lang="en-US" sz="5400" dirty="0">
              <a:ln w="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525" y="1325264"/>
            <a:ext cx="5362795" cy="3263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5034" y="1136689"/>
            <a:ext cx="3370686" cy="2528014"/>
          </a:xfrm>
          <a:prstGeom prst="rect">
            <a:avLst/>
          </a:prstGeom>
        </p:spPr>
      </p:pic>
      <p:sp>
        <p:nvSpPr>
          <p:cNvPr id="3" name="Rectangle 2"/>
          <p:cNvSpPr/>
          <p:nvPr/>
        </p:nvSpPr>
        <p:spPr>
          <a:xfrm>
            <a:off x="6690360" y="350520"/>
            <a:ext cx="5501640" cy="6263640"/>
          </a:xfrm>
          <a:prstGeom prst="rect">
            <a:avLst/>
          </a:prstGeom>
        </p:spPr>
        <p:txBody>
          <a:bodyPr wrap="square">
            <a:spAutoFit/>
          </a:bodyPr>
          <a:lstStyle/>
          <a:p>
            <a:pPr lvl="0" algn="ctr"/>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lvl="0" algn="ct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মোস্তাব</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রুজদি</a:t>
            </a: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a:t>
            </a:r>
            <a:r>
              <a:rPr lang="bn-BD"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p>
          <a:p>
            <a:pPr lvl="0" algn="ct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আদমদীঘি</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বালিকা</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 প্রাথমিক বিদ্যালয়</a:t>
            </a:r>
          </a:p>
          <a:p>
            <a:pPr lvl="0" algn="ctr"/>
            <a:r>
              <a:rPr lang="en-US" sz="28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আদমদীঘি,বগুড়া</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en-US" sz="2800" dirty="0"/>
          </a:p>
        </p:txBody>
      </p:sp>
    </p:spTree>
    <p:extLst>
      <p:ext uri="{BB962C8B-B14F-4D97-AF65-F5344CB8AC3E}">
        <p14:creationId xmlns:p14="http://schemas.microsoft.com/office/powerpoint/2010/main" val="38416764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style.rotation</p:attrName>
                                        </p:attrNameLst>
                                      </p:cBhvr>
                                      <p:tavLst>
                                        <p:tav tm="0">
                                          <p:val>
                                            <p:fltVal val="720"/>
                                          </p:val>
                                        </p:tav>
                                        <p:tav tm="100000">
                                          <p:val>
                                            <p:fltVal val="0"/>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 calcmode="lin" valueType="num">
                                      <p:cBhvr>
                                        <p:cTn id="19"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anim calcmode="lin" valueType="num">
                                      <p:cBhvr>
                                        <p:cTn id="25" dur="2000" fill="hold"/>
                                        <p:tgtEl>
                                          <p:spTgt spid="3"/>
                                        </p:tgtEl>
                                        <p:attrNameLst>
                                          <p:attrName>ppt_w</p:attrName>
                                        </p:attrNameLst>
                                      </p:cBhvr>
                                      <p:tavLst>
                                        <p:tav tm="0" fmla="#ppt_w*sin(2.5*pi*$)">
                                          <p:val>
                                            <p:fltVal val="0"/>
                                          </p:val>
                                        </p:tav>
                                        <p:tav tm="100000">
                                          <p:val>
                                            <p:fltVal val="1"/>
                                          </p:val>
                                        </p:tav>
                                      </p:tavLst>
                                    </p:anim>
                                    <p:anim calcmode="lin" valueType="num">
                                      <p:cBhvr>
                                        <p:cTn id="2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CBF0C5-735A-4E78-9A35-486C1DDBBE04}"/>
              </a:ext>
            </a:extLst>
          </p:cNvPr>
          <p:cNvSpPr txBox="1"/>
          <p:nvPr/>
        </p:nvSpPr>
        <p:spPr>
          <a:xfrm>
            <a:off x="121920" y="323546"/>
            <a:ext cx="6873030" cy="1200329"/>
          </a:xfrm>
          <a:prstGeom prst="rect">
            <a:avLst/>
          </a:prstGeom>
          <a:noFill/>
        </p:spPr>
        <p:txBody>
          <a:bodyPr wrap="square" rtlCol="0">
            <a:spAutoFit/>
          </a:bodyPr>
          <a:lstStyle/>
          <a:p>
            <a:pPr algn="ctr"/>
            <a:r>
              <a:rPr lang="bn-IN" sz="7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পরিচিতিঃ</a:t>
            </a:r>
            <a:endParaRPr lang="en-US" sz="7200" b="1" dirty="0">
              <a:ln w="0"/>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B159CA18-9D97-4338-A0DC-87D7D8A19316}"/>
              </a:ext>
            </a:extLst>
          </p:cNvPr>
          <p:cNvSpPr txBox="1"/>
          <p:nvPr/>
        </p:nvSpPr>
        <p:spPr>
          <a:xfrm>
            <a:off x="472440" y="1554480"/>
            <a:ext cx="6385560" cy="4339650"/>
          </a:xfrm>
          <a:prstGeom prst="rect">
            <a:avLst/>
          </a:prstGeom>
          <a:noFill/>
        </p:spPr>
        <p:txBody>
          <a:bodyPr wrap="square" rtlCol="0">
            <a:spAutoFit/>
          </a:bodyPr>
          <a:lstStyle/>
          <a:p>
            <a:pPr lvl="0" algn="ctr"/>
            <a:r>
              <a:rPr lang="bn-IN"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BD"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পঞ্চম</a:t>
            </a:r>
            <a:endParaRPr lang="bn-IN"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IN"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প্রাথমিক বিজ্ঞান</a:t>
            </a:r>
          </a:p>
          <a:p>
            <a:pPr lvl="0" algn="ctr"/>
            <a:r>
              <a:rPr lang="bn-BD"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a:t>
            </a:r>
            <a:r>
              <a:rPr lang="en-US"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১২</a:t>
            </a:r>
          </a:p>
          <a:p>
            <a:pPr lvl="0" algn="ctr"/>
            <a:r>
              <a:rPr lang="bn-IN"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6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৪৫ মিনিট</a:t>
            </a:r>
          </a:p>
          <a:p>
            <a:r>
              <a:rPr lang="bn-IN" sz="3600" b="1" dirty="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A737565-4A45-48FA-8277-B594400A55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202" y="247346"/>
            <a:ext cx="4961003" cy="5366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3929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anim calcmode="lin" valueType="num">
                                      <p:cBhvr>
                                        <p:cTn id="17"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anim calcmode="lin" valueType="num">
                                      <p:cBhvr>
                                        <p:cTn id="23"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24"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4">
                                            <p:txEl>
                                              <p:pRg st="1" end="1"/>
                                            </p:txEl>
                                          </p:spTgt>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2000"/>
                                        <p:tgtEl>
                                          <p:spTgt spid="4">
                                            <p:txEl>
                                              <p:pRg st="2" end="2"/>
                                            </p:txEl>
                                          </p:spTgt>
                                        </p:tgtEl>
                                      </p:cBhvr>
                                    </p:animEffect>
                                    <p:anim calcmode="lin" valueType="num">
                                      <p:cBhvr>
                                        <p:cTn id="29"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30"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4">
                                            <p:txEl>
                                              <p:pRg st="2" end="2"/>
                                            </p:txEl>
                                          </p:spTgt>
                                        </p:tgtEl>
                                        <p:attrNameLst>
                                          <p:attrName>ppt_w</p:attrName>
                                        </p:attrNameLst>
                                      </p:cBhvr>
                                      <p:tavLst>
                                        <p:tav tm="0">
                                          <p:val>
                                            <p:fltVal val="0"/>
                                          </p:val>
                                        </p:tav>
                                        <p:tav tm="100000">
                                          <p:val>
                                            <p:strVal val="#ppt_w"/>
                                          </p:val>
                                        </p:tav>
                                      </p:tavLst>
                                    </p:anim>
                                  </p:childTnLst>
                                </p:cTn>
                              </p:par>
                              <p:par>
                                <p:cTn id="32" presetID="35" presetClass="entr" presetSubtype="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2000"/>
                                        <p:tgtEl>
                                          <p:spTgt spid="4">
                                            <p:txEl>
                                              <p:pRg st="3" end="3"/>
                                            </p:txEl>
                                          </p:spTgt>
                                        </p:tgtEl>
                                      </p:cBhvr>
                                    </p:animEffect>
                                    <p:anim calcmode="lin" valueType="num">
                                      <p:cBhvr>
                                        <p:cTn id="35" dur="2000" fill="hold"/>
                                        <p:tgtEl>
                                          <p:spTgt spid="4">
                                            <p:txEl>
                                              <p:pRg st="3" end="3"/>
                                            </p:txEl>
                                          </p:spTgt>
                                        </p:tgtEl>
                                        <p:attrNameLst>
                                          <p:attrName>style.rotation</p:attrName>
                                        </p:attrNameLst>
                                      </p:cBhvr>
                                      <p:tavLst>
                                        <p:tav tm="0">
                                          <p:val>
                                            <p:fltVal val="720"/>
                                          </p:val>
                                        </p:tav>
                                        <p:tav tm="100000">
                                          <p:val>
                                            <p:fltVal val="0"/>
                                          </p:val>
                                        </p:tav>
                                      </p:tavLst>
                                    </p:anim>
                                    <p:anim calcmode="lin" valueType="num">
                                      <p:cBhvr>
                                        <p:cTn id="36"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4">
                                            <p:txEl>
                                              <p:pRg st="3" end="3"/>
                                            </p:txEl>
                                          </p:spTgt>
                                        </p:tgtEl>
                                        <p:attrNameLst>
                                          <p:attrName>ppt_w</p:attrName>
                                        </p:attrNameLst>
                                      </p:cBhvr>
                                      <p:tavLst>
                                        <p:tav tm="0">
                                          <p:val>
                                            <p:fltVal val="0"/>
                                          </p:val>
                                        </p:tav>
                                        <p:tav tm="100000">
                                          <p:val>
                                            <p:strVal val="#ppt_w"/>
                                          </p:val>
                                        </p:tav>
                                      </p:tavLst>
                                    </p:anim>
                                  </p:childTnLst>
                                </p:cTn>
                              </p:par>
                              <p:par>
                                <p:cTn id="38" presetID="35" presetClass="entr" presetSubtype="0"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2000"/>
                                        <p:tgtEl>
                                          <p:spTgt spid="4">
                                            <p:txEl>
                                              <p:pRg st="4" end="4"/>
                                            </p:txEl>
                                          </p:spTgt>
                                        </p:tgtEl>
                                      </p:cBhvr>
                                    </p:animEffect>
                                    <p:anim calcmode="lin" valueType="num">
                                      <p:cBhvr>
                                        <p:cTn id="41" dur="2000" fill="hold"/>
                                        <p:tgtEl>
                                          <p:spTgt spid="4">
                                            <p:txEl>
                                              <p:pRg st="4" end="4"/>
                                            </p:txEl>
                                          </p:spTgt>
                                        </p:tgtEl>
                                        <p:attrNameLst>
                                          <p:attrName>style.rotation</p:attrName>
                                        </p:attrNameLst>
                                      </p:cBhvr>
                                      <p:tavLst>
                                        <p:tav tm="0">
                                          <p:val>
                                            <p:fltVal val="720"/>
                                          </p:val>
                                        </p:tav>
                                        <p:tav tm="100000">
                                          <p:val>
                                            <p:fltVal val="0"/>
                                          </p:val>
                                        </p:tav>
                                      </p:tavLst>
                                    </p:anim>
                                    <p:anim calcmode="lin" valueType="num">
                                      <p:cBhvr>
                                        <p:cTn id="42" dur="2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4">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2000"/>
                                        <p:tgtEl>
                                          <p:spTgt spid="5"/>
                                        </p:tgtEl>
                                      </p:cBhvr>
                                    </p:animEffect>
                                    <p:anim calcmode="lin" valueType="num">
                                      <p:cBhvr>
                                        <p:cTn id="49" dur="2000" fill="hold"/>
                                        <p:tgtEl>
                                          <p:spTgt spid="5"/>
                                        </p:tgtEl>
                                        <p:attrNameLst>
                                          <p:attrName>style.rotation</p:attrName>
                                        </p:attrNameLst>
                                      </p:cBhvr>
                                      <p:tavLst>
                                        <p:tav tm="0">
                                          <p:val>
                                            <p:fltVal val="720"/>
                                          </p:val>
                                        </p:tav>
                                        <p:tav tm="100000">
                                          <p:val>
                                            <p:fltVal val="0"/>
                                          </p:val>
                                        </p:tav>
                                      </p:tavLst>
                                    </p:anim>
                                    <p:anim calcmode="lin" valueType="num">
                                      <p:cBhvr>
                                        <p:cTn id="50" dur="2000" fill="hold"/>
                                        <p:tgtEl>
                                          <p:spTgt spid="5"/>
                                        </p:tgtEl>
                                        <p:attrNameLst>
                                          <p:attrName>ppt_h</p:attrName>
                                        </p:attrNameLst>
                                      </p:cBhvr>
                                      <p:tavLst>
                                        <p:tav tm="0">
                                          <p:val>
                                            <p:fltVal val="0"/>
                                          </p:val>
                                        </p:tav>
                                        <p:tav tm="100000">
                                          <p:val>
                                            <p:strVal val="#ppt_h"/>
                                          </p:val>
                                        </p:tav>
                                      </p:tavLst>
                                    </p:anim>
                                    <p:anim calcmode="lin" valueType="num">
                                      <p:cBhvr>
                                        <p:cTn id="51"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26B079-CA73-40A8-A30F-0F37B6E81215}"/>
              </a:ext>
            </a:extLst>
          </p:cNvPr>
          <p:cNvSpPr txBox="1"/>
          <p:nvPr/>
        </p:nvSpPr>
        <p:spPr>
          <a:xfrm>
            <a:off x="4671990" y="249382"/>
            <a:ext cx="3774585" cy="621517"/>
          </a:xfrm>
          <a:prstGeom prst="rect">
            <a:avLst/>
          </a:prstGeom>
          <a:noFill/>
        </p:spPr>
        <p:txBody>
          <a:bodyPr wrap="square" lIns="66865" tIns="33433" rIns="66865" bIns="33433" rtlCol="0">
            <a:spAutoFit/>
          </a:bodyPr>
          <a:lstStyle/>
          <a:p>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a:t>
            </a:r>
            <a:r>
              <a:rPr lang="as-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a:t>
            </a:r>
            <a:r>
              <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 </a:t>
            </a:r>
            <a:r>
              <a:rPr lang="as-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3408219" y="870900"/>
            <a:ext cx="6700058" cy="62151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6865" tIns="33433" rIns="66865" bIns="33433" rtlCol="0">
            <a:spAutoFit/>
          </a:bodyPr>
          <a:lstStyle/>
          <a:p>
            <a:pPr algn="ctr"/>
            <a:r>
              <a:rPr lang="bn-IN" sz="36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এগুলোকে আমরা কী বলতে পারি?</a:t>
            </a:r>
            <a:endParaRPr lang="en-US" sz="36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18" descr="Image result for সম্পদ">
            <a:extLst>
              <a:ext uri="{FF2B5EF4-FFF2-40B4-BE49-F238E27FC236}">
                <a16:creationId xmlns:a16="http://schemas.microsoft.com/office/drawing/2014/main" id="{15CC1E1A-715D-44AB-9C3B-8B11444579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5" r="34210" b="10399"/>
          <a:stretch/>
        </p:blipFill>
        <p:spPr bwMode="auto">
          <a:xfrm>
            <a:off x="542103" y="1492417"/>
            <a:ext cx="5227080" cy="4135325"/>
          </a:xfrm>
          <a:prstGeom prst="rect">
            <a:avLst/>
          </a:prstGeom>
          <a:ln>
            <a:solidFill>
              <a:schemeClr val="bg1"/>
            </a:solidFill>
          </a:ln>
          <a:effectLst>
            <a:outerShdw blurRad="292100" dist="139700" dir="2700000" algn="tl" rotWithShape="0">
              <a:srgbClr val="333333">
                <a:alpha val="65000"/>
              </a:srgbClr>
            </a:outerShdw>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12" name="Picture 2" descr="Image result for natural gas">
            <a:extLst>
              <a:ext uri="{FF2B5EF4-FFF2-40B4-BE49-F238E27FC236}">
                <a16:creationId xmlns:a16="http://schemas.microsoft.com/office/drawing/2014/main" id="{92A4B24B-0537-4ADC-B8C8-A59E4BF774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727"/>
          <a:stretch/>
        </p:blipFill>
        <p:spPr bwMode="auto">
          <a:xfrm>
            <a:off x="6323423" y="1492418"/>
            <a:ext cx="5341206" cy="4135324"/>
          </a:xfrm>
          <a:prstGeom prst="rect">
            <a:avLst/>
          </a:prstGeom>
          <a:noFill/>
          <a:ln w="28575">
            <a:solidFill>
              <a:schemeClr val="bg1"/>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A39346-FCC4-4D8D-941C-6B773002A45F}"/>
              </a:ext>
            </a:extLst>
          </p:cNvPr>
          <p:cNvSpPr txBox="1"/>
          <p:nvPr/>
        </p:nvSpPr>
        <p:spPr>
          <a:xfrm>
            <a:off x="1639297" y="5509947"/>
            <a:ext cx="3032693"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কয়লা</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9F33E49F-EAB1-490A-B022-9353B5FD4F4B}"/>
              </a:ext>
            </a:extLst>
          </p:cNvPr>
          <p:cNvSpPr txBox="1"/>
          <p:nvPr/>
        </p:nvSpPr>
        <p:spPr>
          <a:xfrm>
            <a:off x="7701153" y="5509947"/>
            <a:ext cx="2807624"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গ্যাস</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4231387" y="5917622"/>
            <a:ext cx="4184073"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 সম্পদ</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5577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1+ppt_h/2"/>
                                          </p:val>
                                        </p:tav>
                                      </p:tavLst>
                                    </p:anim>
                                    <p:set>
                                      <p:cBhvr>
                                        <p:cTn id="24" dur="1" fill="hold">
                                          <p:stCondLst>
                                            <p:cond delay="499"/>
                                          </p:stCondLst>
                                        </p:cTn>
                                        <p:tgtEl>
                                          <p:spTgt spid="2"/>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3"/>
                                        </p:tgtEl>
                                        <p:attrNameLst>
                                          <p:attrName>ppt_x</p:attrName>
                                        </p:attrNameLst>
                                      </p:cBhvr>
                                      <p:tavLst>
                                        <p:tav tm="0">
                                          <p:val>
                                            <p:strVal val="ppt_x"/>
                                          </p:val>
                                        </p:tav>
                                        <p:tav tm="100000">
                                          <p:val>
                                            <p:strVal val="ppt_x"/>
                                          </p:val>
                                        </p:tav>
                                      </p:tavLst>
                                    </p:anim>
                                    <p:anim calcmode="lin" valueType="num">
                                      <p:cBhvr additive="base">
                                        <p:cTn id="27" dur="500"/>
                                        <p:tgtEl>
                                          <p:spTgt spid="3"/>
                                        </p:tgtEl>
                                        <p:attrNameLst>
                                          <p:attrName>ppt_y</p:attrName>
                                        </p:attrNameLst>
                                      </p:cBhvr>
                                      <p:tavLst>
                                        <p:tav tm="0">
                                          <p:val>
                                            <p:strVal val="ppt_y"/>
                                          </p:val>
                                        </p:tav>
                                        <p:tav tm="100000">
                                          <p:val>
                                            <p:strVal val="1+ppt_h/2"/>
                                          </p:val>
                                        </p:tav>
                                      </p:tavLst>
                                    </p:anim>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80">
                                          <p:stCondLst>
                                            <p:cond delay="0"/>
                                          </p:stCondLst>
                                        </p:cTn>
                                        <p:tgtEl>
                                          <p:spTgt spid="4"/>
                                        </p:tgtEl>
                                      </p:cBhvr>
                                    </p:animEffect>
                                    <p:anim calcmode="lin" valueType="num">
                                      <p:cBhvr>
                                        <p:cTn id="4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gtEl>
                                      </p:cBhvr>
                                      <p:to x="100000" y="60000"/>
                                    </p:animScale>
                                    <p:animScale>
                                      <p:cBhvr>
                                        <p:cTn id="47" dur="166" decel="50000">
                                          <p:stCondLst>
                                            <p:cond delay="676"/>
                                          </p:stCondLst>
                                        </p:cTn>
                                        <p:tgtEl>
                                          <p:spTgt spid="4"/>
                                        </p:tgtEl>
                                      </p:cBhvr>
                                      <p:to x="100000" y="100000"/>
                                    </p:animScale>
                                    <p:animScale>
                                      <p:cBhvr>
                                        <p:cTn id="48" dur="26">
                                          <p:stCondLst>
                                            <p:cond delay="1312"/>
                                          </p:stCondLst>
                                        </p:cTn>
                                        <p:tgtEl>
                                          <p:spTgt spid="4"/>
                                        </p:tgtEl>
                                      </p:cBhvr>
                                      <p:to x="100000" y="80000"/>
                                    </p:animScale>
                                    <p:animScale>
                                      <p:cBhvr>
                                        <p:cTn id="49" dur="166" decel="50000">
                                          <p:stCondLst>
                                            <p:cond delay="1338"/>
                                          </p:stCondLst>
                                        </p:cTn>
                                        <p:tgtEl>
                                          <p:spTgt spid="4"/>
                                        </p:tgtEl>
                                      </p:cBhvr>
                                      <p:to x="100000" y="100000"/>
                                    </p:animScale>
                                    <p:animScale>
                                      <p:cBhvr>
                                        <p:cTn id="50" dur="26">
                                          <p:stCondLst>
                                            <p:cond delay="1642"/>
                                          </p:stCondLst>
                                        </p:cTn>
                                        <p:tgtEl>
                                          <p:spTgt spid="4"/>
                                        </p:tgtEl>
                                      </p:cBhvr>
                                      <p:to x="100000" y="90000"/>
                                    </p:animScale>
                                    <p:animScale>
                                      <p:cBhvr>
                                        <p:cTn id="51" dur="166" decel="50000">
                                          <p:stCondLst>
                                            <p:cond delay="1668"/>
                                          </p:stCondLst>
                                        </p:cTn>
                                        <p:tgtEl>
                                          <p:spTgt spid="4"/>
                                        </p:tgtEl>
                                      </p:cBhvr>
                                      <p:to x="100000" y="100000"/>
                                    </p:animScale>
                                    <p:animScale>
                                      <p:cBhvr>
                                        <p:cTn id="52" dur="26">
                                          <p:stCondLst>
                                            <p:cond delay="1808"/>
                                          </p:stCondLst>
                                        </p:cTn>
                                        <p:tgtEl>
                                          <p:spTgt spid="4"/>
                                        </p:tgtEl>
                                      </p:cBhvr>
                                      <p:to x="100000" y="95000"/>
                                    </p:animScale>
                                    <p:animScale>
                                      <p:cBhvr>
                                        <p:cTn id="5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p:bldP spid="2" grpId="1"/>
      <p:bldP spid="3" grpId="0"/>
      <p:bldP spid="3" grpId="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7855" y="185091"/>
            <a:ext cx="6196290" cy="923330"/>
          </a:xfrm>
          <a:prstGeom prst="rect">
            <a:avLst/>
          </a:prstGeom>
        </p:spPr>
        <p:txBody>
          <a:bodyPr wrap="square">
            <a:spAutoFit/>
          </a:bodyPr>
          <a:lstStyle/>
          <a:p>
            <a:pPr marL="171807" algn="ctr"/>
            <a:r>
              <a:rPr lang="en-US" sz="5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endParaRPr lang="en-AU"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2" descr="Image result for natural gas">
            <a:extLst>
              <a:ext uri="{FF2B5EF4-FFF2-40B4-BE49-F238E27FC236}">
                <a16:creationId xmlns:a16="http://schemas.microsoft.com/office/drawing/2014/main" id="{1EADC868-FF18-4AC6-97D3-B72FF2FB9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39418"/>
            <a:ext cx="11231880" cy="4660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7E7CA7-A097-4773-B7ED-D3543F5E255D}"/>
              </a:ext>
            </a:extLst>
          </p:cNvPr>
          <p:cNvSpPr txBox="1"/>
          <p:nvPr/>
        </p:nvSpPr>
        <p:spPr>
          <a:xfrm>
            <a:off x="3901439" y="1108421"/>
            <a:ext cx="4601793" cy="830997"/>
          </a:xfrm>
          <a:prstGeom prst="rect">
            <a:avLst/>
          </a:prstGeom>
          <a:noFill/>
        </p:spPr>
        <p:txBody>
          <a:bodyPr wrap="square" rtlCol="0">
            <a:spAutoFit/>
          </a:bodyPr>
          <a:lstStyle/>
          <a:p>
            <a:pPr algn="ctr"/>
            <a:r>
              <a:rPr lang="bn-IN"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 সম্পদ</a:t>
            </a: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47404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style.rotation</p:attrName>
                                        </p:attrNameLst>
                                      </p:cBhvr>
                                      <p:tavLst>
                                        <p:tav tm="0">
                                          <p:val>
                                            <p:fltVal val="720"/>
                                          </p:val>
                                        </p:tav>
                                        <p:tav tm="100000">
                                          <p:val>
                                            <p:fltVal val="0"/>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7415" y="221673"/>
            <a:ext cx="3821970"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54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শিখনফল</a:t>
            </a:r>
            <a:endParaRPr lang="en-US" sz="54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57365" y="1476597"/>
            <a:ext cx="6169785"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5" name="TextBox 4">
            <a:extLst>
              <a:ext uri="{FF2B5EF4-FFF2-40B4-BE49-F238E27FC236}">
                <a16:creationId xmlns:a16="http://schemas.microsoft.com/office/drawing/2014/main" id="{E35D0267-DB5D-4B57-B7C4-07AB87350EFB}"/>
              </a:ext>
            </a:extLst>
          </p:cNvPr>
          <p:cNvSpPr txBox="1"/>
          <p:nvPr/>
        </p:nvSpPr>
        <p:spPr>
          <a:xfrm>
            <a:off x="1211464" y="2333685"/>
            <a:ext cx="10073871" cy="3416320"/>
          </a:xfrm>
          <a:prstGeom prst="rect">
            <a:avLst/>
          </a:prstGeom>
          <a:noFill/>
        </p:spPr>
        <p:txBody>
          <a:bodyPr wrap="square" rtlCol="0">
            <a:spAutoFit/>
          </a:bodyPr>
          <a:lstStyle/>
          <a:p>
            <a:pPr>
              <a:lnSpc>
                <a:spcPct val="200000"/>
              </a:lnSpc>
            </a:pPr>
            <a:r>
              <a:rPr lang="en-US" sz="3600" dirty="0">
                <a:ln w="0"/>
                <a:effectLst>
                  <a:outerShdw blurRad="38100" dist="38100" dir="2700000" algn="tl">
                    <a:srgbClr val="000000">
                      <a:alpha val="43137"/>
                    </a:srgbClr>
                  </a:outerShdw>
                </a:effectLst>
                <a:latin typeface="NikoshBAN" panose="02000000000000000000" pitchFamily="2" charset="0"/>
                <a:cs typeface="NikoshBAN" pitchFamily="2" charset="0"/>
              </a:rPr>
              <a:t>১.</a:t>
            </a:r>
            <a:r>
              <a:rPr lang="bn-IN" sz="3600" dirty="0">
                <a:ln w="0"/>
                <a:effectLst>
                  <a:outerShdw blurRad="38100" dist="38100" dir="2700000" algn="tl">
                    <a:srgbClr val="000000">
                      <a:alpha val="43137"/>
                    </a:srgbClr>
                  </a:outerShdw>
                </a:effectLst>
                <a:latin typeface="NikoshBAN" panose="02000000000000000000" pitchFamily="2" charset="0"/>
                <a:cs typeface="NikoshBAN" pitchFamily="2" charset="0"/>
              </a:rPr>
              <a:t>সম্পদ কী তা বলতে পারবে;</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200000"/>
              </a:lnSpc>
            </a:pPr>
            <a:r>
              <a:rPr lang="en-US" sz="3600" dirty="0">
                <a:effectLst>
                  <a:outerShdw blurRad="38100" dist="38100" dir="2700000" algn="tl">
                    <a:srgbClr val="000000">
                      <a:alpha val="43137"/>
                    </a:srgbClr>
                  </a:outerShdw>
                </a:effectLst>
                <a:latin typeface="NikoshBAN" panose="02000000000000000000" pitchFamily="2" charset="0"/>
                <a:cs typeface="NikoshBAN" pitchFamily="2" charset="0"/>
              </a:rPr>
              <a:t>২.</a:t>
            </a:r>
            <a:r>
              <a:rPr lang="bn-IN" sz="3600" dirty="0">
                <a:effectLst>
                  <a:outerShdw blurRad="38100" dist="38100" dir="2700000" algn="tl">
                    <a:srgbClr val="000000">
                      <a:alpha val="43137"/>
                    </a:srgbClr>
                  </a:outerShdw>
                </a:effectLst>
                <a:latin typeface="NikoshBAN" panose="02000000000000000000" pitchFamily="2" charset="0"/>
                <a:cs typeface="NikoshBAN" pitchFamily="2" charset="0"/>
              </a:rPr>
              <a:t>সম্পদ এর প্রকারভেদ গুলো</a:t>
            </a:r>
            <a:r>
              <a:rPr lang="en-US" sz="3600" dirty="0">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itchFamily="2" charset="0"/>
              </a:rPr>
              <a:t>লিখতে</a:t>
            </a:r>
            <a:r>
              <a:rPr lang="en-US" sz="3600" dirty="0">
                <a:effectLst>
                  <a:outerShdw blurRad="38100" dist="38100" dir="2700000" algn="tl">
                    <a:srgbClr val="000000">
                      <a:alpha val="43137"/>
                    </a:srgbClr>
                  </a:outerShdw>
                </a:effectLst>
                <a:latin typeface="NikoshBAN" panose="02000000000000000000" pitchFamily="2" charset="0"/>
                <a:cs typeface="NikoshBAN" pitchFamily="2" charset="0"/>
              </a:rPr>
              <a:t> </a:t>
            </a:r>
            <a:r>
              <a:rPr lang="bn-IN" sz="3600" dirty="0">
                <a:effectLst>
                  <a:outerShdw blurRad="38100" dist="38100" dir="2700000" algn="tl">
                    <a:srgbClr val="000000">
                      <a:alpha val="43137"/>
                    </a:srgbClr>
                  </a:outerShdw>
                </a:effectLst>
                <a:latin typeface="NikoshBAN" panose="02000000000000000000" pitchFamily="2" charset="0"/>
                <a:cs typeface="NikoshBAN" pitchFamily="2" charset="0"/>
              </a:rPr>
              <a:t>পারবে; </a:t>
            </a:r>
            <a:endPar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200000"/>
              </a:lnSpc>
            </a:pPr>
            <a:r>
              <a:rPr lang="en-US" sz="3600" dirty="0">
                <a:effectLst>
                  <a:outerShdw blurRad="38100" dist="38100" dir="2700000" algn="tl">
                    <a:srgbClr val="000000">
                      <a:alpha val="43137"/>
                    </a:srgbClr>
                  </a:outerShdw>
                </a:effectLst>
                <a:latin typeface="NikoshBAN" panose="02000000000000000000" pitchFamily="2" charset="0"/>
                <a:cs typeface="NikoshBAN" pitchFamily="2" charset="0"/>
              </a:rPr>
              <a:t>৩.</a:t>
            </a:r>
            <a:r>
              <a:rPr lang="bn-IN" sz="3600" dirty="0">
                <a:effectLst>
                  <a:outerShdw blurRad="38100" dist="38100" dir="2700000" algn="tl">
                    <a:srgbClr val="000000">
                      <a:alpha val="43137"/>
                    </a:srgbClr>
                  </a:outerShdw>
                </a:effectLst>
                <a:latin typeface="NikoshBAN" panose="02000000000000000000" pitchFamily="2" charset="0"/>
                <a:cs typeface="NikoshBAN" pitchFamily="2" charset="0"/>
              </a:rPr>
              <a:t>প্রাকৃতিক সম্পদ ও মানবসৃষ্ট সম্পদ </a:t>
            </a:r>
            <a:r>
              <a:rPr lang="en-US" sz="3600" dirty="0" err="1">
                <a:effectLst>
                  <a:outerShdw blurRad="38100" dist="38100" dir="2700000" algn="tl">
                    <a:srgbClr val="000000">
                      <a:alpha val="43137"/>
                    </a:srgbClr>
                  </a:outerShdw>
                </a:effectLst>
                <a:latin typeface="NikoshBAN" panose="02000000000000000000" pitchFamily="2" charset="0"/>
                <a:cs typeface="NikoshBAN" pitchFamily="2" charset="0"/>
              </a:rPr>
              <a:t>গুলো</a:t>
            </a:r>
            <a:r>
              <a:rPr lang="en-US" sz="3600" dirty="0">
                <a:effectLst>
                  <a:outerShdw blurRad="38100" dist="38100" dir="2700000" algn="tl">
                    <a:srgbClr val="000000">
                      <a:alpha val="43137"/>
                    </a:srgbClr>
                  </a:outerShdw>
                </a:effectLst>
                <a:latin typeface="NikoshBAN" panose="02000000000000000000" pitchFamily="2" charset="0"/>
                <a:cs typeface="NikoshBAN" pitchFamily="2" charset="0"/>
              </a:rPr>
              <a:t> ব্যাখ্যা </a:t>
            </a:r>
            <a:r>
              <a:rPr lang="en-US" sz="3600" dirty="0" err="1">
                <a:effectLst>
                  <a:outerShdw blurRad="38100" dist="38100" dir="2700000" algn="tl">
                    <a:srgbClr val="000000">
                      <a:alpha val="43137"/>
                    </a:srgbClr>
                  </a:outerShdw>
                </a:effectLst>
                <a:latin typeface="NikoshBAN" panose="02000000000000000000" pitchFamily="2" charset="0"/>
                <a:cs typeface="NikoshBAN" pitchFamily="2" charset="0"/>
              </a:rPr>
              <a:t>করতে</a:t>
            </a:r>
            <a:r>
              <a:rPr lang="bn-IN" sz="3600" dirty="0">
                <a:effectLst>
                  <a:outerShdw blurRad="38100" dist="38100" dir="2700000" algn="tl">
                    <a:srgbClr val="000000">
                      <a:alpha val="43137"/>
                    </a:srgbClr>
                  </a:outerShdw>
                </a:effectLst>
                <a:latin typeface="NikoshBAN" panose="02000000000000000000" pitchFamily="2" charset="0"/>
                <a:cs typeface="NikoshBAN" pitchFamily="2" charset="0"/>
              </a:rPr>
              <a:t> পারবে।</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5989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78181" y="193964"/>
            <a:ext cx="8215745" cy="744627"/>
          </a:xfrm>
          <a:prstGeom prst="rect">
            <a:avLst/>
          </a:prstGeom>
          <a:noFill/>
        </p:spPr>
        <p:txBody>
          <a:bodyPr wrap="square" lIns="66865" tIns="33433" rIns="66865" bIns="33433" rtlCol="0">
            <a:spAutoFit/>
          </a:bodyPr>
          <a:lstStyle/>
          <a:p>
            <a:pPr algn="ctr"/>
            <a:r>
              <a:rPr lang="bn-IN" sz="4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চিত্রগুলোতে কি দেখতে পাচ্ছি?</a:t>
            </a:r>
            <a:endParaRPr lang="en-US" sz="4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1918199" y="4694468"/>
            <a:ext cx="1551709"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ইট</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5150667" y="4647003"/>
            <a:ext cx="1565564"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প্লাস্টিক</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1903411" y="4745274"/>
            <a:ext cx="1607127"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পাথর</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7" name="Group 16"/>
          <p:cNvGrpSpPr/>
          <p:nvPr/>
        </p:nvGrpSpPr>
        <p:grpSpPr>
          <a:xfrm>
            <a:off x="1918199" y="938766"/>
            <a:ext cx="8422751" cy="2871298"/>
            <a:chOff x="2015223" y="1534450"/>
            <a:chExt cx="8422751" cy="2871298"/>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223" y="1534450"/>
              <a:ext cx="2589068" cy="2840180"/>
            </a:xfrm>
            <a:prstGeom prst="rect">
              <a:avLst/>
            </a:prstGeom>
            <a:ln/>
          </p:spPr>
          <p:style>
            <a:lnRef idx="2">
              <a:schemeClr val="accent6"/>
            </a:lnRef>
            <a:fillRef idx="1">
              <a:schemeClr val="lt1"/>
            </a:fillRef>
            <a:effectRef idx="0">
              <a:schemeClr val="accent6"/>
            </a:effectRef>
            <a:fontRef idx="minor">
              <a:schemeClr val="dk1"/>
            </a:fontRef>
          </p:style>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288" y="1565569"/>
              <a:ext cx="2466975" cy="2840179"/>
            </a:xfrm>
            <a:prstGeom prst="rect">
              <a:avLst/>
            </a:prstGeom>
            <a:ln/>
          </p:spPr>
          <p:style>
            <a:lnRef idx="2">
              <a:schemeClr val="accent6"/>
            </a:lnRef>
            <a:fillRef idx="1">
              <a:schemeClr val="lt1"/>
            </a:fillRef>
            <a:effectRef idx="0">
              <a:schemeClr val="accent6"/>
            </a:effectRef>
            <a:fontRef idx="minor">
              <a:schemeClr val="dk1"/>
            </a:fontRef>
          </p:style>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6561" y="1565570"/>
              <a:ext cx="2651413" cy="2840178"/>
            </a:xfrm>
            <a:prstGeom prst="rect">
              <a:avLst/>
            </a:prstGeom>
            <a:ln/>
          </p:spPr>
          <p:style>
            <a:lnRef idx="2">
              <a:schemeClr val="accent6"/>
            </a:lnRef>
            <a:fillRef idx="1">
              <a:schemeClr val="lt1"/>
            </a:fillRef>
            <a:effectRef idx="0">
              <a:schemeClr val="accent6"/>
            </a:effectRef>
            <a:fontRef idx="minor">
              <a:schemeClr val="dk1"/>
            </a:fontRef>
          </p:style>
        </p:pic>
      </p:grpSp>
      <p:sp>
        <p:nvSpPr>
          <p:cNvPr id="19" name="TextBox 18"/>
          <p:cNvSpPr txBox="1"/>
          <p:nvPr/>
        </p:nvSpPr>
        <p:spPr>
          <a:xfrm>
            <a:off x="7977343" y="4647002"/>
            <a:ext cx="1553029"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রাবার</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8" name="Group 7"/>
          <p:cNvGrpSpPr/>
          <p:nvPr/>
        </p:nvGrpSpPr>
        <p:grpSpPr>
          <a:xfrm>
            <a:off x="1704185" y="3841358"/>
            <a:ext cx="8589741" cy="2887647"/>
            <a:chOff x="23800" y="249520"/>
            <a:chExt cx="8589741" cy="2887647"/>
          </a:xfrm>
        </p:grpSpPr>
        <p:pic>
          <p:nvPicPr>
            <p:cNvPr id="15" name="Picture 14" descr="Image result for tree">
              <a:extLst>
                <a:ext uri="{FF2B5EF4-FFF2-40B4-BE49-F238E27FC236}">
                  <a16:creationId xmlns:a16="http://schemas.microsoft.com/office/drawing/2014/main" id="{7F967212-9FCF-49A0-9A54-792F8635C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30" y="249520"/>
              <a:ext cx="2564740" cy="2840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00" y="296984"/>
              <a:ext cx="2589068" cy="2840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6987" y="296983"/>
              <a:ext cx="2676554" cy="2840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2" name="TextBox 11"/>
          <p:cNvSpPr txBox="1"/>
          <p:nvPr/>
        </p:nvSpPr>
        <p:spPr>
          <a:xfrm>
            <a:off x="4889659" y="4460569"/>
            <a:ext cx="2312842"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গাছ</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7977343" y="4669169"/>
            <a:ext cx="1517939"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2255520" y="4460569"/>
            <a:ext cx="1493520" cy="621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a:t>পাথর</a:t>
            </a:r>
            <a:endParaRPr lang="en-US" dirty="0"/>
          </a:p>
        </p:txBody>
      </p:sp>
      <p:sp>
        <p:nvSpPr>
          <p:cNvPr id="7" name="Rectangle 6"/>
          <p:cNvSpPr/>
          <p:nvPr/>
        </p:nvSpPr>
        <p:spPr>
          <a:xfrm>
            <a:off x="2706974" y="2598470"/>
            <a:ext cx="1240186" cy="5786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a:t>ইট</a:t>
            </a:r>
            <a:endParaRPr lang="en-US" dirty="0"/>
          </a:p>
        </p:txBody>
      </p:sp>
      <p:sp>
        <p:nvSpPr>
          <p:cNvPr id="18" name="Rectangle 17"/>
          <p:cNvSpPr/>
          <p:nvPr/>
        </p:nvSpPr>
        <p:spPr>
          <a:xfrm>
            <a:off x="8366760" y="2241902"/>
            <a:ext cx="1163612" cy="6030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a:t>রাবার</a:t>
            </a:r>
            <a:endParaRPr lang="en-US" dirty="0"/>
          </a:p>
        </p:txBody>
      </p:sp>
      <p:sp>
        <p:nvSpPr>
          <p:cNvPr id="20" name="Rectangle 19"/>
          <p:cNvSpPr/>
          <p:nvPr/>
        </p:nvSpPr>
        <p:spPr>
          <a:xfrm>
            <a:off x="5150667" y="2598470"/>
            <a:ext cx="2051834" cy="78481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বোতল</a:t>
            </a:r>
            <a:endParaRPr lang="en-US" dirty="0"/>
          </a:p>
        </p:txBody>
      </p:sp>
    </p:spTree>
    <p:extLst>
      <p:ext uri="{BB962C8B-B14F-4D97-AF65-F5344CB8AC3E}">
        <p14:creationId xmlns:p14="http://schemas.microsoft.com/office/powerpoint/2010/main" val="35189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6" presetClass="exit" presetSubtype="21" fill="hold" grpId="1" nodeType="withEffect">
                                  <p:stCondLst>
                                    <p:cond delay="0"/>
                                  </p:stCondLst>
                                  <p:childTnLst>
                                    <p:animEffect transition="out" filter="barn(inVertic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6" presetClass="exit" presetSubtype="21" fill="hold" grpId="1" nodeType="withEffect">
                                  <p:stCondLst>
                                    <p:cond delay="0"/>
                                  </p:stCondLst>
                                  <p:childTnLst>
                                    <p:animEffect transition="out" filter="barn(inVertic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80">
                                          <p:stCondLst>
                                            <p:cond delay="0"/>
                                          </p:stCondLst>
                                        </p:cTn>
                                        <p:tgtEl>
                                          <p:spTgt spid="17"/>
                                        </p:tgtEl>
                                      </p:cBhvr>
                                    </p:animEffect>
                                    <p:anim calcmode="lin" valueType="num">
                                      <p:cBhvr>
                                        <p:cTn id="3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4" dur="26">
                                          <p:stCondLst>
                                            <p:cond delay="650"/>
                                          </p:stCondLst>
                                        </p:cTn>
                                        <p:tgtEl>
                                          <p:spTgt spid="17"/>
                                        </p:tgtEl>
                                      </p:cBhvr>
                                      <p:to x="100000" y="60000"/>
                                    </p:animScale>
                                    <p:animScale>
                                      <p:cBhvr>
                                        <p:cTn id="45" dur="166" decel="50000">
                                          <p:stCondLst>
                                            <p:cond delay="676"/>
                                          </p:stCondLst>
                                        </p:cTn>
                                        <p:tgtEl>
                                          <p:spTgt spid="17"/>
                                        </p:tgtEl>
                                      </p:cBhvr>
                                      <p:to x="100000" y="100000"/>
                                    </p:animScale>
                                    <p:animScale>
                                      <p:cBhvr>
                                        <p:cTn id="46" dur="26">
                                          <p:stCondLst>
                                            <p:cond delay="1312"/>
                                          </p:stCondLst>
                                        </p:cTn>
                                        <p:tgtEl>
                                          <p:spTgt spid="17"/>
                                        </p:tgtEl>
                                      </p:cBhvr>
                                      <p:to x="100000" y="80000"/>
                                    </p:animScale>
                                    <p:animScale>
                                      <p:cBhvr>
                                        <p:cTn id="47" dur="166" decel="50000">
                                          <p:stCondLst>
                                            <p:cond delay="1338"/>
                                          </p:stCondLst>
                                        </p:cTn>
                                        <p:tgtEl>
                                          <p:spTgt spid="17"/>
                                        </p:tgtEl>
                                      </p:cBhvr>
                                      <p:to x="100000" y="100000"/>
                                    </p:animScale>
                                    <p:animScale>
                                      <p:cBhvr>
                                        <p:cTn id="48" dur="26">
                                          <p:stCondLst>
                                            <p:cond delay="1642"/>
                                          </p:stCondLst>
                                        </p:cTn>
                                        <p:tgtEl>
                                          <p:spTgt spid="17"/>
                                        </p:tgtEl>
                                      </p:cBhvr>
                                      <p:to x="100000" y="90000"/>
                                    </p:animScale>
                                    <p:animScale>
                                      <p:cBhvr>
                                        <p:cTn id="49" dur="166" decel="50000">
                                          <p:stCondLst>
                                            <p:cond delay="1668"/>
                                          </p:stCondLst>
                                        </p:cTn>
                                        <p:tgtEl>
                                          <p:spTgt spid="17"/>
                                        </p:tgtEl>
                                      </p:cBhvr>
                                      <p:to x="100000" y="100000"/>
                                    </p:animScale>
                                    <p:animScale>
                                      <p:cBhvr>
                                        <p:cTn id="50" dur="26">
                                          <p:stCondLst>
                                            <p:cond delay="1808"/>
                                          </p:stCondLst>
                                        </p:cTn>
                                        <p:tgtEl>
                                          <p:spTgt spid="17"/>
                                        </p:tgtEl>
                                      </p:cBhvr>
                                      <p:to x="100000" y="95000"/>
                                    </p:animScale>
                                    <p:animScale>
                                      <p:cBhvr>
                                        <p:cTn id="51" dur="166" decel="50000">
                                          <p:stCondLst>
                                            <p:cond delay="1834"/>
                                          </p:stCondLst>
                                        </p:cTn>
                                        <p:tgtEl>
                                          <p:spTgt spid="17"/>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anim calcmode="lin" valueType="num">
                                      <p:cBhvr>
                                        <p:cTn id="57" dur="2000" fill="hold"/>
                                        <p:tgtEl>
                                          <p:spTgt spid="11"/>
                                        </p:tgtEl>
                                        <p:attrNameLst>
                                          <p:attrName>ppt_w</p:attrName>
                                        </p:attrNameLst>
                                      </p:cBhvr>
                                      <p:tavLst>
                                        <p:tav tm="0" fmla="#ppt_w*sin(2.5*pi*$)">
                                          <p:val>
                                            <p:fltVal val="0"/>
                                          </p:val>
                                        </p:tav>
                                        <p:tav tm="100000">
                                          <p:val>
                                            <p:fltVal val="1"/>
                                          </p:val>
                                        </p:tav>
                                      </p:tavLst>
                                    </p:anim>
                                    <p:anim calcmode="lin" valueType="num">
                                      <p:cBhvr>
                                        <p:cTn id="58" dur="2000" fill="hold"/>
                                        <p:tgtEl>
                                          <p:spTgt spid="11"/>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2000"/>
                                        <p:tgtEl>
                                          <p:spTgt spid="10"/>
                                        </p:tgtEl>
                                      </p:cBhvr>
                                    </p:animEffect>
                                    <p:anim calcmode="lin" valueType="num">
                                      <p:cBhvr>
                                        <p:cTn id="62" dur="2000" fill="hold"/>
                                        <p:tgtEl>
                                          <p:spTgt spid="10"/>
                                        </p:tgtEl>
                                        <p:attrNameLst>
                                          <p:attrName>ppt_w</p:attrName>
                                        </p:attrNameLst>
                                      </p:cBhvr>
                                      <p:tavLst>
                                        <p:tav tm="0" fmla="#ppt_w*sin(2.5*pi*$)">
                                          <p:val>
                                            <p:fltVal val="0"/>
                                          </p:val>
                                        </p:tav>
                                        <p:tav tm="100000">
                                          <p:val>
                                            <p:fltVal val="1"/>
                                          </p:val>
                                        </p:tav>
                                      </p:tavLst>
                                    </p:anim>
                                    <p:anim calcmode="lin" valueType="num">
                                      <p:cBhvr>
                                        <p:cTn id="63" dur="2000" fill="hold"/>
                                        <p:tgtEl>
                                          <p:spTgt spid="1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2000"/>
                                        <p:tgtEl>
                                          <p:spTgt spid="19"/>
                                        </p:tgtEl>
                                      </p:cBhvr>
                                    </p:animEffect>
                                    <p:anim calcmode="lin" valueType="num">
                                      <p:cBhvr>
                                        <p:cTn id="67" dur="2000" fill="hold"/>
                                        <p:tgtEl>
                                          <p:spTgt spid="19"/>
                                        </p:tgtEl>
                                        <p:attrNameLst>
                                          <p:attrName>ppt_w</p:attrName>
                                        </p:attrNameLst>
                                      </p:cBhvr>
                                      <p:tavLst>
                                        <p:tav tm="0" fmla="#ppt_w*sin(2.5*pi*$)">
                                          <p:val>
                                            <p:fltVal val="0"/>
                                          </p:val>
                                        </p:tav>
                                        <p:tav tm="100000">
                                          <p:val>
                                            <p:fltVal val="1"/>
                                          </p:val>
                                        </p:tav>
                                      </p:tavLst>
                                    </p:anim>
                                    <p:anim calcmode="lin" valueType="num">
                                      <p:cBhvr>
                                        <p:cTn id="6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3" grpId="1"/>
      <p:bldP spid="19" grpId="0"/>
      <p:bldP spid="12" grpId="0"/>
      <p:bldP spid="12" grpId="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0984" y="5472836"/>
            <a:ext cx="11380160" cy="1200329"/>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এগুলোকে আমরা প্রাকৃতিক সম্পদ এবং মানবসৃষ্ট সম্পদএই দুইভাগে ভাগ করতে পারি।।মানবসৃষ্ট সকল সম্পদ ই প্রাকৃতিক সম্পদ ব্যবহার করে তৈরি করা হয়।</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a:extLst>
              <a:ext uri="{FF2B5EF4-FFF2-40B4-BE49-F238E27FC236}">
                <a16:creationId xmlns:a16="http://schemas.microsoft.com/office/drawing/2014/main" id="{8426B079-CA73-40A8-A30F-0F37B6E81215}"/>
              </a:ext>
            </a:extLst>
          </p:cNvPr>
          <p:cNvSpPr txBox="1"/>
          <p:nvPr/>
        </p:nvSpPr>
        <p:spPr>
          <a:xfrm>
            <a:off x="3355693" y="338051"/>
            <a:ext cx="5822729" cy="621517"/>
          </a:xfrm>
          <a:prstGeom prst="rect">
            <a:avLst/>
          </a:prstGeom>
          <a:noFill/>
        </p:spPr>
        <p:txBody>
          <a:bodyPr wrap="square" lIns="66865" tIns="33433" rIns="66865" bIns="33433"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চিত্রগুলোতে 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দেখতে পাচ্ছ?</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0BEA0821-E451-4C4A-9526-E18E9C0B6595}"/>
              </a:ext>
            </a:extLst>
          </p:cNvPr>
          <p:cNvSpPr txBox="1"/>
          <p:nvPr/>
        </p:nvSpPr>
        <p:spPr>
          <a:xfrm flipV="1">
            <a:off x="2339695" y="1064311"/>
            <a:ext cx="7456534" cy="621517"/>
          </a:xfrm>
          <a:prstGeom prst="rect">
            <a:avLst/>
          </a:prstGeom>
          <a:noFill/>
        </p:spPr>
        <p:txBody>
          <a:bodyPr wrap="square" lIns="66865" tIns="33433" rIns="66865" bIns="33433" rtlCol="0">
            <a:spAutoFit/>
          </a:bodyPr>
          <a:lstStyle/>
          <a:p>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এগুলো আমরা কোথায় দেখতে পাই?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id="{E2543F72-BBE6-45BC-AA6A-7450DA6B8761}"/>
              </a:ext>
            </a:extLst>
          </p:cNvPr>
          <p:cNvSpPr/>
          <p:nvPr/>
        </p:nvSpPr>
        <p:spPr>
          <a:xfrm>
            <a:off x="1768494" y="4516048"/>
            <a:ext cx="2029723" cy="646331"/>
          </a:xfrm>
          <a:prstGeom prst="rect">
            <a:avLst/>
          </a:prstGeom>
        </p:spPr>
        <p:txBody>
          <a:bodyPr wrap="none">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সুর্যের আলো </a:t>
            </a:r>
            <a:endParaRPr lang="en-US" sz="3600" dirty="0">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id="{F626CA09-C94E-49A7-9D63-D31480A1539A}"/>
              </a:ext>
            </a:extLst>
          </p:cNvPr>
          <p:cNvSpPr/>
          <p:nvPr/>
        </p:nvSpPr>
        <p:spPr>
          <a:xfrm>
            <a:off x="5819515" y="4527877"/>
            <a:ext cx="793807" cy="646331"/>
          </a:xfrm>
          <a:prstGeom prst="rect">
            <a:avLst/>
          </a:prstGeom>
        </p:spPr>
        <p:txBody>
          <a:bodyPr wrap="none">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মাটি</a:t>
            </a:r>
            <a:endParaRPr lang="en-US" sz="3600" dirty="0">
              <a:effectLst>
                <a:outerShdw blurRad="38100" dist="38100" dir="2700000" algn="tl">
                  <a:srgbClr val="000000">
                    <a:alpha val="43137"/>
                  </a:srgbClr>
                </a:outerShdw>
              </a:effectLst>
            </a:endParaRPr>
          </a:p>
        </p:txBody>
      </p:sp>
      <p:sp>
        <p:nvSpPr>
          <p:cNvPr id="16" name="Rectangle 15">
            <a:extLst>
              <a:ext uri="{FF2B5EF4-FFF2-40B4-BE49-F238E27FC236}">
                <a16:creationId xmlns:a16="http://schemas.microsoft.com/office/drawing/2014/main" id="{9D9DCAD3-047A-4695-975B-DCC4981BBED8}"/>
              </a:ext>
            </a:extLst>
          </p:cNvPr>
          <p:cNvSpPr/>
          <p:nvPr/>
        </p:nvSpPr>
        <p:spPr>
          <a:xfrm>
            <a:off x="12955327" y="6990592"/>
            <a:ext cx="837089" cy="646331"/>
          </a:xfrm>
          <a:prstGeom prst="rect">
            <a:avLst/>
          </a:prstGeom>
        </p:spPr>
        <p:txBody>
          <a:bodyPr wrap="none">
            <a:spAutoFit/>
          </a:bodyPr>
          <a:lstStyle/>
          <a:p>
            <a:pPr algn="ctr"/>
            <a:r>
              <a:rPr lang="bn-IN" sz="3600" dirty="0">
                <a:solidFill>
                  <a:schemeClr val="bg1"/>
                </a:solidFill>
                <a:latin typeface="NikoshBAN" pitchFamily="2" charset="0"/>
                <a:cs typeface="NikoshBAN" pitchFamily="2" charset="0"/>
              </a:rPr>
              <a:t>পানি</a:t>
            </a:r>
            <a:endParaRPr lang="en-US" sz="3600" dirty="0">
              <a:solidFill>
                <a:schemeClr val="bg1"/>
              </a:solidFill>
            </a:endParaRPr>
          </a:p>
        </p:txBody>
      </p:sp>
      <p:sp>
        <p:nvSpPr>
          <p:cNvPr id="18" name="Rectangle 17">
            <a:extLst>
              <a:ext uri="{FF2B5EF4-FFF2-40B4-BE49-F238E27FC236}">
                <a16:creationId xmlns:a16="http://schemas.microsoft.com/office/drawing/2014/main" id="{D687A844-D6F1-48D9-BB92-B8642F224E8F}"/>
              </a:ext>
            </a:extLst>
          </p:cNvPr>
          <p:cNvSpPr/>
          <p:nvPr/>
        </p:nvSpPr>
        <p:spPr>
          <a:xfrm>
            <a:off x="8862929" y="4674174"/>
            <a:ext cx="1132041" cy="646331"/>
          </a:xfrm>
          <a:prstGeom prst="rect">
            <a:avLst/>
          </a:prstGeom>
        </p:spPr>
        <p:txBody>
          <a:bodyPr wrap="square">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পানি</a:t>
            </a:r>
            <a:endParaRPr lang="en-US" sz="36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7D405DCF-C19A-449B-8D25-BB51C96E0DBF}"/>
              </a:ext>
            </a:extLst>
          </p:cNvPr>
          <p:cNvSpPr txBox="1"/>
          <p:nvPr/>
        </p:nvSpPr>
        <p:spPr>
          <a:xfrm>
            <a:off x="2339694" y="5640195"/>
            <a:ext cx="7719614"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আমাদের চারপাশ তাকালে আমরা এগুলো দেখতে পাই।</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701040" y="3265621"/>
            <a:ext cx="8975315" cy="4109767"/>
            <a:chOff x="1081609" y="847745"/>
            <a:chExt cx="9001246" cy="327996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09" y="875308"/>
              <a:ext cx="2966961" cy="3252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544" y="847745"/>
              <a:ext cx="2951699" cy="3279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244" y="875308"/>
              <a:ext cx="3008611" cy="3252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4" name="TextBox 23"/>
          <p:cNvSpPr txBox="1"/>
          <p:nvPr/>
        </p:nvSpPr>
        <p:spPr>
          <a:xfrm>
            <a:off x="3053168" y="4831596"/>
            <a:ext cx="1016000"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কাঠ</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TextBox 24"/>
          <p:cNvSpPr txBox="1"/>
          <p:nvPr/>
        </p:nvSpPr>
        <p:spPr>
          <a:xfrm>
            <a:off x="5379719" y="4419601"/>
            <a:ext cx="1798487"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কাগজ</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6" name="TextBox 25"/>
          <p:cNvSpPr txBox="1"/>
          <p:nvPr/>
        </p:nvSpPr>
        <p:spPr>
          <a:xfrm>
            <a:off x="8541023" y="4581549"/>
            <a:ext cx="1519298"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1139714" y="325176"/>
            <a:ext cx="9359601" cy="3201170"/>
            <a:chOff x="1584170" y="1054409"/>
            <a:chExt cx="7025879" cy="2770287"/>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570" y="1054409"/>
              <a:ext cx="2259934" cy="2753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0" descr="Image result for sun light">
              <a:extLst>
                <a:ext uri="{FF2B5EF4-FFF2-40B4-BE49-F238E27FC236}">
                  <a16:creationId xmlns:a16="http://schemas.microsoft.com/office/drawing/2014/main" id="{0009DF7C-B0EB-46A1-A73A-D3B12D3569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4170" y="1054409"/>
              <a:ext cx="2314723" cy="2753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b="1909"/>
            <a:stretch/>
          </p:blipFill>
          <p:spPr>
            <a:xfrm>
              <a:off x="6244135" y="1071478"/>
              <a:ext cx="2365914" cy="2753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41679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grpId="1"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24"/>
                                        </p:tgtEl>
                                        <p:attrNameLst>
                                          <p:attrName>ppt_x</p:attrName>
                                        </p:attrNameLst>
                                      </p:cBhvr>
                                      <p:tavLst>
                                        <p:tav tm="0">
                                          <p:val>
                                            <p:strVal val="ppt_x"/>
                                          </p:val>
                                        </p:tav>
                                        <p:tav tm="100000">
                                          <p:val>
                                            <p:strVal val="ppt_x"/>
                                          </p:val>
                                        </p:tav>
                                      </p:tavLst>
                                    </p:anim>
                                    <p:anim calcmode="lin" valueType="num">
                                      <p:cBhvr additive="base">
                                        <p:cTn id="31" dur="500"/>
                                        <p:tgtEl>
                                          <p:spTgt spid="24"/>
                                        </p:tgtEl>
                                        <p:attrNameLst>
                                          <p:attrName>ppt_y</p:attrName>
                                        </p:attrNameLst>
                                      </p:cBhvr>
                                      <p:tavLst>
                                        <p:tav tm="0">
                                          <p:val>
                                            <p:strVal val="ppt_y"/>
                                          </p:val>
                                        </p:tav>
                                        <p:tav tm="100000">
                                          <p:val>
                                            <p:strVal val="1+ppt_h/2"/>
                                          </p:val>
                                        </p:tav>
                                      </p:tavLst>
                                    </p:anim>
                                    <p:set>
                                      <p:cBhvr>
                                        <p:cTn id="32" dur="1" fill="hold">
                                          <p:stCondLst>
                                            <p:cond delay="499"/>
                                          </p:stCondLst>
                                        </p:cTn>
                                        <p:tgtEl>
                                          <p:spTgt spid="24"/>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26"/>
                                        </p:tgtEl>
                                        <p:attrNameLst>
                                          <p:attrName>ppt_x</p:attrName>
                                        </p:attrNameLst>
                                      </p:cBhvr>
                                      <p:tavLst>
                                        <p:tav tm="0">
                                          <p:val>
                                            <p:strVal val="ppt_x"/>
                                          </p:val>
                                        </p:tav>
                                        <p:tav tm="100000">
                                          <p:val>
                                            <p:strVal val="ppt_x"/>
                                          </p:val>
                                        </p:tav>
                                      </p:tavLst>
                                    </p:anim>
                                    <p:anim calcmode="lin" valueType="num">
                                      <p:cBhvr additive="base">
                                        <p:cTn id="39" dur="500"/>
                                        <p:tgtEl>
                                          <p:spTgt spid="26"/>
                                        </p:tgtEl>
                                        <p:attrNameLst>
                                          <p:attrName>ppt_y</p:attrName>
                                        </p:attrNameLst>
                                      </p:cBhvr>
                                      <p:tavLst>
                                        <p:tav tm="0">
                                          <p:val>
                                            <p:strVal val="ppt_y"/>
                                          </p:val>
                                        </p:tav>
                                        <p:tav tm="100000">
                                          <p:val>
                                            <p:strVal val="1+ppt_h/2"/>
                                          </p:val>
                                        </p:tav>
                                      </p:tavLst>
                                    </p:anim>
                                    <p:set>
                                      <p:cBhvr>
                                        <p:cTn id="40" dur="1" fill="hold">
                                          <p:stCondLst>
                                            <p:cond delay="499"/>
                                          </p:stCondLst>
                                        </p:cTn>
                                        <p:tgtEl>
                                          <p:spTgt spid="26"/>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80">
                                          <p:stCondLst>
                                            <p:cond delay="0"/>
                                          </p:stCondLst>
                                        </p:cTn>
                                        <p:tgtEl>
                                          <p:spTgt spid="3"/>
                                        </p:tgtEl>
                                      </p:cBhvr>
                                    </p:animEffect>
                                    <p:anim calcmode="lin" valueType="num">
                                      <p:cBhvr>
                                        <p:cTn id="5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gtEl>
                                      </p:cBhvr>
                                      <p:to x="100000" y="60000"/>
                                    </p:animScale>
                                    <p:animScale>
                                      <p:cBhvr>
                                        <p:cTn id="56" dur="166" decel="50000">
                                          <p:stCondLst>
                                            <p:cond delay="676"/>
                                          </p:stCondLst>
                                        </p:cTn>
                                        <p:tgtEl>
                                          <p:spTgt spid="3"/>
                                        </p:tgtEl>
                                      </p:cBhvr>
                                      <p:to x="100000" y="100000"/>
                                    </p:animScale>
                                    <p:animScale>
                                      <p:cBhvr>
                                        <p:cTn id="57" dur="26">
                                          <p:stCondLst>
                                            <p:cond delay="1312"/>
                                          </p:stCondLst>
                                        </p:cTn>
                                        <p:tgtEl>
                                          <p:spTgt spid="3"/>
                                        </p:tgtEl>
                                      </p:cBhvr>
                                      <p:to x="100000" y="80000"/>
                                    </p:animScale>
                                    <p:animScale>
                                      <p:cBhvr>
                                        <p:cTn id="58" dur="166" decel="50000">
                                          <p:stCondLst>
                                            <p:cond delay="1338"/>
                                          </p:stCondLst>
                                        </p:cTn>
                                        <p:tgtEl>
                                          <p:spTgt spid="3"/>
                                        </p:tgtEl>
                                      </p:cBhvr>
                                      <p:to x="100000" y="100000"/>
                                    </p:animScale>
                                    <p:animScale>
                                      <p:cBhvr>
                                        <p:cTn id="59" dur="26">
                                          <p:stCondLst>
                                            <p:cond delay="1642"/>
                                          </p:stCondLst>
                                        </p:cTn>
                                        <p:tgtEl>
                                          <p:spTgt spid="3"/>
                                        </p:tgtEl>
                                      </p:cBhvr>
                                      <p:to x="100000" y="90000"/>
                                    </p:animScale>
                                    <p:animScale>
                                      <p:cBhvr>
                                        <p:cTn id="60" dur="166" decel="50000">
                                          <p:stCondLst>
                                            <p:cond delay="1668"/>
                                          </p:stCondLst>
                                        </p:cTn>
                                        <p:tgtEl>
                                          <p:spTgt spid="3"/>
                                        </p:tgtEl>
                                      </p:cBhvr>
                                      <p:to x="100000" y="100000"/>
                                    </p:animScale>
                                    <p:animScale>
                                      <p:cBhvr>
                                        <p:cTn id="61" dur="26">
                                          <p:stCondLst>
                                            <p:cond delay="1808"/>
                                          </p:stCondLst>
                                        </p:cTn>
                                        <p:tgtEl>
                                          <p:spTgt spid="3"/>
                                        </p:tgtEl>
                                      </p:cBhvr>
                                      <p:to x="100000" y="95000"/>
                                    </p:animScale>
                                    <p:animScale>
                                      <p:cBhvr>
                                        <p:cTn id="62" dur="166" decel="50000">
                                          <p:stCondLst>
                                            <p:cond delay="1834"/>
                                          </p:stCondLst>
                                        </p:cTn>
                                        <p:tgtEl>
                                          <p:spTgt spid="3"/>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80">
                                          <p:stCondLst>
                                            <p:cond delay="0"/>
                                          </p:stCondLst>
                                        </p:cTn>
                                        <p:tgtEl>
                                          <p:spTgt spid="18"/>
                                        </p:tgtEl>
                                      </p:cBhvr>
                                    </p:animEffect>
                                    <p:anim calcmode="lin" valueType="num">
                                      <p:cBhvr>
                                        <p:cTn id="6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3" dur="26">
                                          <p:stCondLst>
                                            <p:cond delay="650"/>
                                          </p:stCondLst>
                                        </p:cTn>
                                        <p:tgtEl>
                                          <p:spTgt spid="18"/>
                                        </p:tgtEl>
                                      </p:cBhvr>
                                      <p:to x="100000" y="60000"/>
                                    </p:animScale>
                                    <p:animScale>
                                      <p:cBhvr>
                                        <p:cTn id="74" dur="166" decel="50000">
                                          <p:stCondLst>
                                            <p:cond delay="67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down)">
                                      <p:cBhvr>
                                        <p:cTn id="83" dur="580">
                                          <p:stCondLst>
                                            <p:cond delay="0"/>
                                          </p:stCondLst>
                                        </p:cTn>
                                        <p:tgtEl>
                                          <p:spTgt spid="15"/>
                                        </p:tgtEl>
                                      </p:cBhvr>
                                    </p:animEffect>
                                    <p:anim calcmode="lin" valueType="num">
                                      <p:cBhvr>
                                        <p:cTn id="8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9" dur="26">
                                          <p:stCondLst>
                                            <p:cond delay="650"/>
                                          </p:stCondLst>
                                        </p:cTn>
                                        <p:tgtEl>
                                          <p:spTgt spid="15"/>
                                        </p:tgtEl>
                                      </p:cBhvr>
                                      <p:to x="100000" y="60000"/>
                                    </p:animScale>
                                    <p:animScale>
                                      <p:cBhvr>
                                        <p:cTn id="90" dur="166" decel="50000">
                                          <p:stCondLst>
                                            <p:cond delay="676"/>
                                          </p:stCondLst>
                                        </p:cTn>
                                        <p:tgtEl>
                                          <p:spTgt spid="15"/>
                                        </p:tgtEl>
                                      </p:cBhvr>
                                      <p:to x="100000" y="100000"/>
                                    </p:animScale>
                                    <p:animScale>
                                      <p:cBhvr>
                                        <p:cTn id="91" dur="26">
                                          <p:stCondLst>
                                            <p:cond delay="1312"/>
                                          </p:stCondLst>
                                        </p:cTn>
                                        <p:tgtEl>
                                          <p:spTgt spid="15"/>
                                        </p:tgtEl>
                                      </p:cBhvr>
                                      <p:to x="100000" y="80000"/>
                                    </p:animScale>
                                    <p:animScale>
                                      <p:cBhvr>
                                        <p:cTn id="92" dur="166" decel="50000">
                                          <p:stCondLst>
                                            <p:cond delay="1338"/>
                                          </p:stCondLst>
                                        </p:cTn>
                                        <p:tgtEl>
                                          <p:spTgt spid="15"/>
                                        </p:tgtEl>
                                      </p:cBhvr>
                                      <p:to x="100000" y="100000"/>
                                    </p:animScale>
                                    <p:animScale>
                                      <p:cBhvr>
                                        <p:cTn id="93" dur="26">
                                          <p:stCondLst>
                                            <p:cond delay="1642"/>
                                          </p:stCondLst>
                                        </p:cTn>
                                        <p:tgtEl>
                                          <p:spTgt spid="15"/>
                                        </p:tgtEl>
                                      </p:cBhvr>
                                      <p:to x="100000" y="90000"/>
                                    </p:animScale>
                                    <p:animScale>
                                      <p:cBhvr>
                                        <p:cTn id="94" dur="166" decel="50000">
                                          <p:stCondLst>
                                            <p:cond delay="1668"/>
                                          </p:stCondLst>
                                        </p:cTn>
                                        <p:tgtEl>
                                          <p:spTgt spid="15"/>
                                        </p:tgtEl>
                                      </p:cBhvr>
                                      <p:to x="100000" y="100000"/>
                                    </p:animScale>
                                    <p:animScale>
                                      <p:cBhvr>
                                        <p:cTn id="95" dur="26">
                                          <p:stCondLst>
                                            <p:cond delay="1808"/>
                                          </p:stCondLst>
                                        </p:cTn>
                                        <p:tgtEl>
                                          <p:spTgt spid="15"/>
                                        </p:tgtEl>
                                      </p:cBhvr>
                                      <p:to x="100000" y="95000"/>
                                    </p:animScale>
                                    <p:animScale>
                                      <p:cBhvr>
                                        <p:cTn id="96" dur="166" decel="50000">
                                          <p:stCondLst>
                                            <p:cond delay="1834"/>
                                          </p:stCondLst>
                                        </p:cTn>
                                        <p:tgtEl>
                                          <p:spTgt spid="15"/>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down)">
                                      <p:cBhvr>
                                        <p:cTn id="99" dur="580">
                                          <p:stCondLst>
                                            <p:cond delay="0"/>
                                          </p:stCondLst>
                                        </p:cTn>
                                        <p:tgtEl>
                                          <p:spTgt spid="14"/>
                                        </p:tgtEl>
                                      </p:cBhvr>
                                    </p:animEffect>
                                    <p:anim calcmode="lin" valueType="num">
                                      <p:cBhvr>
                                        <p:cTn id="10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5" dur="26">
                                          <p:stCondLst>
                                            <p:cond delay="650"/>
                                          </p:stCondLst>
                                        </p:cTn>
                                        <p:tgtEl>
                                          <p:spTgt spid="14"/>
                                        </p:tgtEl>
                                      </p:cBhvr>
                                      <p:to x="100000" y="60000"/>
                                    </p:animScale>
                                    <p:animScale>
                                      <p:cBhvr>
                                        <p:cTn id="106" dur="166" decel="50000">
                                          <p:stCondLst>
                                            <p:cond delay="676"/>
                                          </p:stCondLst>
                                        </p:cTn>
                                        <p:tgtEl>
                                          <p:spTgt spid="14"/>
                                        </p:tgtEl>
                                      </p:cBhvr>
                                      <p:to x="100000" y="100000"/>
                                    </p:animScale>
                                    <p:animScale>
                                      <p:cBhvr>
                                        <p:cTn id="107" dur="26">
                                          <p:stCondLst>
                                            <p:cond delay="1312"/>
                                          </p:stCondLst>
                                        </p:cTn>
                                        <p:tgtEl>
                                          <p:spTgt spid="14"/>
                                        </p:tgtEl>
                                      </p:cBhvr>
                                      <p:to x="100000" y="80000"/>
                                    </p:animScale>
                                    <p:animScale>
                                      <p:cBhvr>
                                        <p:cTn id="108" dur="166" decel="50000">
                                          <p:stCondLst>
                                            <p:cond delay="1338"/>
                                          </p:stCondLst>
                                        </p:cTn>
                                        <p:tgtEl>
                                          <p:spTgt spid="14"/>
                                        </p:tgtEl>
                                      </p:cBhvr>
                                      <p:to x="100000" y="100000"/>
                                    </p:animScale>
                                    <p:animScale>
                                      <p:cBhvr>
                                        <p:cTn id="109" dur="26">
                                          <p:stCondLst>
                                            <p:cond delay="1642"/>
                                          </p:stCondLst>
                                        </p:cTn>
                                        <p:tgtEl>
                                          <p:spTgt spid="14"/>
                                        </p:tgtEl>
                                      </p:cBhvr>
                                      <p:to x="100000" y="90000"/>
                                    </p:animScale>
                                    <p:animScale>
                                      <p:cBhvr>
                                        <p:cTn id="110" dur="166" decel="50000">
                                          <p:stCondLst>
                                            <p:cond delay="1668"/>
                                          </p:stCondLst>
                                        </p:cTn>
                                        <p:tgtEl>
                                          <p:spTgt spid="14"/>
                                        </p:tgtEl>
                                      </p:cBhvr>
                                      <p:to x="100000" y="100000"/>
                                    </p:animScale>
                                    <p:animScale>
                                      <p:cBhvr>
                                        <p:cTn id="111" dur="26">
                                          <p:stCondLst>
                                            <p:cond delay="1808"/>
                                          </p:stCondLst>
                                        </p:cTn>
                                        <p:tgtEl>
                                          <p:spTgt spid="14"/>
                                        </p:tgtEl>
                                      </p:cBhvr>
                                      <p:to x="100000" y="95000"/>
                                    </p:animScale>
                                    <p:animScale>
                                      <p:cBhvr>
                                        <p:cTn id="112" dur="166" decel="50000">
                                          <p:stCondLst>
                                            <p:cond delay="1834"/>
                                          </p:stCondLst>
                                        </p:cTn>
                                        <p:tgtEl>
                                          <p:spTgt spid="14"/>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42" presetClass="exit" presetSubtype="0" fill="hold" grpId="0" nodeType="clickEffect">
                                  <p:stCondLst>
                                    <p:cond delay="0"/>
                                  </p:stCondLst>
                                  <p:childTnLst>
                                    <p:animEffect transition="out" filter="fade">
                                      <p:cBhvr>
                                        <p:cTn id="116" dur="1000"/>
                                        <p:tgtEl>
                                          <p:spTgt spid="8"/>
                                        </p:tgtEl>
                                      </p:cBhvr>
                                    </p:animEffect>
                                    <p:anim calcmode="lin" valueType="num">
                                      <p:cBhvr>
                                        <p:cTn id="117" dur="1000"/>
                                        <p:tgtEl>
                                          <p:spTgt spid="8"/>
                                        </p:tgtEl>
                                        <p:attrNameLst>
                                          <p:attrName>ppt_x</p:attrName>
                                        </p:attrNameLst>
                                      </p:cBhvr>
                                      <p:tavLst>
                                        <p:tav tm="0">
                                          <p:val>
                                            <p:strVal val="ppt_x"/>
                                          </p:val>
                                        </p:tav>
                                        <p:tav tm="100000">
                                          <p:val>
                                            <p:strVal val="ppt_x"/>
                                          </p:val>
                                        </p:tav>
                                      </p:tavLst>
                                    </p:anim>
                                    <p:anim calcmode="lin" valueType="num">
                                      <p:cBhvr>
                                        <p:cTn id="118" dur="1000"/>
                                        <p:tgtEl>
                                          <p:spTgt spid="8"/>
                                        </p:tgtEl>
                                        <p:attrNameLst>
                                          <p:attrName>ppt_y</p:attrName>
                                        </p:attrNameLst>
                                      </p:cBhvr>
                                      <p:tavLst>
                                        <p:tav tm="0">
                                          <p:val>
                                            <p:strVal val="ppt_y"/>
                                          </p:val>
                                        </p:tav>
                                        <p:tav tm="100000">
                                          <p:val>
                                            <p:strVal val="ppt_y+.1"/>
                                          </p:val>
                                        </p:tav>
                                      </p:tavLst>
                                    </p:anim>
                                    <p:set>
                                      <p:cBhvr>
                                        <p:cTn id="119" dur="1" fill="hold">
                                          <p:stCondLst>
                                            <p:cond delay="999"/>
                                          </p:stCondLst>
                                        </p:cTn>
                                        <p:tgtEl>
                                          <p:spTgt spid="8"/>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grpId="0" nodeType="clickEffect">
                                  <p:stCondLst>
                                    <p:cond delay="0"/>
                                  </p:stCondLst>
                                  <p:childTnLst>
                                    <p:set>
                                      <p:cBhvr>
                                        <p:cTn id="128" dur="1" fill="hold">
                                          <p:stCondLst>
                                            <p:cond delay="0"/>
                                          </p:stCondLst>
                                        </p:cTn>
                                        <p:tgtEl>
                                          <p:spTgt spid="4"/>
                                        </p:tgtEl>
                                        <p:attrNameLst>
                                          <p:attrName>style.visibility</p:attrName>
                                        </p:attrNameLst>
                                      </p:cBhvr>
                                      <p:to>
                                        <p:strVal val="visible"/>
                                      </p:to>
                                    </p:set>
                                    <p:animEffect transition="in" filter="randombar(horizontal)">
                                      <p:cBhvr>
                                        <p:cTn id="129" dur="500"/>
                                        <p:tgtEl>
                                          <p:spTgt spid="4"/>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xit" presetSubtype="0" fill="hold" grpId="1" nodeType="clickEffect">
                                  <p:stCondLst>
                                    <p:cond delay="0"/>
                                  </p:stCondLst>
                                  <p:childTnLst>
                                    <p:animEffect transition="out" filter="fade">
                                      <p:cBhvr>
                                        <p:cTn id="133" dur="1000"/>
                                        <p:tgtEl>
                                          <p:spTgt spid="4"/>
                                        </p:tgtEl>
                                      </p:cBhvr>
                                    </p:animEffect>
                                    <p:anim calcmode="lin" valueType="num">
                                      <p:cBhvr>
                                        <p:cTn id="134" dur="1000"/>
                                        <p:tgtEl>
                                          <p:spTgt spid="4"/>
                                        </p:tgtEl>
                                        <p:attrNameLst>
                                          <p:attrName>ppt_x</p:attrName>
                                        </p:attrNameLst>
                                      </p:cBhvr>
                                      <p:tavLst>
                                        <p:tav tm="0">
                                          <p:val>
                                            <p:strVal val="ppt_x"/>
                                          </p:val>
                                        </p:tav>
                                        <p:tav tm="100000">
                                          <p:val>
                                            <p:strVal val="ppt_x"/>
                                          </p:val>
                                        </p:tav>
                                      </p:tavLst>
                                    </p:anim>
                                    <p:anim calcmode="lin" valueType="num">
                                      <p:cBhvr>
                                        <p:cTn id="135" dur="1000"/>
                                        <p:tgtEl>
                                          <p:spTgt spid="4"/>
                                        </p:tgtEl>
                                        <p:attrNameLst>
                                          <p:attrName>ppt_y</p:attrName>
                                        </p:attrNameLst>
                                      </p:cBhvr>
                                      <p:tavLst>
                                        <p:tav tm="0">
                                          <p:val>
                                            <p:strVal val="ppt_y"/>
                                          </p:val>
                                        </p:tav>
                                        <p:tav tm="100000">
                                          <p:val>
                                            <p:strVal val="ppt_y+.1"/>
                                          </p:val>
                                        </p:tav>
                                      </p:tavLst>
                                    </p:anim>
                                    <p:set>
                                      <p:cBhvr>
                                        <p:cTn id="136" dur="1" fill="hold">
                                          <p:stCondLst>
                                            <p:cond delay="999"/>
                                          </p:stCondLst>
                                        </p:cTn>
                                        <p:tgtEl>
                                          <p:spTgt spid="4"/>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6"/>
                                        </p:tgtEl>
                                        <p:attrNameLst>
                                          <p:attrName>style.visibility</p:attrName>
                                        </p:attrNameLst>
                                      </p:cBhvr>
                                      <p:to>
                                        <p:strVal val="visible"/>
                                      </p:to>
                                    </p:set>
                                    <p:anim calcmode="lin" valueType="num">
                                      <p:cBhvr additive="base">
                                        <p:cTn id="141" dur="500" fill="hold"/>
                                        <p:tgtEl>
                                          <p:spTgt spid="6"/>
                                        </p:tgtEl>
                                        <p:attrNameLst>
                                          <p:attrName>ppt_x</p:attrName>
                                        </p:attrNameLst>
                                      </p:cBhvr>
                                      <p:tavLst>
                                        <p:tav tm="0">
                                          <p:val>
                                            <p:strVal val="#ppt_x"/>
                                          </p:val>
                                        </p:tav>
                                        <p:tav tm="100000">
                                          <p:val>
                                            <p:strVal val="#ppt_x"/>
                                          </p:val>
                                        </p:tav>
                                      </p:tavLst>
                                    </p:anim>
                                    <p:anim calcmode="lin" valueType="num">
                                      <p:cBhvr additive="base">
                                        <p:cTn id="1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4" grpId="0"/>
      <p:bldP spid="15" grpId="0"/>
      <p:bldP spid="18" grpId="0"/>
      <p:bldP spid="4" grpId="0"/>
      <p:bldP spid="4" grpId="1"/>
      <p:bldP spid="24" grpId="0"/>
      <p:bldP spid="24" grpId="1"/>
      <p:bldP spid="25" grpId="0"/>
      <p:bldP spid="25" grpId="1"/>
      <p:bldP spid="26" grpId="0"/>
      <p:bldP spid="2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171" y="1448231"/>
            <a:ext cx="4059238" cy="3807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848899" y="5564263"/>
            <a:ext cx="5735781" cy="683072"/>
          </a:xfrm>
          <a:prstGeom prst="rect">
            <a:avLst/>
          </a:prstGeom>
          <a:noFill/>
        </p:spPr>
        <p:txBody>
          <a:bodyPr wrap="square" lIns="66865" tIns="33433" rIns="66865" bIns="33433" rtlCol="0">
            <a:spAutoFit/>
          </a:bodyPr>
          <a:lstStyle/>
          <a:p>
            <a:pPr marL="571500" indent="-571500" algn="ctr">
              <a:buFont typeface="Wingdings" panose="05000000000000000000" pitchFamily="2" charset="2"/>
              <a:buChar char="q"/>
            </a:pP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সম্পদ কী </a:t>
            </a:r>
            <a:r>
              <a:rPr lang="en-US" sz="40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p>
        </p:txBody>
      </p:sp>
      <p:sp>
        <p:nvSpPr>
          <p:cNvPr id="5" name="Rectangle 4"/>
          <p:cNvSpPr/>
          <p:nvPr/>
        </p:nvSpPr>
        <p:spPr>
          <a:xfrm>
            <a:off x="4531754" y="221407"/>
            <a:ext cx="2691763" cy="923330"/>
          </a:xfrm>
          <a:prstGeom prst="rect">
            <a:avLst/>
          </a:prstGeom>
        </p:spPr>
        <p:txBody>
          <a:bodyPr wrap="none">
            <a:spAutoFit/>
          </a:bodyPr>
          <a:lstStyle/>
          <a:p>
            <a:pPr lvl="0" algn="ctr"/>
            <a:r>
              <a:rPr lang="bn-IN" sz="5400" dirty="0">
                <a:solidFill>
                  <a:prstClr val="black"/>
                </a:solidFill>
                <a:effectLst>
                  <a:outerShdw blurRad="38100" dist="38100" dir="2700000" algn="tl">
                    <a:srgbClr val="000000">
                      <a:alpha val="43137"/>
                    </a:srgbClr>
                  </a:outerShdw>
                </a:effectLst>
                <a:latin typeface="NikoshBAN" pitchFamily="2" charset="0"/>
                <a:cs typeface="NikoshBAN" pitchFamily="2" charset="0"/>
              </a:rPr>
              <a:t>একক কাজ </a:t>
            </a:r>
            <a:endParaRPr lang="en-US" sz="54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033444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66865" tIns="33433" rIns="66865" bIns="33433" rtlCol="0">
        <a:spAutoFit/>
      </a:bodyPr>
      <a:lstStyle>
        <a:defPPr algn="ctr">
          <a:defRPr sz="36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470</Words>
  <Application>Microsoft Office PowerPoint</Application>
  <PresentationFormat>Widescreen</PresentationFormat>
  <Paragraphs>95</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NikoshBAN</vt:lpstr>
      <vt:lpstr>Vrinda</vt:lpstr>
      <vt:lpstr>Wingdings</vt:lpstr>
      <vt:lpstr>Office Theme</vt:lpstr>
      <vt:lpstr>PowerPoint Presentation</vt:lpstr>
      <vt:lpstr>              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মুল্যায়নঃ  </vt:lpstr>
      <vt:lpstr>উত্তর গুলো মিলিয়ে নিইঃ </vt:lpstr>
      <vt:lpstr>বাড়ির কাজঃ</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244</cp:revision>
  <dcterms:created xsi:type="dcterms:W3CDTF">2019-10-12T03:47:39Z</dcterms:created>
  <dcterms:modified xsi:type="dcterms:W3CDTF">2020-10-21T13:19:50Z</dcterms:modified>
</cp:coreProperties>
</file>