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9" r:id="rId5"/>
    <p:sldId id="260" r:id="rId6"/>
    <p:sldId id="261" r:id="rId7"/>
    <p:sldId id="262" r:id="rId8"/>
    <p:sldId id="263" r:id="rId9"/>
    <p:sldId id="264" r:id="rId10"/>
    <p:sldId id="265" r:id="rId11"/>
    <p:sldId id="266" r:id="rId12"/>
    <p:sldId id="269" r:id="rId13"/>
    <p:sldId id="268"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8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29200"/>
            <a:ext cx="7696200" cy="228600"/>
          </a:xfrm>
        </p:spPr>
        <p:txBody>
          <a:bodyPr>
            <a:normAutofit fontScale="90000"/>
          </a:bodyPr>
          <a:lstStyle/>
          <a:p>
            <a:r>
              <a:rPr lang="en-GB" sz="2800" dirty="0" err="1" smtClean="0">
                <a:latin typeface="NikoshBAN" pitchFamily="2" charset="0"/>
                <a:cs typeface="NikoshBAN" pitchFamily="2" charset="0"/>
              </a:rPr>
              <a:t>মোহাম্মদ</a:t>
            </a:r>
            <a:r>
              <a:rPr lang="en-GB" sz="2800" dirty="0" smtClean="0">
                <a:latin typeface="NikoshBAN" pitchFamily="2" charset="0"/>
                <a:cs typeface="NikoshBAN" pitchFamily="2" charset="0"/>
              </a:rPr>
              <a:t> </a:t>
            </a:r>
            <a:r>
              <a:rPr lang="en-GB" sz="2800" dirty="0" err="1" smtClean="0">
                <a:latin typeface="NikoshBAN" pitchFamily="2" charset="0"/>
                <a:cs typeface="NikoshBAN" pitchFamily="2" charset="0"/>
              </a:rPr>
              <a:t>শহিদুল্লাহ</a:t>
            </a:r>
            <a:r>
              <a:rPr lang="en-GB"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Subtitle 2"/>
          <p:cNvSpPr>
            <a:spLocks noGrp="1"/>
          </p:cNvSpPr>
          <p:nvPr>
            <p:ph type="subTitle" idx="1"/>
          </p:nvPr>
        </p:nvSpPr>
        <p:spPr>
          <a:xfrm>
            <a:off x="1371600" y="5486400"/>
            <a:ext cx="6248400" cy="152400"/>
          </a:xfrm>
        </p:spPr>
        <p:txBody>
          <a:bodyPr>
            <a:normAutofit fontScale="250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1723"/>
            <a:ext cx="6858001" cy="41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1" y="4114800"/>
            <a:ext cx="7086600" cy="646331"/>
          </a:xfrm>
          <a:prstGeom prst="rect">
            <a:avLst/>
          </a:prstGeom>
        </p:spPr>
        <p:txBody>
          <a:bodyPr wrap="square">
            <a:spAutoFit/>
          </a:bodyPr>
          <a:lstStyle/>
          <a:p>
            <a:r>
              <a:rPr lang="bn-BD" sz="3600" dirty="0"/>
              <a:t>আসসালামু আলাইকুম ওয়া রাহমাতুল্লাহ</a:t>
            </a:r>
          </a:p>
        </p:txBody>
      </p:sp>
    </p:spTree>
    <p:extLst>
      <p:ext uri="{BB962C8B-B14F-4D97-AF65-F5344CB8AC3E}">
        <p14:creationId xmlns:p14="http://schemas.microsoft.com/office/powerpoint/2010/main" val="410062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990851"/>
          </a:xfrm>
        </p:spPr>
        <p:txBody>
          <a:bodyPr>
            <a:noAutofit/>
          </a:bodyPr>
          <a:lstStyle/>
          <a:p>
            <a:r>
              <a:rPr lang="bn-BD" sz="1800" dirty="0"/>
              <a:t>**পদ্ধতিগত দিক দিয়ে তালাক তিন প্রকারঃ- (ক) আহসান বা সর্বোত্তম তালাক ; (খ) হাসান বা উত্তম তালাক এবং (গ) বিদ'ই বা শরিয়া বিরূদ্ধ তালাক।</a:t>
            </a:r>
            <a:br>
              <a:rPr lang="bn-BD" sz="1800" dirty="0"/>
            </a:br>
            <a:r>
              <a:rPr lang="bn-BD" sz="1800" dirty="0"/>
              <a:t>**ক্ষমতা বা এখতিয়ার গত দিক দিয়ে তালাক পাঁচ প্রকারঃ- (১)তালাকে সুন্নাত (২) তালাকে বাদী (৩)তালাকে তাফবীজ (৪)তালাকে মোবারত ও (৫)খোলা তালাক।</a:t>
            </a:r>
            <a:br>
              <a:rPr lang="bn-BD" sz="1800" dirty="0"/>
            </a:br>
            <a:r>
              <a:rPr lang="bn-BD" sz="1800" dirty="0"/>
              <a:t>**কার্যকর হওয়ার দিক দিয়ে তালাক প্রধানত দুই প্রকারঃ- (১) তালাকে রেজী ও (২)তালাকে বাইন।</a:t>
            </a:r>
            <a:br>
              <a:rPr lang="bn-BD" sz="1800" dirty="0"/>
            </a:br>
            <a:r>
              <a:rPr lang="bn-BD" sz="1800" dirty="0"/>
              <a:t>**তালাকে বাইন আবার দুই প্রকারঃ- (১)বাইনে সগির ও (২) বাইনে কবির।</a:t>
            </a:r>
            <a:br>
              <a:rPr lang="bn-BD" sz="1800" dirty="0"/>
            </a:br>
            <a:r>
              <a:rPr lang="bn-BD" sz="1800" dirty="0"/>
              <a:t>মর্যাদা ও অবস্থানের দিক থেকে তালাক চার প্রকারঃ- (১)হারাম (২)মাকরুহ (৩)মুস্তাহাব ও (৪)ওয়াজিব</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717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38200"/>
            <a:ext cx="7239000" cy="4852957"/>
          </a:xfrm>
        </p:spPr>
        <p:txBody>
          <a:bodyPr/>
          <a:lstStyle/>
          <a:p>
            <a:endParaRPr lang="en-US" dirty="0"/>
          </a:p>
        </p:txBody>
      </p:sp>
      <p:sp>
        <p:nvSpPr>
          <p:cNvPr id="3" name="Subtitle 2"/>
          <p:cNvSpPr>
            <a:spLocks noGrp="1"/>
          </p:cNvSpPr>
          <p:nvPr>
            <p:ph type="subTitle" idx="1"/>
          </p:nvPr>
        </p:nvSpPr>
        <p:spPr>
          <a:xfrm>
            <a:off x="1371600" y="5691158"/>
            <a:ext cx="6096000" cy="176242"/>
          </a:xfrm>
        </p:spPr>
        <p:txBody>
          <a:bodyPr>
            <a:normAutofit fontScale="25000" lnSpcReduction="20000"/>
          </a:bodyPr>
          <a:lstStyle/>
          <a:p>
            <a:endParaRPr lang="en-US" dirty="0"/>
          </a:p>
        </p:txBody>
      </p:sp>
      <p:sp>
        <p:nvSpPr>
          <p:cNvPr id="4" name="Rectangle 3"/>
          <p:cNvSpPr/>
          <p:nvPr/>
        </p:nvSpPr>
        <p:spPr>
          <a:xfrm>
            <a:off x="2286000" y="1166843"/>
            <a:ext cx="4572000" cy="4524315"/>
          </a:xfrm>
          <a:prstGeom prst="rect">
            <a:avLst/>
          </a:prstGeom>
        </p:spPr>
        <p:txBody>
          <a:bodyPr>
            <a:spAutoFit/>
          </a:bodyPr>
          <a:lstStyle/>
          <a:p>
            <a:r>
              <a:rPr lang="bn-BD" dirty="0"/>
              <a:t>**পদ্ধতিগত দিক দিয়ে তালাক তিন প্রকারঃ- (ক) আহসান বা সর্বোত্তম তালাক ; (খ) হাসান বা উত্তম তালাক এবং (গ) বিদ'ই বা শরিয়া বিরূদ্ধ তালাক।</a:t>
            </a:r>
          </a:p>
          <a:p>
            <a:r>
              <a:rPr lang="bn-BD" dirty="0"/>
              <a:t>**ক্ষমতা বা এখতিয়ার গত দিক দিয়ে তালাক পাঁচ প্রকারঃ- (১)তালাকে সুন্নাত (২) তালাকে বাদী (৩)তালাকে তাফবীজ (৪)তালাকে মোবারত ও (৫)খোলা তালাক।</a:t>
            </a:r>
          </a:p>
          <a:p>
            <a:r>
              <a:rPr lang="bn-BD" dirty="0"/>
              <a:t>**কার্যকর হওয়ার দিক দিয়ে তালাক প্রধানত দুই প্রকারঃ- (১) তালাকে রেজী ও (২)তালাকে বাইন।</a:t>
            </a:r>
          </a:p>
          <a:p>
            <a:r>
              <a:rPr lang="bn-BD" dirty="0"/>
              <a:t>**তালাকে বাইন আবার দুই প্রকারঃ- (১)বাইনে সগির ও (২) বাইনে কবির।</a:t>
            </a:r>
          </a:p>
          <a:p>
            <a:r>
              <a:rPr lang="bn-BD" dirty="0"/>
              <a:t>মর্যাদা ও অবস্থানের দিক থেকে তালাক চার প্রকারঃ- (১)হারাম (২)মাকরুহ (৩)মুস্তাহাব ও (৪)ওয়াজিব</a:t>
            </a:r>
          </a:p>
        </p:txBody>
      </p:sp>
    </p:spTree>
    <p:extLst>
      <p:ext uri="{BB962C8B-B14F-4D97-AF65-F5344CB8AC3E}">
        <p14:creationId xmlns:p14="http://schemas.microsoft.com/office/powerpoint/2010/main" val="372469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92500" lnSpcReduction="20000"/>
          </a:bodyPr>
          <a:lstStyle/>
          <a:p>
            <a:r>
              <a:rPr lang="bn-BD" dirty="0"/>
              <a:t>১/ সুরার নামকরণ লিখতে পারবে।</a:t>
            </a:r>
          </a:p>
          <a:p>
            <a:r>
              <a:rPr lang="bn-BD" dirty="0"/>
              <a:t>২/ তালাকের প্রকারভেদ বলতে পারবে।</a:t>
            </a:r>
          </a:p>
          <a:p>
            <a:r>
              <a:rPr lang="bn-BD" dirty="0"/>
              <a:t>৩/ বিনা লাভে টাকা হাওলাত দিলে সাওয়াবের পরিমাণ জানতে পারবে। </a:t>
            </a:r>
          </a:p>
          <a:p>
            <a:endParaRPr lang="en-US" dirty="0"/>
          </a:p>
        </p:txBody>
      </p:sp>
      <p:sp>
        <p:nvSpPr>
          <p:cNvPr id="4" name="Rectangle 3"/>
          <p:cNvSpPr/>
          <p:nvPr/>
        </p:nvSpPr>
        <p:spPr>
          <a:xfrm>
            <a:off x="4078114" y="3244334"/>
            <a:ext cx="987771" cy="369332"/>
          </a:xfrm>
          <a:prstGeom prst="rect">
            <a:avLst/>
          </a:prstGeom>
        </p:spPr>
        <p:txBody>
          <a:bodyPr wrap="none">
            <a:spAutoFit/>
          </a:bodyPr>
          <a:lstStyle/>
          <a:p>
            <a:r>
              <a:rPr lang="bn-BD" dirty="0"/>
              <a:t>মূল্যায়ন </a:t>
            </a:r>
          </a:p>
        </p:txBody>
      </p:sp>
    </p:spTree>
    <p:extLst>
      <p:ext uri="{BB962C8B-B14F-4D97-AF65-F5344CB8AC3E}">
        <p14:creationId xmlns:p14="http://schemas.microsoft.com/office/powerpoint/2010/main" val="418514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66675"/>
            <a:ext cx="9401176" cy="672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66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1444625"/>
            <a:ext cx="7242175"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0913" y="0"/>
            <a:ext cx="5068887" cy="369332"/>
          </a:xfrm>
          <a:prstGeom prst="rect">
            <a:avLst/>
          </a:prstGeom>
        </p:spPr>
        <p:txBody>
          <a:bodyPr wrap="square">
            <a:spAutoFit/>
          </a:bodyPr>
          <a:lstStyle/>
          <a:p>
            <a:r>
              <a:rPr lang="bn-BD" dirty="0"/>
              <a:t>সমাপ্তি </a:t>
            </a:r>
            <a:endParaRPr lang="en-US" dirty="0"/>
          </a:p>
        </p:txBody>
      </p:sp>
    </p:spTree>
    <p:extLst>
      <p:ext uri="{BB962C8B-B14F-4D97-AF65-F5344CB8AC3E}">
        <p14:creationId xmlns:p14="http://schemas.microsoft.com/office/powerpoint/2010/main" val="93124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990601"/>
            <a:ext cx="4114800" cy="2609850"/>
          </a:xfrm>
        </p:spPr>
        <p:txBody>
          <a:bodyPr>
            <a:normAutofit/>
          </a:bodyPr>
          <a:lstStyle/>
          <a:p>
            <a:r>
              <a:rPr lang="en-GB" sz="2800" dirty="0" err="1" smtClean="0">
                <a:latin typeface="NikoshBAN" pitchFamily="2" charset="0"/>
                <a:cs typeface="NikoshBAN" pitchFamily="2" charset="0"/>
              </a:rPr>
              <a:t>শিক্ষক</a:t>
            </a:r>
            <a:r>
              <a:rPr lang="en-GB" sz="2800" dirty="0" smtClean="0">
                <a:latin typeface="NikoshBAN" pitchFamily="2" charset="0"/>
                <a:cs typeface="NikoshBAN" pitchFamily="2" charset="0"/>
              </a:rPr>
              <a:t>                </a:t>
            </a:r>
            <a:r>
              <a:rPr lang="en-GB" sz="2800" dirty="0" err="1" smtClean="0">
                <a:latin typeface="NikoshBAN" pitchFamily="2" charset="0"/>
                <a:cs typeface="NikoshBAN" pitchFamily="2" charset="0"/>
              </a:rPr>
              <a:t>পরিচিতি</a:t>
            </a:r>
            <a:r>
              <a:rPr lang="en-GB" sz="2800" dirty="0" smtClean="0">
                <a:latin typeface="NikoshBAN" pitchFamily="2" charset="0"/>
                <a:cs typeface="NikoshBAN" pitchFamily="2" charset="0"/>
              </a:rPr>
              <a:t> </a:t>
            </a:r>
            <a:br>
              <a:rPr lang="en-GB" sz="2800" dirty="0" smtClean="0">
                <a:latin typeface="NikoshBAN" pitchFamily="2" charset="0"/>
                <a:cs typeface="NikoshBAN" pitchFamily="2" charset="0"/>
              </a:rPr>
            </a:br>
            <a:r>
              <a:rPr lang="en-GB" sz="2800" dirty="0" err="1" smtClean="0">
                <a:latin typeface="NikoshBAN" pitchFamily="2" charset="0"/>
                <a:cs typeface="NikoshBAN" pitchFamily="2" charset="0"/>
              </a:rPr>
              <a:t>মোহাম্মদ</a:t>
            </a:r>
            <a:r>
              <a:rPr lang="en-GB" sz="2800" dirty="0" smtClean="0">
                <a:latin typeface="NikoshBAN" pitchFamily="2" charset="0"/>
                <a:cs typeface="NikoshBAN" pitchFamily="2" charset="0"/>
              </a:rPr>
              <a:t> </a:t>
            </a:r>
            <a:r>
              <a:rPr lang="en-GB" sz="2800" dirty="0" err="1" smtClean="0">
                <a:latin typeface="NikoshBAN" pitchFamily="2" charset="0"/>
                <a:cs typeface="NikoshBAN" pitchFamily="2" charset="0"/>
              </a:rPr>
              <a:t>শহীদুল্লাহ</a:t>
            </a:r>
            <a:r>
              <a:rPr lang="en-GB" sz="2800" dirty="0" smtClean="0">
                <a:latin typeface="NikoshBAN" pitchFamily="2" charset="0"/>
                <a:cs typeface="NikoshBAN" pitchFamily="2" charset="0"/>
              </a:rPr>
              <a:t/>
            </a:r>
            <a:br>
              <a:rPr lang="en-GB" sz="2800" dirty="0" smtClean="0">
                <a:latin typeface="NikoshBAN" pitchFamily="2" charset="0"/>
                <a:cs typeface="NikoshBAN" pitchFamily="2" charset="0"/>
              </a:rPr>
            </a:br>
            <a:r>
              <a:rPr lang="en-GB" sz="2800" dirty="0" err="1" smtClean="0">
                <a:latin typeface="NikoshBAN" pitchFamily="2" charset="0"/>
                <a:cs typeface="NikoshBAN" pitchFamily="2" charset="0"/>
              </a:rPr>
              <a:t>সহকারী</a:t>
            </a:r>
            <a:r>
              <a:rPr lang="en-GB" sz="2800" dirty="0" smtClean="0">
                <a:latin typeface="NikoshBAN" pitchFamily="2" charset="0"/>
                <a:cs typeface="NikoshBAN" pitchFamily="2" charset="0"/>
              </a:rPr>
              <a:t> </a:t>
            </a:r>
            <a:r>
              <a:rPr lang="en-GB" sz="2800" dirty="0" err="1" smtClean="0">
                <a:latin typeface="NikoshBAN" pitchFamily="2" charset="0"/>
                <a:cs typeface="NikoshBAN" pitchFamily="2" charset="0"/>
              </a:rPr>
              <a:t>মৌলভী</a:t>
            </a:r>
            <a:r>
              <a:rPr lang="en-GB" sz="2800" dirty="0" smtClean="0">
                <a:latin typeface="NikoshBAN" pitchFamily="2" charset="0"/>
                <a:cs typeface="NikoshBAN" pitchFamily="2" charset="0"/>
              </a:rPr>
              <a:t/>
            </a:r>
            <a:br>
              <a:rPr lang="en-GB" sz="2800" dirty="0" smtClean="0">
                <a:latin typeface="NikoshBAN" pitchFamily="2" charset="0"/>
                <a:cs typeface="NikoshBAN" pitchFamily="2" charset="0"/>
              </a:rPr>
            </a:br>
            <a:r>
              <a:rPr lang="en-GB" sz="2800" dirty="0" err="1" smtClean="0">
                <a:latin typeface="NikoshBAN" pitchFamily="2" charset="0"/>
                <a:cs typeface="NikoshBAN" pitchFamily="2" charset="0"/>
              </a:rPr>
              <a:t>রহমতপুর</a:t>
            </a:r>
            <a:r>
              <a:rPr lang="en-GB" sz="2800" dirty="0" smtClean="0">
                <a:latin typeface="NikoshBAN" pitchFamily="2" charset="0"/>
                <a:cs typeface="NikoshBAN" pitchFamily="2" charset="0"/>
              </a:rPr>
              <a:t> </a:t>
            </a:r>
            <a:r>
              <a:rPr lang="en-GB" sz="2800" dirty="0" err="1" smtClean="0">
                <a:latin typeface="NikoshBAN" pitchFamily="2" charset="0"/>
                <a:cs typeface="NikoshBAN" pitchFamily="2" charset="0"/>
              </a:rPr>
              <a:t>দাখিল</a:t>
            </a:r>
            <a:r>
              <a:rPr lang="en-GB" sz="2800" dirty="0" smtClean="0">
                <a:latin typeface="NikoshBAN" pitchFamily="2" charset="0"/>
                <a:cs typeface="NikoshBAN" pitchFamily="2" charset="0"/>
              </a:rPr>
              <a:t> </a:t>
            </a:r>
            <a:r>
              <a:rPr lang="en-GB" sz="2800" dirty="0" err="1" smtClean="0">
                <a:latin typeface="NikoshBAN" pitchFamily="2" charset="0"/>
                <a:cs typeface="NikoshBAN" pitchFamily="2" charset="0"/>
              </a:rPr>
              <a:t>মাদ্রাসা</a:t>
            </a:r>
            <a:r>
              <a:rPr lang="en-GB" sz="2800" dirty="0" smtClean="0">
                <a:latin typeface="NikoshBAN" pitchFamily="2" charset="0"/>
                <a:cs typeface="NikoshBAN" pitchFamily="2" charset="0"/>
              </a:rPr>
              <a:t> </a:t>
            </a:r>
            <a:br>
              <a:rPr lang="en-GB" sz="2800" dirty="0" smtClean="0">
                <a:latin typeface="NikoshBAN" pitchFamily="2" charset="0"/>
                <a:cs typeface="NikoshBAN" pitchFamily="2" charset="0"/>
              </a:rPr>
            </a:br>
            <a:r>
              <a:rPr lang="en-GB" sz="2800" dirty="0" err="1" smtClean="0">
                <a:latin typeface="NikoshBAN" pitchFamily="2" charset="0"/>
                <a:cs typeface="NikoshBAN" pitchFamily="2" charset="0"/>
              </a:rPr>
              <a:t>আমতলী,বরগুনা</a:t>
            </a:r>
            <a:r>
              <a:rPr lang="en-GB"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 name="Subtitle 2"/>
          <p:cNvSpPr>
            <a:spLocks noGrp="1"/>
          </p:cNvSpPr>
          <p:nvPr>
            <p:ph type="subTitle" idx="1"/>
          </p:nvPr>
        </p:nvSpPr>
        <p:spPr>
          <a:xfrm>
            <a:off x="4495800" y="6400800"/>
            <a:ext cx="3276600" cy="152400"/>
          </a:xfrm>
        </p:spPr>
        <p:txBody>
          <a:bodyPr>
            <a:normAutofit fontScale="25000" lnSpcReduction="20000"/>
          </a:bodyPr>
          <a:lstStyle/>
          <a:p>
            <a:endParaRPr lang="en-US" sz="2800" dirty="0">
              <a:latin typeface="NikoshBAN" pitchFamily="2" charset="0"/>
              <a:cs typeface="NikoshBAN" pitchFamily="2" charset="0"/>
            </a:endParaRPr>
          </a:p>
        </p:txBody>
      </p:sp>
      <p:pic>
        <p:nvPicPr>
          <p:cNvPr id="2051" name="Picture 3" descr="C:\Users\User\Pictures\Camera Roll\WIN_20200818_05_46_58_P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143000"/>
            <a:ext cx="11430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89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000" dirty="0" err="1" smtClean="0">
                <a:latin typeface="NikoshBAN" pitchFamily="2" charset="0"/>
                <a:cs typeface="NikoshBAN" pitchFamily="2" charset="0"/>
              </a:rPr>
              <a:t>পাঠ</a:t>
            </a:r>
            <a:r>
              <a:rPr lang="en-GB" sz="2000" dirty="0" smtClean="0">
                <a:latin typeface="NikoshBAN" pitchFamily="2" charset="0"/>
                <a:cs typeface="NikoshBAN" pitchFamily="2" charset="0"/>
              </a:rPr>
              <a:t> </a:t>
            </a:r>
            <a:r>
              <a:rPr lang="en-GB" sz="2000" dirty="0" err="1" smtClean="0">
                <a:latin typeface="NikoshBAN" pitchFamily="2" charset="0"/>
                <a:cs typeface="NikoshBAN" pitchFamily="2" charset="0"/>
              </a:rPr>
              <a:t>পরিচিতি</a:t>
            </a:r>
            <a:r>
              <a:rPr lang="en-GB" sz="2000" dirty="0" smtClean="0">
                <a:latin typeface="NikoshBAN" pitchFamily="2" charset="0"/>
                <a:cs typeface="NikoshBAN" pitchFamily="2" charset="0"/>
              </a:rPr>
              <a:t> </a:t>
            </a:r>
            <a:br>
              <a:rPr lang="en-GB" sz="2000" dirty="0" smtClean="0">
                <a:latin typeface="NikoshBAN" pitchFamily="2" charset="0"/>
                <a:cs typeface="NikoshBAN" pitchFamily="2" charset="0"/>
              </a:rPr>
            </a:br>
            <a:r>
              <a:rPr lang="en-GB" sz="2000" dirty="0" err="1" smtClean="0">
                <a:latin typeface="NikoshBAN" pitchFamily="2" charset="0"/>
                <a:cs typeface="NikoshBAN" pitchFamily="2" charset="0"/>
              </a:rPr>
              <a:t>আল</a:t>
            </a:r>
            <a:r>
              <a:rPr lang="en-GB" sz="2000" dirty="0" smtClean="0">
                <a:latin typeface="NikoshBAN" pitchFamily="2" charset="0"/>
                <a:cs typeface="NikoshBAN" pitchFamily="2" charset="0"/>
              </a:rPr>
              <a:t> </a:t>
            </a:r>
            <a:r>
              <a:rPr lang="en-GB" sz="2000" dirty="0" err="1" smtClean="0">
                <a:latin typeface="NikoshBAN" pitchFamily="2" charset="0"/>
                <a:cs typeface="NikoshBAN" pitchFamily="2" charset="0"/>
              </a:rPr>
              <a:t>কোর</a:t>
            </a:r>
            <a:r>
              <a:rPr lang="en-GB" sz="2000" dirty="0" smtClean="0">
                <a:latin typeface="NikoshBAN" pitchFamily="2" charset="0"/>
                <a:cs typeface="NikoshBAN" pitchFamily="2" charset="0"/>
              </a:rPr>
              <a:t> </a:t>
            </a:r>
            <a:r>
              <a:rPr lang="en-GB" sz="2000" dirty="0" err="1" smtClean="0">
                <a:latin typeface="NikoshBAN" pitchFamily="2" charset="0"/>
                <a:cs typeface="NikoshBAN" pitchFamily="2" charset="0"/>
              </a:rPr>
              <a:t>আন</a:t>
            </a:r>
            <a:r>
              <a:rPr lang="en-GB" sz="2000" dirty="0" smtClean="0">
                <a:latin typeface="NikoshBAN" pitchFamily="2" charset="0"/>
                <a:cs typeface="NikoshBAN" pitchFamily="2" charset="0"/>
              </a:rPr>
              <a:t> </a:t>
            </a:r>
            <a:br>
              <a:rPr lang="en-GB" sz="2000" dirty="0" smtClean="0">
                <a:latin typeface="NikoshBAN" pitchFamily="2" charset="0"/>
                <a:cs typeface="NikoshBAN" pitchFamily="2" charset="0"/>
              </a:rPr>
            </a:br>
            <a:r>
              <a:rPr lang="en-GB" sz="2000" dirty="0" err="1" smtClean="0">
                <a:latin typeface="NikoshBAN" pitchFamily="2" charset="0"/>
                <a:cs typeface="NikoshBAN" pitchFamily="2" charset="0"/>
              </a:rPr>
              <a:t>নবম</a:t>
            </a:r>
            <a:r>
              <a:rPr lang="en-GB" sz="2000" dirty="0" smtClean="0">
                <a:latin typeface="NikoshBAN" pitchFamily="2" charset="0"/>
                <a:cs typeface="NikoshBAN" pitchFamily="2" charset="0"/>
              </a:rPr>
              <a:t> </a:t>
            </a:r>
            <a:r>
              <a:rPr lang="en-GB" sz="2000" dirty="0" err="1" smtClean="0">
                <a:latin typeface="NikoshBAN" pitchFamily="2" charset="0"/>
                <a:cs typeface="NikoshBAN" pitchFamily="2" charset="0"/>
              </a:rPr>
              <a:t>শ্রেনী</a:t>
            </a:r>
            <a:r>
              <a:rPr lang="en-GB"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3" name="Subtitle 2"/>
          <p:cNvSpPr>
            <a:spLocks noGrp="1"/>
          </p:cNvSpPr>
          <p:nvPr>
            <p:ph type="subTitle" idx="1"/>
          </p:nvPr>
        </p:nvSpPr>
        <p:spPr>
          <a:xfrm>
            <a:off x="8686800" y="228600"/>
            <a:ext cx="457200" cy="6019800"/>
          </a:xfrm>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352800"/>
            <a:ext cx="4876800" cy="206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99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10650538" cy="676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703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0188"/>
            <a:ext cx="11736388" cy="639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98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bn-BD" sz="3200" dirty="0"/>
              <a:t> ১/ কয়েকটি  শব্দের অর্থ জানতে পারবে; </a:t>
            </a:r>
            <a:br>
              <a:rPr lang="bn-BD" sz="3200" dirty="0"/>
            </a:br>
            <a:r>
              <a:rPr lang="bn-BD" sz="3200" dirty="0"/>
              <a:t> ২/ তারক্বীব করতে পারবে;</a:t>
            </a:r>
            <a:br>
              <a:rPr lang="bn-BD" sz="3200" dirty="0"/>
            </a:br>
            <a:r>
              <a:rPr lang="bn-BD" sz="3200" dirty="0"/>
              <a:t>৩/  অত্র আয়াতের শানে নযুল বলতে পারবে; </a:t>
            </a:r>
            <a:br>
              <a:rPr lang="bn-BD" sz="3200" dirty="0"/>
            </a:br>
            <a:r>
              <a:rPr lang="bn-BD" sz="3200" dirty="0"/>
              <a:t>৪/  আলোচ্য আয়াত সমূহের নাযিলের সময়কাল জানতে পারবে। </a:t>
            </a:r>
            <a:br>
              <a:rPr lang="bn-BD" sz="3200" dirty="0"/>
            </a:br>
            <a:endParaRPr lang="en-US" sz="3200" dirty="0"/>
          </a:p>
        </p:txBody>
      </p:sp>
      <p:sp>
        <p:nvSpPr>
          <p:cNvPr id="3" name="Subtitle 2"/>
          <p:cNvSpPr>
            <a:spLocks noGrp="1"/>
          </p:cNvSpPr>
          <p:nvPr>
            <p:ph type="subTitle" idx="1"/>
          </p:nvPr>
        </p:nvSpPr>
        <p:spPr>
          <a:xfrm>
            <a:off x="1371600" y="5334000"/>
            <a:ext cx="6172200" cy="304800"/>
          </a:xfrm>
        </p:spPr>
        <p:txBody>
          <a:bodyPr>
            <a:normAutofit fontScale="47500" lnSpcReduction="20000"/>
          </a:bodyPr>
          <a:lstStyle/>
          <a:p>
            <a:endParaRPr lang="en-US" dirty="0"/>
          </a:p>
        </p:txBody>
      </p:sp>
      <p:sp>
        <p:nvSpPr>
          <p:cNvPr id="4" name="Rectangle 3"/>
          <p:cNvSpPr/>
          <p:nvPr/>
        </p:nvSpPr>
        <p:spPr>
          <a:xfrm>
            <a:off x="1600201" y="0"/>
            <a:ext cx="6553200" cy="646331"/>
          </a:xfrm>
          <a:prstGeom prst="rect">
            <a:avLst/>
          </a:prstGeom>
        </p:spPr>
        <p:txBody>
          <a:bodyPr wrap="square">
            <a:spAutoFit/>
          </a:bodyPr>
          <a:lstStyle/>
          <a:p>
            <a:r>
              <a:rPr lang="bn-BD" sz="3600" dirty="0"/>
              <a:t>পাঠ শেষে জানবে</a:t>
            </a:r>
          </a:p>
        </p:txBody>
      </p:sp>
    </p:spTree>
    <p:extLst>
      <p:ext uri="{BB962C8B-B14F-4D97-AF65-F5344CB8AC3E}">
        <p14:creationId xmlns:p14="http://schemas.microsoft.com/office/powerpoint/2010/main" val="146706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9712"/>
            <a:ext cx="8510587" cy="637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689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73025"/>
            <a:ext cx="11693526" cy="67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4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7800" y="457200"/>
            <a:ext cx="304800" cy="381000"/>
          </a:xfrm>
        </p:spPr>
        <p:txBody>
          <a:bodyPr>
            <a:normAutofit fontScale="90000"/>
          </a:bodyPr>
          <a:lstStyle/>
          <a:p>
            <a:endParaRPr lang="en-US" dirty="0"/>
          </a:p>
        </p:txBody>
      </p:sp>
      <p:sp>
        <p:nvSpPr>
          <p:cNvPr id="3" name="Subtitle 2"/>
          <p:cNvSpPr>
            <a:spLocks noGrp="1"/>
          </p:cNvSpPr>
          <p:nvPr>
            <p:ph type="subTitle" idx="1"/>
          </p:nvPr>
        </p:nvSpPr>
        <p:spPr>
          <a:xfrm>
            <a:off x="1371600" y="2017931"/>
            <a:ext cx="5867400" cy="4382869"/>
          </a:xfrm>
        </p:spPr>
        <p:txBody>
          <a:bodyPr>
            <a:noAutofit/>
          </a:bodyPr>
          <a:lstStyle/>
          <a:p>
            <a:r>
              <a:rPr lang="bn-BD" sz="2000" dirty="0"/>
              <a:t>তালাক’ একটি আরবি শব্দ; যার অর্থ ভেঙে ফেলা, ছিন্ন করা, বা ত্যাগ করা। মুসলিম আইনে তালাক স্বামী-স্ত্রীর একটি বৈধ ও স্বীকৃত অধিকার। যদি স্বামী-স্ত্রীর পারস্পরিক সম্পর্ক তথা দাম্পত্য জীবন এমন অবস্থায় পৌঁছায় যে, একত্রে বসবাস করা উভয়ের পক্ষে বা যে কোনো একজনের পক্ষে সম্ভব নয়, তাহলে সে ক্ষেত্রে তারা উভয়েই কিছু নির্দিষ্ট উপায়ে বিয়েবিচ্ছেদ ঘটাতে পারেন; যার একটি হলো তালাক।আইনসিদ্ধ উপায়ে বিবাহবন্ধন ছিন্ন করাকে তালাক বলে। তালাক প্রদানের ক্ষমতা বা অধিকার স্বামী ও স্ত্রীর সমান নয়। এ ক্ষেত্রে স্বামীর একচ্ছত্র অধিকার থাকলেও নির্দিষ্ট কিছু আইনানুগ উপায়ে একজন স্ত্রীও তালাক প্রদান করতে পারেন। বিয়েবিচ্ছেদে স্ত্রীর এই অধিকারকে মুসলিম আইনে তিনভাবে স্বীকৃতি দেয়া হয়েছে তালাক-ই- তৌফিজ, খুলা ও আদালতের মাধ্যমে বিচ্ছেদ।</a:t>
            </a:r>
          </a:p>
        </p:txBody>
      </p:sp>
      <p:sp>
        <p:nvSpPr>
          <p:cNvPr id="4" name="Rectangle 3"/>
          <p:cNvSpPr/>
          <p:nvPr/>
        </p:nvSpPr>
        <p:spPr>
          <a:xfrm>
            <a:off x="3352801" y="1371600"/>
            <a:ext cx="1524000" cy="369332"/>
          </a:xfrm>
          <a:prstGeom prst="rect">
            <a:avLst/>
          </a:prstGeom>
        </p:spPr>
        <p:txBody>
          <a:bodyPr wrap="square">
            <a:spAutoFit/>
          </a:bodyPr>
          <a:lstStyle/>
          <a:p>
            <a:r>
              <a:rPr lang="bn-BD" dirty="0"/>
              <a:t>তালাক কী </a:t>
            </a:r>
          </a:p>
        </p:txBody>
      </p:sp>
    </p:spTree>
    <p:extLst>
      <p:ext uri="{BB962C8B-B14F-4D97-AF65-F5344CB8AC3E}">
        <p14:creationId xmlns:p14="http://schemas.microsoft.com/office/powerpoint/2010/main" val="3722302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322</Words>
  <Application>Microsoft Office PowerPoint</Application>
  <PresentationFormat>On-screen Show (4:3)</PresentationFormat>
  <Paragraphs>19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মোহাম্মদ শহিদুল্লাহ </vt:lpstr>
      <vt:lpstr>শিক্ষক                পরিচিতি  মোহাম্মদ শহীদুল্লাহ সহকারী মৌলভী রহমতপুর দাখিল মাদ্রাসা  আমতলী,বরগুনা। </vt:lpstr>
      <vt:lpstr>পাঠ পরিচিতি  আল কোর আন  নবম শ্রেনী </vt:lpstr>
      <vt:lpstr>PowerPoint Presentation</vt:lpstr>
      <vt:lpstr>PowerPoint Presentation</vt:lpstr>
      <vt:lpstr> ১/ কয়েকটি  শব্দের অর্থ জানতে পারবে;   ২/ তারক্বীব করতে পারবে; ৩/  অত্র আয়াতের শানে নযুল বলতে পারবে;  ৪/  আলোচ্য আয়াত সমূহের নাযিলের সময়কাল জানতে পারবে।  </vt:lpstr>
      <vt:lpstr>PowerPoint Presentation</vt:lpstr>
      <vt:lpstr>PowerPoint Presentation</vt:lpstr>
      <vt:lpstr>PowerPoint Presentation</vt:lpstr>
      <vt:lpstr>**পদ্ধতিগত দিক দিয়ে তালাক তিন প্রকারঃ- (ক) আহসান বা সর্বোত্তম তালাক ; (খ) হাসান বা উত্তম তালাক এবং (গ) বিদ'ই বা শরিয়া বিরূদ্ধ তালাক। **ক্ষমতা বা এখতিয়ার গত দিক দিয়ে তালাক পাঁচ প্রকারঃ- (১)তালাকে সুন্নাত (২) তালাকে বাদী (৩)তালাকে তাফবীজ (৪)তালাকে মোবারত ও (৫)খোলা তালাক। **কার্যকর হওয়ার দিক দিয়ে তালাক প্রধানত দুই প্রকারঃ- (১) তালাকে রেজী ও (২)তালাকে বাইন। **তালাকে বাইন আবার দুই প্রকারঃ- (১)বাইনে সগির ও (২) বাইনে কবির। মর্যাদা ও অবস্থানের দিক থেকে তালাক চার প্রকারঃ- (১)হারাম (২)মাকরুহ (৩)মুস্তাহাব ও (৪)ওয়াজিব</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11</cp:revision>
  <dcterms:created xsi:type="dcterms:W3CDTF">2006-08-16T00:00:00Z</dcterms:created>
  <dcterms:modified xsi:type="dcterms:W3CDTF">2021-05-25T00:14:37Z</dcterms:modified>
</cp:coreProperties>
</file>