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0070C0"/>
              </a:solidFill>
            </a:rPr>
            <a:t>الفصل </a:t>
          </a:r>
          <a:r>
            <a:rPr lang="ar-SA" sz="5400" dirty="0" smtClean="0">
              <a:solidFill>
                <a:srgbClr val="0070C0"/>
              </a:solidFill>
            </a:rPr>
            <a:t>الحادى </a:t>
          </a:r>
          <a:r>
            <a:rPr lang="ar-SA" sz="5400" dirty="0" smtClean="0">
              <a:solidFill>
                <a:srgbClr val="0070C0"/>
              </a:solidFill>
            </a:rPr>
            <a:t>عشر </a:t>
          </a:r>
          <a:endParaRPr lang="en-US" sz="5400" dirty="0">
            <a:solidFill>
              <a:srgbClr val="0070C0"/>
            </a:solidFill>
          </a:endParaRPr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8000" dirty="0" smtClean="0">
              <a:solidFill>
                <a:srgbClr val="FF0000"/>
              </a:solidFill>
            </a:rPr>
            <a:t>المفعول معه  </a:t>
          </a:r>
          <a:endParaRPr lang="en-US" sz="80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</a:t>
          </a:r>
          <a:r>
            <a:rPr lang="ar-SA" sz="4400" dirty="0" smtClean="0"/>
            <a:t>التاسع </a:t>
          </a:r>
          <a:r>
            <a:rPr lang="ar-SA" sz="4400" dirty="0" smtClean="0"/>
            <a:t>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0070C0"/>
              </a:solidFill>
            </a:rPr>
            <a:t>الفصل </a:t>
          </a:r>
          <a:r>
            <a:rPr lang="ar-SA" sz="5400" kern="1200" dirty="0" smtClean="0">
              <a:solidFill>
                <a:srgbClr val="0070C0"/>
              </a:solidFill>
            </a:rPr>
            <a:t>الحادى </a:t>
          </a:r>
          <a:r>
            <a:rPr lang="ar-SA" sz="5400" kern="1200" dirty="0" smtClean="0">
              <a:solidFill>
                <a:srgbClr val="0070C0"/>
              </a:solidFill>
            </a:rPr>
            <a:t>عشر </a:t>
          </a:r>
          <a:endParaRPr lang="en-US" sz="5400" kern="1200" dirty="0">
            <a:solidFill>
              <a:srgbClr val="0070C0"/>
            </a:solidFill>
          </a:endParaRPr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kern="1200" dirty="0" smtClean="0">
              <a:solidFill>
                <a:srgbClr val="FF0000"/>
              </a:solidFill>
            </a:rPr>
            <a:t>المفعول معه  </a:t>
          </a:r>
          <a:endParaRPr lang="en-US" sz="80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</a:t>
          </a:r>
          <a:r>
            <a:rPr lang="ar-SA" sz="4400" kern="1200" dirty="0" smtClean="0"/>
            <a:t>التاسع </a:t>
          </a:r>
          <a:r>
            <a:rPr lang="ar-SA" sz="4400" kern="1200" dirty="0" smtClean="0"/>
            <a:t>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اَهْلًا سَهْلًا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السلامُ </a:t>
            </a:r>
            <a:r>
              <a:rPr lang="ar-SA" dirty="0" smtClean="0">
                <a:solidFill>
                  <a:srgbClr val="002060"/>
                </a:solidFill>
              </a:rPr>
              <a:t>عليكم </a:t>
            </a:r>
            <a:r>
              <a:rPr lang="ar-SA" dirty="0" smtClean="0">
                <a:solidFill>
                  <a:srgbClr val="002060"/>
                </a:solidFill>
              </a:rPr>
              <a:t>ورحمةُ اللهِ وبركاتُه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مرحبًا </a:t>
            </a:r>
            <a:r>
              <a:rPr lang="ar-SA" sz="4400" dirty="0" smtClean="0">
                <a:solidFill>
                  <a:srgbClr val="0070C0"/>
                </a:solidFill>
              </a:rPr>
              <a:t>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4854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1- المصدر – 2- اسم الفاعل – 3- اسم المفعول-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ফিইহ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লাহু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মায়াহু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3" y="4107304"/>
            <a:ext cx="6378993" cy="329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7305"/>
            <a:ext cx="5591332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800" dirty="0" smtClean="0">
                <a:solidFill>
                  <a:srgbClr val="0070C0"/>
                </a:solidFill>
              </a:rPr>
              <a:t>احفظوا تعريف المفعول معه  -</a:t>
            </a:r>
            <a:endParaRPr lang="en-US" sz="8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0070C0"/>
                </a:solidFill>
              </a:rPr>
              <a:t>اكتبْ ثلاثة مثال من مفعول معه من كتابكم الدرسى -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0070C0"/>
                </a:solidFill>
              </a:rPr>
              <a:t>تباحثوا فى استعمال </a:t>
            </a:r>
            <a:r>
              <a:rPr lang="ar-SA" sz="5400" dirty="0">
                <a:solidFill>
                  <a:srgbClr val="0070C0"/>
                </a:solidFill>
              </a:rPr>
              <a:t>مفعول </a:t>
            </a:r>
            <a:r>
              <a:rPr lang="ar-SA" sz="5400" dirty="0" smtClean="0">
                <a:solidFill>
                  <a:srgbClr val="0070C0"/>
                </a:solidFill>
              </a:rPr>
              <a:t>معه من كتابكم الدرسى مفصلا وممثلا -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يوضح فى </a:t>
            </a:r>
            <a:r>
              <a:rPr lang="ar-SA" sz="5400" dirty="0">
                <a:solidFill>
                  <a:srgbClr val="0070C0"/>
                </a:solidFill>
              </a:rPr>
              <a:t>مفعول </a:t>
            </a:r>
            <a:r>
              <a:rPr lang="ar-SA" sz="5400" dirty="0" smtClean="0">
                <a:solidFill>
                  <a:srgbClr val="0070C0"/>
                </a:solidFill>
              </a:rPr>
              <a:t>معه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 - </a:t>
            </a:r>
            <a:endParaRPr lang="ar-SA" sz="54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(2)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كم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نصبا من العامل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له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(3)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بهذا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الدرس فى </a:t>
            </a:r>
            <a:r>
              <a:rPr lang="ar-SA" sz="5400" dirty="0">
                <a:solidFill>
                  <a:srgbClr val="0070C0"/>
                </a:solidFill>
              </a:rPr>
              <a:t>مفعول </a:t>
            </a:r>
            <a:r>
              <a:rPr lang="ar-SA" sz="5400" dirty="0" smtClean="0">
                <a:solidFill>
                  <a:srgbClr val="0070C0"/>
                </a:solidFill>
              </a:rPr>
              <a:t>معه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– </a:t>
            </a:r>
            <a:endParaRPr lang="ar-SA" sz="54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(4)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بهذا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الدرس فى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معنى </a:t>
            </a:r>
            <a:r>
              <a:rPr lang="ar-SA" sz="5400" dirty="0" smtClean="0">
                <a:solidFill>
                  <a:srgbClr val="0070C0"/>
                </a:solidFill>
              </a:rPr>
              <a:t>مفعول معه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– </a:t>
            </a:r>
            <a:endParaRPr lang="ar-SA" sz="54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(5) يوضح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بهذا </a:t>
            </a:r>
            <a:r>
              <a:rPr lang="ar-SA" sz="5400" dirty="0">
                <a:solidFill>
                  <a:srgbClr val="0070C0"/>
                </a:solidFill>
                <a:latin typeface="NikoshBAN" pitchFamily="2" charset="0"/>
              </a:rPr>
              <a:t>الدرس فى مفعول فيه و معه و له </a:t>
            </a:r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endParaRPr lang="ar-SA" sz="7200" dirty="0">
              <a:solidFill>
                <a:srgbClr val="0070C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عرف المفعول معه بالمثل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عرف مفعول مطلق بالمثل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عرف مفعول فيه وكم قسما له بين بالمثال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3612630"/>
            <a:ext cx="11707091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 استخرجوا المفاعيل من الجمل الاتية : - </a:t>
            </a:r>
          </a:p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ضربتُ الرجلَ الشريرَ يومَ الجمعةِ امامَ الاميرِ ضربًا شديدًا فى دارِهِ تأديبًا و الخشبةَ - </a:t>
            </a: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6612232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3964" y="332509"/>
            <a:ext cx="4253345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70C0"/>
                </a:solidFill>
              </a:rPr>
              <a:t>النحو فى العلوم كالملح فى الطعام </a:t>
            </a:r>
            <a:endParaRPr lang="en-GB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تعريف </a:t>
            </a:r>
            <a:r>
              <a:rPr lang="ar-SA" sz="6000" dirty="0">
                <a:solidFill>
                  <a:srgbClr val="FF0000"/>
                </a:solidFill>
              </a:rPr>
              <a:t>المفعول </a:t>
            </a:r>
            <a:r>
              <a:rPr lang="ar-SA" sz="6000" dirty="0" smtClean="0">
                <a:solidFill>
                  <a:srgbClr val="FF0000"/>
                </a:solidFill>
              </a:rPr>
              <a:t>معه  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মাফুলে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মায়াহুর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FF0000"/>
                </a:solidFill>
                <a:latin typeface="NikoshBAN" pitchFamily="2" charset="0"/>
              </a:rPr>
              <a:t>ثمرة الدرس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المفعول معه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معنا معه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مفعول معه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سبب مفعول معه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مفعول فيه و معه و له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1782690"/>
            <a:ext cx="7037036" cy="50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تعريف المفعول معه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B0F0"/>
                </a:solidFill>
              </a:rPr>
              <a:t>المفعول معه : -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B0F0"/>
                </a:solidFill>
              </a:rPr>
              <a:t>هو ما يذكر بعد (واو) بمعنى (مع) لمصاحبته معمول فعل – </a:t>
            </a:r>
          </a:p>
          <a:p>
            <a:pPr marL="3657600" lvl="8" indent="0" algn="r">
              <a:buNone/>
            </a:pPr>
            <a:r>
              <a:rPr lang="ar-SA" sz="6000" dirty="0" smtClean="0">
                <a:solidFill>
                  <a:srgbClr val="00B0F0"/>
                </a:solidFill>
              </a:rPr>
              <a:t>نحو: جاء البرد والمعطف - </a:t>
            </a:r>
            <a:r>
              <a:rPr lang="ar-SA" sz="6000" dirty="0" smtClean="0">
                <a:solidFill>
                  <a:srgbClr val="00B0F0"/>
                </a:solidFill>
              </a:rPr>
              <a:t>  </a:t>
            </a:r>
            <a:endParaRPr lang="ar-SA" sz="6000" dirty="0" smtClean="0">
              <a:solidFill>
                <a:srgbClr val="00B0F0"/>
              </a:solidFill>
            </a:endParaRPr>
          </a:p>
          <a:p>
            <a:pPr marL="3657600" lvl="8" indent="0" algn="r">
              <a:buNone/>
            </a:pP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654147" cy="1496291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ইসমকে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লাহু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496291"/>
            <a:ext cx="11458732" cy="518932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মাফউলে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মায়াহু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নসব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2571749"/>
            <a:ext cx="6179127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414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اَهْلًا سَهْلًا السلامُ عليكم ورحمةُ اللهِ وبركاتُه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تعريف المفعول معه</vt:lpstr>
      <vt:lpstr>  এমন ইসমকে বলে যা মায়া অর্থে ওয়াও এর পরে ব্যবহৃত হয়ে এবং পূর্ববর্তী বাক্যে ফেল উল্লেখ থাকবে তাকে মাফউলে লাহু  বলে।</vt:lpstr>
      <vt:lpstr> 1- المصدر – 2- اسم الفاعل – 3- اسم المفعول-   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270</cp:revision>
  <dcterms:created xsi:type="dcterms:W3CDTF">2016-06-03T04:25:56Z</dcterms:created>
  <dcterms:modified xsi:type="dcterms:W3CDTF">2021-04-26T06:19:57Z</dcterms:modified>
</cp:coreProperties>
</file>