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4" r:id="rId2"/>
    <p:sldId id="256" r:id="rId3"/>
    <p:sldId id="277" r:id="rId4"/>
    <p:sldId id="281" r:id="rId5"/>
    <p:sldId id="259" r:id="rId6"/>
    <p:sldId id="261" r:id="rId7"/>
    <p:sldId id="278" r:id="rId8"/>
    <p:sldId id="263" r:id="rId9"/>
    <p:sldId id="264" r:id="rId10"/>
    <p:sldId id="265" r:id="rId11"/>
    <p:sldId id="266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2" r:id="rId21"/>
    <p:sldId id="274" r:id="rId22"/>
    <p:sldId id="275" r:id="rId23"/>
    <p:sldId id="276" r:id="rId24"/>
    <p:sldId id="2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60" autoAdjust="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2A42B-4F4B-4AA4-BA6F-8DC8403A53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D638BC-6FDA-4061-B85E-D1AF2F0CA26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১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৩.১.২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 </a:t>
          </a:r>
          <a:endParaRPr lang="en-US" sz="3600" dirty="0"/>
        </a:p>
      </dgm:t>
    </dgm:pt>
    <dgm:pt modelId="{55525A80-ECA9-40D0-AF25-000DBD8A54BB}" type="parTrans" cxnId="{60FBF5B7-BCC3-429C-8458-CC39A5FD1790}">
      <dgm:prSet/>
      <dgm:spPr/>
      <dgm:t>
        <a:bodyPr/>
        <a:lstStyle/>
        <a:p>
          <a:endParaRPr lang="en-US"/>
        </a:p>
      </dgm:t>
    </dgm:pt>
    <dgm:pt modelId="{2C8B3A56-5EC2-40A5-8581-5664A2DD0F0F}" type="sibTrans" cxnId="{60FBF5B7-BCC3-429C-8458-CC39A5FD1790}">
      <dgm:prSet/>
      <dgm:spPr/>
      <dgm:t>
        <a:bodyPr/>
        <a:lstStyle/>
        <a:p>
          <a:endParaRPr lang="en-US"/>
        </a:p>
      </dgm:t>
    </dgm:pt>
    <dgm:pt modelId="{D9DF1071-770D-4F9F-9B1B-89ED8F965E2A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আবহাওয়া</a:t>
          </a:r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র</a:t>
          </a:r>
          <a:r>
            <a:rPr lang="bn-BD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উপাদান</a:t>
          </a:r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সমূহ কী কী</a:t>
          </a:r>
          <a:r>
            <a:rPr lang="bn-BD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বর্ণনা করতে</a:t>
          </a:r>
          <a:r>
            <a:rPr lang="bn-BD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পারবে</a:t>
          </a:r>
          <a:r>
            <a:rPr lang="en-US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600" b="1" cap="none" spc="0" dirty="0">
            <a:ln w="11430"/>
            <a:solidFill>
              <a:schemeClr val="tx1"/>
            </a:solidFill>
            <a:effectLst/>
          </a:endParaRPr>
        </a:p>
      </dgm:t>
    </dgm:pt>
    <dgm:pt modelId="{153D8F70-7F4F-4136-9437-7596791FD0E5}" type="parTrans" cxnId="{A62F6207-8F11-4350-B981-70BAECE4CBCD}">
      <dgm:prSet/>
      <dgm:spPr/>
      <dgm:t>
        <a:bodyPr/>
        <a:lstStyle/>
        <a:p>
          <a:endParaRPr lang="en-US"/>
        </a:p>
      </dgm:t>
    </dgm:pt>
    <dgm:pt modelId="{5D324025-5191-4617-A887-2139643FB45E}" type="sibTrans" cxnId="{A62F6207-8F11-4350-B981-70BAECE4CBCD}">
      <dgm:prSet/>
      <dgm:spPr/>
      <dgm:t>
        <a:bodyPr/>
        <a:lstStyle/>
        <a:p>
          <a:endParaRPr lang="en-US"/>
        </a:p>
      </dgm:t>
    </dgm:pt>
    <dgm:pt modelId="{404A0818-6C2E-4173-B204-5D8C17ACA981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১৩.১.৩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2AAA8E-CA26-4CDE-B99D-BE9C4CA885AE}" type="parTrans" cxnId="{9D887CC4-B105-4A40-859C-88F81FEF8C4E}">
      <dgm:prSet/>
      <dgm:spPr/>
      <dgm:t>
        <a:bodyPr/>
        <a:lstStyle/>
        <a:p>
          <a:endParaRPr lang="en-US"/>
        </a:p>
      </dgm:t>
    </dgm:pt>
    <dgm:pt modelId="{81E553EC-6B39-4F00-BEE8-78CD4F8AB300}" type="sibTrans" cxnId="{9D887CC4-B105-4A40-859C-88F81FEF8C4E}">
      <dgm:prSet/>
      <dgm:spPr/>
      <dgm:t>
        <a:bodyPr/>
        <a:lstStyle/>
        <a:p>
          <a:endParaRPr lang="en-US"/>
        </a:p>
      </dgm:t>
    </dgm:pt>
    <dgm:pt modelId="{5FE8A043-53BF-4EFD-AE21-84E764F5AACF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28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BD" sz="36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আবহাওয়া</a:t>
          </a:r>
          <a:r>
            <a:rPr lang="bn-IN" sz="36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র</a:t>
          </a:r>
          <a:r>
            <a:rPr lang="bn-BD" sz="36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উপাদান</a:t>
          </a:r>
          <a:r>
            <a:rPr lang="bn-IN" sz="36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সমূহের </a:t>
          </a:r>
          <a:r>
            <a:rPr lang="bn-BD" sz="36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বৈশিষ্ট্য </a:t>
          </a:r>
          <a:r>
            <a:rPr lang="bn-BD" sz="36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ব্যাখ্যা করতে পারবে</a:t>
          </a:r>
          <a:r>
            <a:rPr lang="en-US" sz="36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;</a:t>
          </a:r>
          <a:endParaRPr lang="en-US" sz="3600" b="1" cap="none" spc="0" dirty="0">
            <a:ln w="11430"/>
            <a:solidFill>
              <a:schemeClr val="accent2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7AA75DB1-9C36-4096-A814-749F1C7C2B25}" type="parTrans" cxnId="{AC566E6B-A46E-4B8F-A6F7-21ED95C4A394}">
      <dgm:prSet/>
      <dgm:spPr/>
      <dgm:t>
        <a:bodyPr/>
        <a:lstStyle/>
        <a:p>
          <a:endParaRPr lang="en-US"/>
        </a:p>
      </dgm:t>
    </dgm:pt>
    <dgm:pt modelId="{0FFE1E87-AB68-4F7E-AEBB-367A99741A91}" type="sibTrans" cxnId="{AC566E6B-A46E-4B8F-A6F7-21ED95C4A394}">
      <dgm:prSet/>
      <dgm:spPr/>
      <dgm:t>
        <a:bodyPr/>
        <a:lstStyle/>
        <a:p>
          <a:endParaRPr lang="en-US"/>
        </a:p>
      </dgm:t>
    </dgm:pt>
    <dgm:pt modelId="{21869CDF-1079-46C7-8780-76BADDD119E4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১৩.১.৪</a:t>
          </a:r>
          <a:r>
            <a:rPr lang="bn-BD" sz="31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3100" dirty="0">
            <a:solidFill>
              <a:schemeClr val="tx1"/>
            </a:solidFill>
          </a:endParaRPr>
        </a:p>
      </dgm:t>
    </dgm:pt>
    <dgm:pt modelId="{C4AB6F3C-5091-47B6-984A-077AA3EF1892}" type="parTrans" cxnId="{DEA76A93-2F6E-47ED-938F-72EE7F5843DF}">
      <dgm:prSet/>
      <dgm:spPr/>
      <dgm:t>
        <a:bodyPr/>
        <a:lstStyle/>
        <a:p>
          <a:endParaRPr lang="en-US"/>
        </a:p>
      </dgm:t>
    </dgm:pt>
    <dgm:pt modelId="{9D1EA879-5C58-4455-9534-703C83135977}" type="sibTrans" cxnId="{DEA76A93-2F6E-47ED-938F-72EE7F5843DF}">
      <dgm:prSet/>
      <dgm:spPr/>
      <dgm:t>
        <a:bodyPr/>
        <a:lstStyle/>
        <a:p>
          <a:endParaRPr lang="en-US"/>
        </a:p>
      </dgm:t>
    </dgm:pt>
    <dgm:pt modelId="{94A344A1-4834-45E0-A218-3F1911CBF5D3}">
      <dgm:prSet phldrT="[Tex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আবহাওয়া</a:t>
          </a:r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র</a:t>
          </a:r>
          <a:r>
            <a:rPr lang="bn-BD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উপাদান</a:t>
          </a:r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সমূহের তালিকা </a:t>
          </a:r>
          <a:r>
            <a:rPr lang="bn-BD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 পা</a:t>
          </a:r>
          <a:r>
            <a:rPr lang="bn-IN" sz="3600" b="1" cap="none" spc="0" dirty="0" smtClean="0">
              <a:ln w="1143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রবে। </a:t>
          </a:r>
          <a:endParaRPr lang="en-US" sz="3600" b="1" cap="none" spc="0" dirty="0">
            <a:ln w="11430"/>
            <a:solidFill>
              <a:schemeClr val="tx1"/>
            </a:solidFill>
            <a:effectLst/>
          </a:endParaRPr>
        </a:p>
      </dgm:t>
    </dgm:pt>
    <dgm:pt modelId="{184545C6-683E-497B-BE91-32942FA3BBDC}" type="parTrans" cxnId="{11948DDD-7C76-48FA-ACCF-D7C4C3CCD5B0}">
      <dgm:prSet/>
      <dgm:spPr/>
      <dgm:t>
        <a:bodyPr/>
        <a:lstStyle/>
        <a:p>
          <a:endParaRPr lang="en-US"/>
        </a:p>
      </dgm:t>
    </dgm:pt>
    <dgm:pt modelId="{D44AC927-6EC4-412D-BF30-7923DA684D80}" type="sibTrans" cxnId="{11948DDD-7C76-48FA-ACCF-D7C4C3CCD5B0}">
      <dgm:prSet/>
      <dgm:spPr/>
      <dgm:t>
        <a:bodyPr/>
        <a:lstStyle/>
        <a:p>
          <a:endParaRPr lang="en-US"/>
        </a:p>
      </dgm:t>
    </dgm:pt>
    <dgm:pt modelId="{D7B10489-FE62-4F19-8032-E47897ECADD9}" type="pres">
      <dgm:prSet presAssocID="{1952A42B-4F4B-4AA4-BA6F-8DC8403A53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055E06-7969-4A03-BA0D-17DB9ECE544A}" type="pres">
      <dgm:prSet presAssocID="{13D638BC-6FDA-4061-B85E-D1AF2F0CA263}" presName="composite" presStyleCnt="0"/>
      <dgm:spPr/>
    </dgm:pt>
    <dgm:pt modelId="{4BE058F5-5CD2-4E10-B0EC-8920E1445A6C}" type="pres">
      <dgm:prSet presAssocID="{13D638BC-6FDA-4061-B85E-D1AF2F0CA26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B5710-ACD6-4039-993C-848764C5A1CC}" type="pres">
      <dgm:prSet presAssocID="{13D638BC-6FDA-4061-B85E-D1AF2F0CA263}" presName="descendantText" presStyleLbl="alignAcc1" presStyleIdx="0" presStyleCnt="3" custLinFactNeighborX="668" custLinFactNeighborY="-6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7E252-1AB1-467B-BC58-9A09B7CFD542}" type="pres">
      <dgm:prSet presAssocID="{2C8B3A56-5EC2-40A5-8581-5664A2DD0F0F}" presName="sp" presStyleCnt="0"/>
      <dgm:spPr/>
    </dgm:pt>
    <dgm:pt modelId="{15AB44C8-64F8-4930-9882-37C418E9C50A}" type="pres">
      <dgm:prSet presAssocID="{404A0818-6C2E-4173-B204-5D8C17ACA981}" presName="composite" presStyleCnt="0"/>
      <dgm:spPr/>
    </dgm:pt>
    <dgm:pt modelId="{F7238A48-6E96-4FDC-B718-543FB9D84B12}" type="pres">
      <dgm:prSet presAssocID="{404A0818-6C2E-4173-B204-5D8C17ACA981}" presName="parentText" presStyleLbl="alignNode1" presStyleIdx="1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A18A4-B2C9-45FC-8C36-CE656B3185BE}" type="pres">
      <dgm:prSet presAssocID="{404A0818-6C2E-4173-B204-5D8C17ACA9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4CCF-41DA-4E6A-8082-3F07B38BB3C0}" type="pres">
      <dgm:prSet presAssocID="{81E553EC-6B39-4F00-BEE8-78CD4F8AB300}" presName="sp" presStyleCnt="0"/>
      <dgm:spPr/>
    </dgm:pt>
    <dgm:pt modelId="{EB83FA37-F444-473D-A39D-CA3FE8CE318E}" type="pres">
      <dgm:prSet presAssocID="{21869CDF-1079-46C7-8780-76BADDD119E4}" presName="composite" presStyleCnt="0"/>
      <dgm:spPr/>
    </dgm:pt>
    <dgm:pt modelId="{97B46740-EE3E-4D87-A8EF-DE5026CA2DB6}" type="pres">
      <dgm:prSet presAssocID="{21869CDF-1079-46C7-8780-76BADDD119E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24FF5-A57D-4165-BDB6-4C94995CBAE2}" type="pres">
      <dgm:prSet presAssocID="{21869CDF-1079-46C7-8780-76BADDD119E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25602D-A978-4F51-B535-7049492A9386}" type="presOf" srcId="{5FE8A043-53BF-4EFD-AE21-84E764F5AACF}" destId="{03EA18A4-B2C9-45FC-8C36-CE656B3185BE}" srcOrd="0" destOrd="0" presId="urn:microsoft.com/office/officeart/2005/8/layout/chevron2"/>
    <dgm:cxn modelId="{A62F6207-8F11-4350-B981-70BAECE4CBCD}" srcId="{13D638BC-6FDA-4061-B85E-D1AF2F0CA263}" destId="{D9DF1071-770D-4F9F-9B1B-89ED8F965E2A}" srcOrd="0" destOrd="0" parTransId="{153D8F70-7F4F-4136-9437-7596791FD0E5}" sibTransId="{5D324025-5191-4617-A887-2139643FB45E}"/>
    <dgm:cxn modelId="{2BE7C374-3981-49DC-AA75-0DB4193E05C6}" type="presOf" srcId="{21869CDF-1079-46C7-8780-76BADDD119E4}" destId="{97B46740-EE3E-4D87-A8EF-DE5026CA2DB6}" srcOrd="0" destOrd="0" presId="urn:microsoft.com/office/officeart/2005/8/layout/chevron2"/>
    <dgm:cxn modelId="{49C90DC7-E29C-442D-AC1D-04D58341EF0A}" type="presOf" srcId="{D9DF1071-770D-4F9F-9B1B-89ED8F965E2A}" destId="{869B5710-ACD6-4039-993C-848764C5A1CC}" srcOrd="0" destOrd="0" presId="urn:microsoft.com/office/officeart/2005/8/layout/chevron2"/>
    <dgm:cxn modelId="{C7394457-8BAE-48A3-9A6D-2AB5C87B0BFE}" type="presOf" srcId="{1952A42B-4F4B-4AA4-BA6F-8DC8403A532B}" destId="{D7B10489-FE62-4F19-8032-E47897ECADD9}" srcOrd="0" destOrd="0" presId="urn:microsoft.com/office/officeart/2005/8/layout/chevron2"/>
    <dgm:cxn modelId="{11948DDD-7C76-48FA-ACCF-D7C4C3CCD5B0}" srcId="{21869CDF-1079-46C7-8780-76BADDD119E4}" destId="{94A344A1-4834-45E0-A218-3F1911CBF5D3}" srcOrd="0" destOrd="0" parTransId="{184545C6-683E-497B-BE91-32942FA3BBDC}" sibTransId="{D44AC927-6EC4-412D-BF30-7923DA684D80}"/>
    <dgm:cxn modelId="{9D887CC4-B105-4A40-859C-88F81FEF8C4E}" srcId="{1952A42B-4F4B-4AA4-BA6F-8DC8403A532B}" destId="{404A0818-6C2E-4173-B204-5D8C17ACA981}" srcOrd="1" destOrd="0" parTransId="{2D2AAA8E-CA26-4CDE-B99D-BE9C4CA885AE}" sibTransId="{81E553EC-6B39-4F00-BEE8-78CD4F8AB300}"/>
    <dgm:cxn modelId="{60FBF5B7-BCC3-429C-8458-CC39A5FD1790}" srcId="{1952A42B-4F4B-4AA4-BA6F-8DC8403A532B}" destId="{13D638BC-6FDA-4061-B85E-D1AF2F0CA263}" srcOrd="0" destOrd="0" parTransId="{55525A80-ECA9-40D0-AF25-000DBD8A54BB}" sibTransId="{2C8B3A56-5EC2-40A5-8581-5664A2DD0F0F}"/>
    <dgm:cxn modelId="{AC566E6B-A46E-4B8F-A6F7-21ED95C4A394}" srcId="{404A0818-6C2E-4173-B204-5D8C17ACA981}" destId="{5FE8A043-53BF-4EFD-AE21-84E764F5AACF}" srcOrd="0" destOrd="0" parTransId="{7AA75DB1-9C36-4096-A814-749F1C7C2B25}" sibTransId="{0FFE1E87-AB68-4F7E-AEBB-367A99741A91}"/>
    <dgm:cxn modelId="{2CFEC6E3-367D-47AB-B679-C0D851A4A288}" type="presOf" srcId="{13D638BC-6FDA-4061-B85E-D1AF2F0CA263}" destId="{4BE058F5-5CD2-4E10-B0EC-8920E1445A6C}" srcOrd="0" destOrd="0" presId="urn:microsoft.com/office/officeart/2005/8/layout/chevron2"/>
    <dgm:cxn modelId="{DEA76A93-2F6E-47ED-938F-72EE7F5843DF}" srcId="{1952A42B-4F4B-4AA4-BA6F-8DC8403A532B}" destId="{21869CDF-1079-46C7-8780-76BADDD119E4}" srcOrd="2" destOrd="0" parTransId="{C4AB6F3C-5091-47B6-984A-077AA3EF1892}" sibTransId="{9D1EA879-5C58-4455-9534-703C83135977}"/>
    <dgm:cxn modelId="{EB9B6958-3012-4AFA-AB94-B497C5293D90}" type="presOf" srcId="{404A0818-6C2E-4173-B204-5D8C17ACA981}" destId="{F7238A48-6E96-4FDC-B718-543FB9D84B12}" srcOrd="0" destOrd="0" presId="urn:microsoft.com/office/officeart/2005/8/layout/chevron2"/>
    <dgm:cxn modelId="{38137805-190A-44F6-ADFC-0D11FDF3984F}" type="presOf" srcId="{94A344A1-4834-45E0-A218-3F1911CBF5D3}" destId="{AC524FF5-A57D-4165-BDB6-4C94995CBAE2}" srcOrd="0" destOrd="0" presId="urn:microsoft.com/office/officeart/2005/8/layout/chevron2"/>
    <dgm:cxn modelId="{4AC87721-EE8D-4B9C-A7E5-13FD6CE3D150}" type="presParOf" srcId="{D7B10489-FE62-4F19-8032-E47897ECADD9}" destId="{15055E06-7969-4A03-BA0D-17DB9ECE544A}" srcOrd="0" destOrd="0" presId="urn:microsoft.com/office/officeart/2005/8/layout/chevron2"/>
    <dgm:cxn modelId="{2BE82BE5-9EFE-4459-9564-D210C410D286}" type="presParOf" srcId="{15055E06-7969-4A03-BA0D-17DB9ECE544A}" destId="{4BE058F5-5CD2-4E10-B0EC-8920E1445A6C}" srcOrd="0" destOrd="0" presId="urn:microsoft.com/office/officeart/2005/8/layout/chevron2"/>
    <dgm:cxn modelId="{35E895D5-C5BF-4454-87BB-A5676DFE95B1}" type="presParOf" srcId="{15055E06-7969-4A03-BA0D-17DB9ECE544A}" destId="{869B5710-ACD6-4039-993C-848764C5A1CC}" srcOrd="1" destOrd="0" presId="urn:microsoft.com/office/officeart/2005/8/layout/chevron2"/>
    <dgm:cxn modelId="{A0EE22F7-F194-4508-BB34-804914F93B6D}" type="presParOf" srcId="{D7B10489-FE62-4F19-8032-E47897ECADD9}" destId="{F0B7E252-1AB1-467B-BC58-9A09B7CFD542}" srcOrd="1" destOrd="0" presId="urn:microsoft.com/office/officeart/2005/8/layout/chevron2"/>
    <dgm:cxn modelId="{AC82BDBD-0BE8-44EA-89ED-E7BCEF3D16F8}" type="presParOf" srcId="{D7B10489-FE62-4F19-8032-E47897ECADD9}" destId="{15AB44C8-64F8-4930-9882-37C418E9C50A}" srcOrd="2" destOrd="0" presId="urn:microsoft.com/office/officeart/2005/8/layout/chevron2"/>
    <dgm:cxn modelId="{321E6046-0210-4DA1-AEDB-5E4EAF3E6247}" type="presParOf" srcId="{15AB44C8-64F8-4930-9882-37C418E9C50A}" destId="{F7238A48-6E96-4FDC-B718-543FB9D84B12}" srcOrd="0" destOrd="0" presId="urn:microsoft.com/office/officeart/2005/8/layout/chevron2"/>
    <dgm:cxn modelId="{9053B448-9D32-4346-AFC6-E15B7CC101C4}" type="presParOf" srcId="{15AB44C8-64F8-4930-9882-37C418E9C50A}" destId="{03EA18A4-B2C9-45FC-8C36-CE656B3185BE}" srcOrd="1" destOrd="0" presId="urn:microsoft.com/office/officeart/2005/8/layout/chevron2"/>
    <dgm:cxn modelId="{29F379CC-12BE-44D4-9CE4-362578481373}" type="presParOf" srcId="{D7B10489-FE62-4F19-8032-E47897ECADD9}" destId="{3A924CCF-41DA-4E6A-8082-3F07B38BB3C0}" srcOrd="3" destOrd="0" presId="urn:microsoft.com/office/officeart/2005/8/layout/chevron2"/>
    <dgm:cxn modelId="{B7326AF5-463C-40F8-8997-B2703B12DC4B}" type="presParOf" srcId="{D7B10489-FE62-4F19-8032-E47897ECADD9}" destId="{EB83FA37-F444-473D-A39D-CA3FE8CE318E}" srcOrd="4" destOrd="0" presId="urn:microsoft.com/office/officeart/2005/8/layout/chevron2"/>
    <dgm:cxn modelId="{E4BD32C6-3D72-4034-A881-6B364D3C5C96}" type="presParOf" srcId="{EB83FA37-F444-473D-A39D-CA3FE8CE318E}" destId="{97B46740-EE3E-4D87-A8EF-DE5026CA2DB6}" srcOrd="0" destOrd="0" presId="urn:microsoft.com/office/officeart/2005/8/layout/chevron2"/>
    <dgm:cxn modelId="{62189ABD-33D9-470A-8158-513ABB98150F}" type="presParOf" srcId="{EB83FA37-F444-473D-A39D-CA3FE8CE318E}" destId="{AC524FF5-A57D-4165-BDB6-4C94995CBA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FDA9D-AF15-4784-8B4E-A102E6138CEA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DB079-CE7D-4DD1-A82A-D30802939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84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DB079-CE7D-4DD1-A82A-D308029394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9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C326-3705-42BA-84F1-7ACF1B0AF16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FE65-87F7-4090-820E-8C2FB405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01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C326-3705-42BA-84F1-7ACF1B0AF16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FE65-87F7-4090-820E-8C2FB405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1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C326-3705-42BA-84F1-7ACF1B0AF16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FE65-87F7-4090-820E-8C2FB405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6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C326-3705-42BA-84F1-7ACF1B0AF16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FE65-87F7-4090-820E-8C2FB405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C326-3705-42BA-84F1-7ACF1B0AF16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FE65-87F7-4090-820E-8C2FB405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C326-3705-42BA-84F1-7ACF1B0AF16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FE65-87F7-4090-820E-8C2FB405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4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C326-3705-42BA-84F1-7ACF1B0AF16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FE65-87F7-4090-820E-8C2FB405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6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C326-3705-42BA-84F1-7ACF1B0AF16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FE65-87F7-4090-820E-8C2FB405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C326-3705-42BA-84F1-7ACF1B0AF16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FE65-87F7-4090-820E-8C2FB405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7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C326-3705-42BA-84F1-7ACF1B0AF16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FE65-87F7-4090-820E-8C2FB405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C326-3705-42BA-84F1-7ACF1B0AF16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7FE65-87F7-4090-820E-8C2FB405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7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C326-3705-42BA-84F1-7ACF1B0AF165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7FE65-87F7-4090-820E-8C2FB4050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7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70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43397" y="344774"/>
            <a:ext cx="6355830" cy="5711251"/>
            <a:chOff x="2863121" y="464695"/>
            <a:chExt cx="6355830" cy="5711251"/>
          </a:xfrm>
        </p:grpSpPr>
        <p:sp>
          <p:nvSpPr>
            <p:cNvPr id="8" name="Oval 7"/>
            <p:cNvSpPr/>
            <p:nvPr/>
          </p:nvSpPr>
          <p:spPr>
            <a:xfrm>
              <a:off x="4856814" y="2398425"/>
              <a:ext cx="2323475" cy="2098624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আবহাওয়ার উপাদান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249055" y="464695"/>
              <a:ext cx="1841293" cy="1741359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কাশের অবস্থা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63121" y="2203554"/>
              <a:ext cx="1873770" cy="171137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বৃষ্টিপাত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750040" y="4332158"/>
              <a:ext cx="1871272" cy="1756348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বায়ুপ্রবাহ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332690" y="2203554"/>
              <a:ext cx="1886261" cy="1831299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বায়ুর তাপমাত্রা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268388" y="4422097"/>
              <a:ext cx="1871270" cy="17538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আর্দ্রতা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872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4506921" y="247830"/>
            <a:ext cx="2719255" cy="5676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960225" y="1679767"/>
            <a:ext cx="4345901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1494677" y="5694190"/>
            <a:ext cx="9623408" cy="4196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আবহাওয়ার উপাদা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নাম লেখ। 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825178" y="3799405"/>
            <a:ext cx="4985903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A24A12C-2FE9-48E4-8C7E-6B301AD47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35" y="990994"/>
            <a:ext cx="8071021" cy="4322796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181600" y="2362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ঝড়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162800" y="2667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বৃষ্টি 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2047407" y="2971295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প্রাকৃতিক অবস্থা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44095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31" y="1816652"/>
            <a:ext cx="2639983" cy="1854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455" y="1768839"/>
            <a:ext cx="3098276" cy="2158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988" y="1678899"/>
            <a:ext cx="2837145" cy="2281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9188" y="1679102"/>
            <a:ext cx="3023393" cy="2143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2632659" y="389978"/>
            <a:ext cx="6391419" cy="61170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961752" y="4006691"/>
            <a:ext cx="171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রৌদ্রোজ্জ্বল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3597639" y="4051663"/>
            <a:ext cx="260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 মেঘাচ্ছান্ন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7092729" y="4051662"/>
            <a:ext cx="171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বর্ষণ মূখর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31A02D8-27DB-4E2F-93C5-BC151AA67A11}"/>
              </a:ext>
            </a:extLst>
          </p:cNvPr>
          <p:cNvSpPr txBox="1"/>
          <p:nvPr/>
        </p:nvSpPr>
        <p:spPr>
          <a:xfrm>
            <a:off x="9925870" y="4141604"/>
            <a:ext cx="171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বজ্রবৃষ্টি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75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C089567-D497-4E12-9F2A-D26D584AD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72" y="3212382"/>
            <a:ext cx="4557010" cy="2199067"/>
          </a:xfrm>
          <a:prstGeom prst="rect">
            <a:avLst/>
          </a:prstGeom>
        </p:spPr>
      </p:pic>
      <p:pic>
        <p:nvPicPr>
          <p:cNvPr id="13" name="Picture 12" descr="485218669_39106a339b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252" y="779489"/>
            <a:ext cx="4347148" cy="2308486"/>
          </a:xfrm>
          <a:prstGeom prst="rect">
            <a:avLst/>
          </a:prstGeom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698C6C-24EA-4E37-AFEF-E728860BC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99" y="814438"/>
            <a:ext cx="4452467" cy="227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A96288-2A76-43D7-9BB4-993B3C8FC7B4}"/>
              </a:ext>
            </a:extLst>
          </p:cNvPr>
          <p:cNvSpPr txBox="1"/>
          <p:nvPr/>
        </p:nvSpPr>
        <p:spPr>
          <a:xfrm>
            <a:off x="6815912" y="3274912"/>
            <a:ext cx="1043574" cy="4988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বৃষ্টি   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1605CF-585E-4D8E-961E-A99AD8549D93}"/>
              </a:ext>
            </a:extLst>
          </p:cNvPr>
          <p:cNvSpPr txBox="1"/>
          <p:nvPr/>
        </p:nvSpPr>
        <p:spPr>
          <a:xfrm>
            <a:off x="8811133" y="801471"/>
            <a:ext cx="1896681" cy="49092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বজ্রবৃষ্টি   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BC59C0F-3834-4CE8-858E-1973E5C34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2" y="3192905"/>
            <a:ext cx="4317168" cy="2248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702B0C-473A-4DC8-AA6B-68CFEFC8D4E0}"/>
              </a:ext>
            </a:extLst>
          </p:cNvPr>
          <p:cNvSpPr txBox="1"/>
          <p:nvPr/>
        </p:nvSpPr>
        <p:spPr>
          <a:xfrm>
            <a:off x="1307034" y="3429000"/>
            <a:ext cx="1341823" cy="5479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কুয়াশা    </a:t>
            </a:r>
            <a:r>
              <a:rPr lang="en-US" sz="3200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2D0D1F-5ED2-4802-A29C-3E632CF2B8E7}"/>
              </a:ext>
            </a:extLst>
          </p:cNvPr>
          <p:cNvSpPr txBox="1"/>
          <p:nvPr/>
        </p:nvSpPr>
        <p:spPr>
          <a:xfrm>
            <a:off x="1294204" y="5428975"/>
            <a:ext cx="10445540" cy="107721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গ্রীষ্মকালে বজ্রবৃষ্টি,বর্ষাকালে বৃষ্টি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শীতকালে কুয়াশা এবং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শুকনো মৌসুমে আবছায়া বা ধুলাময় অবস্থা একটি সাধারণ ঘটনা।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AB8D01-2DAE-4F17-9566-22D8FCF979DB}"/>
              </a:ext>
            </a:extLst>
          </p:cNvPr>
          <p:cNvSpPr txBox="1"/>
          <p:nvPr/>
        </p:nvSpPr>
        <p:spPr>
          <a:xfrm>
            <a:off x="4299884" y="278358"/>
            <a:ext cx="3267896" cy="4261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আকাশের অবস্থা </a:t>
            </a:r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3049651" y="861431"/>
            <a:ext cx="1790218" cy="40380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কালো মেঘ   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0083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1177057" y="5132972"/>
            <a:ext cx="10340861" cy="496290"/>
          </a:xfrm>
          <a:prstGeom prst="rect">
            <a:avLst/>
          </a:prstGeom>
          <a:solidFill>
            <a:schemeClr val="accent1">
              <a:lumMod val="75000"/>
              <a:alpha val="82000"/>
            </a:schemeClr>
          </a:solidFill>
          <a:ln w="1270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আকাশের অবস্থা বলতে কী বুঝ?   </a:t>
            </a:r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4649470" y="516092"/>
            <a:ext cx="2719255" cy="56769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bn-IN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 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35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5942361" y="4756838"/>
            <a:ext cx="5360186" cy="5352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শীতকালে আমরা ঠান্ডা অনুভব করি। 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F587D0D-EE8A-46D8-898B-F82FBE061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50" y="1008661"/>
            <a:ext cx="5159611" cy="3667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6F05AC-6899-4909-A5B9-7CCAE8B27091}"/>
              </a:ext>
            </a:extLst>
          </p:cNvPr>
          <p:cNvSpPr txBox="1"/>
          <p:nvPr/>
        </p:nvSpPr>
        <p:spPr>
          <a:xfrm>
            <a:off x="441777" y="4771125"/>
            <a:ext cx="5463116" cy="53525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গ্রীষ্মকালে আমরা গরম অনুভব করি।   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402E87-76AA-493A-AAEA-94292D9AFCEF}"/>
              </a:ext>
            </a:extLst>
          </p:cNvPr>
          <p:cNvSpPr txBox="1"/>
          <p:nvPr/>
        </p:nvSpPr>
        <p:spPr>
          <a:xfrm>
            <a:off x="515012" y="5146270"/>
            <a:ext cx="10916825" cy="105887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বাতাস কতটা ঠান্ডা বা গরম সেই অবস্থাই হচ্ছে তাপমাত্রা। আমরা আবহাওয়াকে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রৌদ্রো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জ্জ্বল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গরম দিন এবং 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রৌদ্র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োজ্জ্বল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ঠান্ডা দিন বলতে পারি।      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FE45C89-1906-4DFE-961F-0D907DBDC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2" y="990502"/>
            <a:ext cx="5376484" cy="37129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415FC41-CE70-41E9-A09D-DEEB5C6F402C}"/>
              </a:ext>
            </a:extLst>
          </p:cNvPr>
          <p:cNvSpPr txBox="1"/>
          <p:nvPr/>
        </p:nvSpPr>
        <p:spPr>
          <a:xfrm>
            <a:off x="1077021" y="285744"/>
            <a:ext cx="9533131" cy="545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ছবিগুলোতে কী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দেখতে পাচ্ছো? </a:t>
            </a:r>
            <a:r>
              <a:rPr lang="bn-IN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87107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1132727" y="5187493"/>
            <a:ext cx="10145428" cy="113190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যখন বাতাসে জলীয় বাষ্পের পরিমান বেশি থাকে তখন আমরা খুব সহজেই ঘেমে যাই।  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1102747" y="4827728"/>
            <a:ext cx="9854513" cy="12816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বাতাসে যখন জলীয় বাষ্পের পরিমান কম থাকে তখন আমরা শুষ্ক অনুভব করি।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703A74E-0709-43E9-B5B4-34FAA3247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79" y="1059354"/>
            <a:ext cx="5541117" cy="36137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D27E94-CC2A-4C88-A009-2373FB51BB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94"/>
          <a:stretch/>
        </p:blipFill>
        <p:spPr>
          <a:xfrm>
            <a:off x="6200997" y="1045286"/>
            <a:ext cx="5174469" cy="36137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F2FEF5-2BD7-4529-8CE6-51AC6214493D}"/>
              </a:ext>
            </a:extLst>
          </p:cNvPr>
          <p:cNvSpPr txBox="1"/>
          <p:nvPr/>
        </p:nvSpPr>
        <p:spPr>
          <a:xfrm>
            <a:off x="2058090" y="310059"/>
            <a:ext cx="7511678" cy="5171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লক্ষ কর </a:t>
            </a:r>
            <a:r>
              <a:rPr lang="bn-IN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6281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1152820" y="5376502"/>
            <a:ext cx="9366374" cy="5258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আর্দ্রতা হচ্ছে বাতাসে কতটুকু জলীয় বাষ্প আছে তার পরিমান । 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AB00E40-DC4E-468B-9F7F-49792DE70A61}"/>
              </a:ext>
            </a:extLst>
          </p:cNvPr>
          <p:cNvSpPr txBox="1"/>
          <p:nvPr/>
        </p:nvSpPr>
        <p:spPr>
          <a:xfrm>
            <a:off x="1062880" y="4408433"/>
            <a:ext cx="9758260" cy="9992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যখন চারপাশের বাতাস ভেজা ও চটচটে থাকে, আমরা সেই আবহাওয়াকে আর্দ্র আবহাওয়া বলি।  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273E214-B010-4A27-BB74-F37F818703F9}"/>
              </a:ext>
            </a:extLst>
          </p:cNvPr>
          <p:cNvSpPr txBox="1"/>
          <p:nvPr/>
        </p:nvSpPr>
        <p:spPr>
          <a:xfrm>
            <a:off x="987929" y="5842408"/>
            <a:ext cx="10483974" cy="52586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আবহাওয়ার অবস্থা বোঝানোর জন্য আমরা ‘আর্দ্র’ বা ‘শুষ্ক’ বলে থাকি।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08386D0-191C-4D73-9989-C716CE6E4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1" y="920535"/>
            <a:ext cx="5245592" cy="32917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AAC1CB9-9451-493D-BE8E-5F26B67A4E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/>
          <a:stretch/>
        </p:blipFill>
        <p:spPr>
          <a:xfrm>
            <a:off x="6275970" y="944381"/>
            <a:ext cx="4921681" cy="32678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2773B3C-4F2A-4274-B501-04188FE5BC75}"/>
              </a:ext>
            </a:extLst>
          </p:cNvPr>
          <p:cNvSpPr txBox="1"/>
          <p:nvPr/>
        </p:nvSpPr>
        <p:spPr>
          <a:xfrm>
            <a:off x="2000939" y="167184"/>
            <a:ext cx="7511678" cy="5171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লক্ষ কর </a:t>
            </a:r>
            <a:r>
              <a:rPr lang="bn-IN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31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10AD00-0D9A-4DBB-8B18-089F1DD9793D}"/>
              </a:ext>
            </a:extLst>
          </p:cNvPr>
          <p:cNvSpPr txBox="1"/>
          <p:nvPr/>
        </p:nvSpPr>
        <p:spPr>
          <a:xfrm>
            <a:off x="892151" y="5259562"/>
            <a:ext cx="10592884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বায়ুপ্রবাহকে এর দিক ও গতি দ্বারা পরিমাপ করা যায়।যেমন- উত্তরের বায়ু উত্তর দিক থেকে দক্ষিন দিকে প্রবাহিত হয়।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A42F2B-C767-441D-B77A-FD48CE0E6F28}"/>
              </a:ext>
            </a:extLst>
          </p:cNvPr>
          <p:cNvSpPr txBox="1"/>
          <p:nvPr/>
        </p:nvSpPr>
        <p:spPr>
          <a:xfrm>
            <a:off x="4271308" y="264071"/>
            <a:ext cx="3472517" cy="4947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বায়ু প্রবাহ 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915208" y="5332697"/>
            <a:ext cx="10936518" cy="494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বায়ুপ্রবাহ হলো বায়ুর সচল অবস্থা । বায়ুপ্রবাহ হালকা বা প্রবল হতে পারে।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F690160-BCB9-4A8E-9733-22F350C4A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61" y="756987"/>
            <a:ext cx="9411609" cy="442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6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85E0AF2-22CB-4C18-96C9-AFF080FC251D}"/>
              </a:ext>
            </a:extLst>
          </p:cNvPr>
          <p:cNvSpPr txBox="1"/>
          <p:nvPr/>
        </p:nvSpPr>
        <p:spPr>
          <a:xfrm>
            <a:off x="2265952" y="5548555"/>
            <a:ext cx="742646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আবহাওয়ার উপাদান সম্পর্কে ৫টি বাক্য লেখ।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399E19-62FE-4309-B60D-D19128CE9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164" y="1271587"/>
            <a:ext cx="7444130" cy="412796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6"/>
          <p:cNvSpPr/>
          <p:nvPr/>
        </p:nvSpPr>
        <p:spPr>
          <a:xfrm>
            <a:off x="4714874" y="457200"/>
            <a:ext cx="3200400" cy="5048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0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6" y="342901"/>
            <a:ext cx="1790703" cy="1514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0529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707C66D-D82D-4767-BA66-4BC022EA49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7820"/>
          <a:stretch/>
        </p:blipFill>
        <p:spPr>
          <a:xfrm>
            <a:off x="194872" y="194872"/>
            <a:ext cx="11767279" cy="63858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00125" y="654739"/>
            <a:ext cx="10186988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  </a:t>
            </a:r>
            <a:endParaRPr lang="en-US" sz="5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037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08" y="408248"/>
            <a:ext cx="4976734" cy="5771212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Rectangle 6"/>
          <p:cNvSpPr/>
          <p:nvPr/>
        </p:nvSpPr>
        <p:spPr>
          <a:xfrm>
            <a:off x="5861155" y="1787065"/>
            <a:ext cx="5936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৬</a:t>
            </a:r>
            <a:r>
              <a:rPr lang="bn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পৃষ্ঠার ছবি </a:t>
            </a:r>
          </a:p>
          <a:p>
            <a:pPr algn="just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 করি এবং আজকের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endParaRPr lang="en-US" sz="4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66003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66003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 পড়ি।</a:t>
            </a:r>
          </a:p>
        </p:txBody>
      </p:sp>
    </p:spTree>
    <p:extLst>
      <p:ext uri="{BB962C8B-B14F-4D97-AF65-F5344CB8AC3E}">
        <p14:creationId xmlns:p14="http://schemas.microsoft.com/office/powerpoint/2010/main" val="7689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069048" y="329783"/>
            <a:ext cx="2518347" cy="1484026"/>
            <a:chOff x="8724275" y="374754"/>
            <a:chExt cx="2518347" cy="1484026"/>
          </a:xfrm>
        </p:grpSpPr>
        <p:sp>
          <p:nvSpPr>
            <p:cNvPr id="14" name="Cloud Callout 13"/>
            <p:cNvSpPr/>
            <p:nvPr/>
          </p:nvSpPr>
          <p:spPr>
            <a:xfrm>
              <a:off x="8724275" y="374754"/>
              <a:ext cx="2518347" cy="1484026"/>
            </a:xfrm>
            <a:prstGeom prst="cloudCallo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3594DC9-2FB4-4694-9089-3FF3AA023EAF}"/>
                </a:ext>
              </a:extLst>
            </p:cNvPr>
            <p:cNvSpPr txBox="1"/>
            <p:nvPr/>
          </p:nvSpPr>
          <p:spPr>
            <a:xfrm>
              <a:off x="9270057" y="754321"/>
              <a:ext cx="1727343" cy="88680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উত্তরগুলো মিলিয়ে নেই।    </a:t>
              </a:r>
              <a:r>
                <a:rPr lang="en-US" sz="32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aphicFrame>
        <p:nvGraphicFramePr>
          <p:cNvPr id="8" name="Table 4">
            <a:extLst>
              <a:ext uri="{FF2B5EF4-FFF2-40B4-BE49-F238E27FC236}">
                <a16:creationId xmlns="" xmlns:a16="http://schemas.microsoft.com/office/drawing/2014/main" id="{59BF58E9-1333-4E59-93D5-845FEA336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105688"/>
              </p:ext>
            </p:extLst>
          </p:nvPr>
        </p:nvGraphicFramePr>
        <p:xfrm>
          <a:off x="1483004" y="2705429"/>
          <a:ext cx="8949766" cy="3577914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60000"/>
                    <a:lumOff val="40000"/>
                  </a:schemeClr>
                </a:solidFill>
                <a:tableStyleId>{5C22544A-7EE6-4342-B048-85BDC9FD1C3A}</a:tableStyleId>
              </a:tblPr>
              <a:tblGrid>
                <a:gridCol w="4474883">
                  <a:extLst>
                    <a:ext uri="{9D8B030D-6E8A-4147-A177-3AD203B41FA5}">
                      <a16:colId xmlns="" xmlns:a16="http://schemas.microsoft.com/office/drawing/2014/main" val="225874551"/>
                    </a:ext>
                  </a:extLst>
                </a:gridCol>
                <a:gridCol w="4474883">
                  <a:extLst>
                    <a:ext uri="{9D8B030D-6E8A-4147-A177-3AD203B41FA5}">
                      <a16:colId xmlns="" xmlns:a16="http://schemas.microsoft.com/office/drawing/2014/main" val="1369004542"/>
                    </a:ext>
                  </a:extLst>
                </a:gridCol>
              </a:tblGrid>
              <a:tr h="35779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3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ক)</a:t>
                      </a: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তাপমাত্রা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3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খ) </a:t>
                      </a: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আর্দ্রতা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3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গ) </a:t>
                      </a: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বায়ুপ্রাবাহ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bn-IN" sz="3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ঘ) </a:t>
                      </a: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বৃষ্টিপাত </a:t>
                      </a:r>
                      <a:endParaRPr lang="en-US" sz="3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4350" indent="-51435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মৃদু বা প্রবল </a:t>
                      </a:r>
                    </a:p>
                    <a:p>
                      <a:pPr marL="400050" indent="-40005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গরম বা ঠান্ডা </a:t>
                      </a:r>
                    </a:p>
                    <a:p>
                      <a:pPr marL="400050" indent="-40005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ভারী বা হালকা </a:t>
                      </a:r>
                    </a:p>
                    <a:p>
                      <a:pPr marL="400050" indent="-400050">
                        <a:lnSpc>
                          <a:spcPct val="150000"/>
                        </a:lnSpc>
                        <a:buFont typeface="+mj-lt"/>
                        <a:buAutoNum type="alphaLcParenR"/>
                      </a:pPr>
                      <a:r>
                        <a:rPr lang="bn-IN" sz="3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আর্দ্র বা শুষ্ক </a:t>
                      </a:r>
                      <a:endParaRPr lang="en-US" sz="3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85725" marR="85725" marT="42863" marB="4286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63875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9A57C8F-42BF-4FCB-A18A-EE4D012BEDF3}"/>
              </a:ext>
            </a:extLst>
          </p:cNvPr>
          <p:cNvSpPr txBox="1"/>
          <p:nvPr/>
        </p:nvSpPr>
        <p:spPr>
          <a:xfrm>
            <a:off x="1513010" y="1940665"/>
            <a:ext cx="8792925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বাম পাশের বাক্যাংশের সাথে ডান পাশের বাক্যাংশ মিল কর।  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EBEEDCBE-6D83-4FB9-84B0-73B50BD447AC}"/>
              </a:ext>
            </a:extLst>
          </p:cNvPr>
          <p:cNvCxnSpPr>
            <a:cxnSpLocks/>
          </p:cNvCxnSpPr>
          <p:nvPr/>
        </p:nvCxnSpPr>
        <p:spPr>
          <a:xfrm>
            <a:off x="2994884" y="3954239"/>
            <a:ext cx="2864431" cy="157156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FA20855D-BAEB-417B-9E72-335C62E39764}"/>
              </a:ext>
            </a:extLst>
          </p:cNvPr>
          <p:cNvCxnSpPr>
            <a:cxnSpLocks/>
          </p:cNvCxnSpPr>
          <p:nvPr/>
        </p:nvCxnSpPr>
        <p:spPr>
          <a:xfrm>
            <a:off x="3402173" y="3230942"/>
            <a:ext cx="2520582" cy="723297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40997C72-0F98-4FD2-A1CC-16E8107F8476}"/>
              </a:ext>
            </a:extLst>
          </p:cNvPr>
          <p:cNvCxnSpPr>
            <a:cxnSpLocks/>
          </p:cNvCxnSpPr>
          <p:nvPr/>
        </p:nvCxnSpPr>
        <p:spPr>
          <a:xfrm flipV="1">
            <a:off x="3402173" y="3196698"/>
            <a:ext cx="2555714" cy="153998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7FCB946-B01C-4010-8302-E3B51D373E18}"/>
              </a:ext>
            </a:extLst>
          </p:cNvPr>
          <p:cNvCxnSpPr>
            <a:cxnSpLocks/>
          </p:cNvCxnSpPr>
          <p:nvPr/>
        </p:nvCxnSpPr>
        <p:spPr>
          <a:xfrm flipV="1">
            <a:off x="3258247" y="4738286"/>
            <a:ext cx="2699640" cy="78591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65753" y="590863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4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AFC568-317E-4834-8257-D4279BE9BC3D}"/>
              </a:ext>
            </a:extLst>
          </p:cNvPr>
          <p:cNvSpPr txBox="1"/>
          <p:nvPr/>
        </p:nvSpPr>
        <p:spPr>
          <a:xfrm>
            <a:off x="779217" y="1445139"/>
            <a:ext cx="3439991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35781" indent="-535781">
              <a:buFont typeface="Wingdings" panose="05000000000000000000" pitchFamily="2" charset="2"/>
              <a:buChar char="q"/>
            </a:pP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শূন্যস্থান পূরণ কর- 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2007793-690D-4914-B7EF-DACE424D4785}"/>
              </a:ext>
            </a:extLst>
          </p:cNvPr>
          <p:cNvSpPr txBox="1"/>
          <p:nvPr/>
        </p:nvSpPr>
        <p:spPr>
          <a:xfrm>
            <a:off x="566681" y="2565905"/>
            <a:ext cx="9032577" cy="6117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বাতাস কতটা ঠান্ডা বা গরম সেই অবস্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375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75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-------------।  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80E460-66BC-4E56-8C4B-36F1C14F0D30}"/>
              </a:ext>
            </a:extLst>
          </p:cNvPr>
          <p:cNvSpPr txBox="1"/>
          <p:nvPr/>
        </p:nvSpPr>
        <p:spPr>
          <a:xfrm>
            <a:off x="566681" y="3919314"/>
            <a:ext cx="10699287" cy="7146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২।  -----------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হচ্ছে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ে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ত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ু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জ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ী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য়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াষ্প আছে তার পরিমান ।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5384A4-AEE1-403C-9ED5-5042AC909583}"/>
              </a:ext>
            </a:extLst>
          </p:cNvPr>
          <p:cNvSpPr txBox="1"/>
          <p:nvPr/>
        </p:nvSpPr>
        <p:spPr>
          <a:xfrm>
            <a:off x="566681" y="5434527"/>
            <a:ext cx="8929012" cy="45832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হ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ল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ো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া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ু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---------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অ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স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্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থা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0256341-2299-4E95-87A6-D3F4F6781176}"/>
              </a:ext>
            </a:extLst>
          </p:cNvPr>
          <p:cNvSpPr txBox="1"/>
          <p:nvPr/>
        </p:nvSpPr>
        <p:spPr>
          <a:xfrm>
            <a:off x="7722999" y="2273517"/>
            <a:ext cx="143507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03FB041-5CFE-43C1-9A97-E7AEAF4D3061}"/>
              </a:ext>
            </a:extLst>
          </p:cNvPr>
          <p:cNvSpPr txBox="1"/>
          <p:nvPr/>
        </p:nvSpPr>
        <p:spPr>
          <a:xfrm>
            <a:off x="6124556" y="5236888"/>
            <a:ext cx="1112447" cy="3952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সচল   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F8CCD4-542A-4E49-A7E2-4DC2E8354488}"/>
              </a:ext>
            </a:extLst>
          </p:cNvPr>
          <p:cNvSpPr txBox="1"/>
          <p:nvPr/>
        </p:nvSpPr>
        <p:spPr>
          <a:xfrm>
            <a:off x="1447264" y="3613402"/>
            <a:ext cx="1277087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আর্দ্রতা  </a:t>
            </a:r>
            <a:r>
              <a:rPr lang="bn-IN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55891" y="470942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82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830E72-0134-40E1-81DE-B19DE215D81C}"/>
              </a:ext>
            </a:extLst>
          </p:cNvPr>
          <p:cNvSpPr txBox="1"/>
          <p:nvPr/>
        </p:nvSpPr>
        <p:spPr>
          <a:xfrm>
            <a:off x="1073662" y="5291996"/>
            <a:ext cx="10367654" cy="684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আবহাওয়া কেমন ছিল,তার বর্ণনা ৫ টি বাক্যে লিখে আনবে।  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4954" y="697432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oy-going-to-school-cartoon-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698" y="1796165"/>
            <a:ext cx="3864573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1093327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583" y="1796166"/>
            <a:ext cx="4016506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5838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01277" y="424618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408127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19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038"/>
          <a:stretch/>
        </p:blipFill>
        <p:spPr>
          <a:xfrm>
            <a:off x="434712" y="1768839"/>
            <a:ext cx="3792513" cy="2458387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41" y="1753850"/>
            <a:ext cx="3711657" cy="2458386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620" y="1738859"/>
            <a:ext cx="3567659" cy="2458386"/>
          </a:xfrm>
          <a:prstGeom prst="rect">
            <a:avLst/>
          </a:prstGeom>
          <a:solidFill>
            <a:srgbClr val="FF0000"/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CC24269-81AC-4A67-9E65-B59974512E09}"/>
              </a:ext>
            </a:extLst>
          </p:cNvPr>
          <p:cNvSpPr txBox="1"/>
          <p:nvPr/>
        </p:nvSpPr>
        <p:spPr>
          <a:xfrm>
            <a:off x="1262759" y="668549"/>
            <a:ext cx="9533131" cy="545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ছবিগুলোতে কী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দেখতে পাচ্ছো? </a:t>
            </a:r>
            <a:r>
              <a:rPr lang="bn-IN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DE4B1AD-E2E5-4099-8EE9-8D226000514B}"/>
              </a:ext>
            </a:extLst>
          </p:cNvPr>
          <p:cNvSpPr txBox="1"/>
          <p:nvPr/>
        </p:nvSpPr>
        <p:spPr>
          <a:xfrm>
            <a:off x="3098964" y="5354599"/>
            <a:ext cx="5213684" cy="545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এগু</a:t>
            </a:r>
            <a:r>
              <a:rPr lang="bn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লো দৈনন্দিন আবহাওয়া।</a:t>
            </a: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916781" y="4351465"/>
            <a:ext cx="247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রৌদ্রোজ্জ্বল দিন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5308900" y="4396436"/>
            <a:ext cx="1712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বৃষ্টির দিন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8816597" y="4381446"/>
            <a:ext cx="269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কুয়াশার দিন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01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96F725-0573-47C4-9646-C2C3E2F97672}"/>
              </a:ext>
            </a:extLst>
          </p:cNvPr>
          <p:cNvSpPr txBox="1"/>
          <p:nvPr/>
        </p:nvSpPr>
        <p:spPr>
          <a:xfrm>
            <a:off x="3063569" y="5375951"/>
            <a:ext cx="5651012" cy="47890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আবহাওয়া বলতে কী </a:t>
            </a:r>
            <a:r>
              <a:rPr lang="en-US" sz="32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বোঝ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  <a:r>
              <a:rPr lang="bn-IN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BA50E6-D9C9-4489-8155-E5E5AECD2164}"/>
              </a:ext>
            </a:extLst>
          </p:cNvPr>
          <p:cNvSpPr txBox="1"/>
          <p:nvPr/>
        </p:nvSpPr>
        <p:spPr>
          <a:xfrm>
            <a:off x="4041427" y="225516"/>
            <a:ext cx="414724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ছবিগুলো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লক্ষ্য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ক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র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C049ED-C58E-41B8-872D-66A2F633DAB4}"/>
              </a:ext>
            </a:extLst>
          </p:cNvPr>
          <p:cNvSpPr txBox="1"/>
          <p:nvPr/>
        </p:nvSpPr>
        <p:spPr>
          <a:xfrm>
            <a:off x="3290666" y="5345971"/>
            <a:ext cx="5229043" cy="47890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 err="1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কী দেখতে পাচ্ছো? </a:t>
            </a:r>
            <a:r>
              <a:rPr lang="bn-IN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EA41FD3-72F4-4F58-AB84-678C11321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981" y="1046244"/>
            <a:ext cx="5489494" cy="3769270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089567-D497-4E12-9F2A-D26D584AD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15" y="1019331"/>
            <a:ext cx="5651292" cy="382249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7092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FAA190B-C00D-403C-BE39-9868A6A8C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2" y="1214204"/>
            <a:ext cx="10028419" cy="5072296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AC397BE-0E54-4548-AF44-79137D27D8D9}"/>
              </a:ext>
            </a:extLst>
          </p:cNvPr>
          <p:cNvSpPr/>
          <p:nvPr/>
        </p:nvSpPr>
        <p:spPr>
          <a:xfrm>
            <a:off x="148984" y="373589"/>
            <a:ext cx="3087998" cy="825227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</a:p>
        </p:txBody>
      </p:sp>
      <p:sp>
        <p:nvSpPr>
          <p:cNvPr id="4" name="Freeform: Shape 5">
            <a:extLst>
              <a:ext uri="{FF2B5EF4-FFF2-40B4-BE49-F238E27FC236}">
                <a16:creationId xmlns="" xmlns:a16="http://schemas.microsoft.com/office/drawing/2014/main" id="{C8DD9046-6D62-4F3C-8B4C-AFA4B6D46BA8}"/>
              </a:ext>
            </a:extLst>
          </p:cNvPr>
          <p:cNvSpPr/>
          <p:nvPr/>
        </p:nvSpPr>
        <p:spPr>
          <a:xfrm rot="16200000">
            <a:off x="5127683" y="-1358139"/>
            <a:ext cx="750827" cy="4220656"/>
          </a:xfrm>
          <a:custGeom>
            <a:avLst/>
            <a:gdLst>
              <a:gd name="connsiteX0" fmla="*/ 0 w 1437253"/>
              <a:gd name="connsiteY0" fmla="*/ 3 h 5149660"/>
              <a:gd name="connsiteX1" fmla="*/ 0 w 1437253"/>
              <a:gd name="connsiteY1" fmla="*/ 3 h 5149660"/>
              <a:gd name="connsiteX2" fmla="*/ 0 w 1437253"/>
              <a:gd name="connsiteY2" fmla="*/ 3 h 5149660"/>
              <a:gd name="connsiteX3" fmla="*/ 0 w 1437253"/>
              <a:gd name="connsiteY3" fmla="*/ 4970004 h 5149660"/>
              <a:gd name="connsiteX4" fmla="*/ 1 w 1437253"/>
              <a:gd name="connsiteY4" fmla="*/ 62728 h 5149660"/>
              <a:gd name="connsiteX5" fmla="*/ 11224 w 1437253"/>
              <a:gd name="connsiteY5" fmla="*/ 94527 h 5149660"/>
              <a:gd name="connsiteX6" fmla="*/ 573798 w 1437253"/>
              <a:gd name="connsiteY6" fmla="*/ 238731 h 5149660"/>
              <a:gd name="connsiteX7" fmla="*/ 718626 w 1437253"/>
              <a:gd name="connsiteY7" fmla="*/ 242381 h 5149660"/>
              <a:gd name="connsiteX8" fmla="*/ 1437252 w 1437253"/>
              <a:gd name="connsiteY8" fmla="*/ 62725 h 5149660"/>
              <a:gd name="connsiteX9" fmla="*/ 1437252 w 1437253"/>
              <a:gd name="connsiteY9" fmla="*/ 0 h 5149660"/>
              <a:gd name="connsiteX10" fmla="*/ 1437253 w 1437253"/>
              <a:gd name="connsiteY10" fmla="*/ 3 h 5149660"/>
              <a:gd name="connsiteX11" fmla="*/ 1437252 w 1437253"/>
              <a:gd name="connsiteY11" fmla="*/ 4970004 h 5149660"/>
              <a:gd name="connsiteX12" fmla="*/ 718626 w 1437253"/>
              <a:gd name="connsiteY12" fmla="*/ 5149660 h 5149660"/>
              <a:gd name="connsiteX13" fmla="*/ 573798 w 1437253"/>
              <a:gd name="connsiteY13" fmla="*/ 5146010 h 5149660"/>
              <a:gd name="connsiteX14" fmla="*/ 0 w 1437253"/>
              <a:gd name="connsiteY14" fmla="*/ 4970004 h 514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7253" h="5149660">
                <a:moveTo>
                  <a:pt x="0" y="3"/>
                </a:moveTo>
                <a:lnTo>
                  <a:pt x="0" y="3"/>
                </a:lnTo>
                <a:lnTo>
                  <a:pt x="0" y="3"/>
                </a:lnTo>
                <a:close/>
                <a:moveTo>
                  <a:pt x="0" y="4970004"/>
                </a:moveTo>
                <a:lnTo>
                  <a:pt x="1" y="62728"/>
                </a:lnTo>
                <a:lnTo>
                  <a:pt x="11224" y="94527"/>
                </a:lnTo>
                <a:cubicBezTo>
                  <a:pt x="62851" y="166782"/>
                  <a:pt x="287266" y="224073"/>
                  <a:pt x="573798" y="238731"/>
                </a:cubicBezTo>
                <a:cubicBezTo>
                  <a:pt x="620579" y="241124"/>
                  <a:pt x="669015" y="242381"/>
                  <a:pt x="718626" y="242381"/>
                </a:cubicBezTo>
                <a:cubicBezTo>
                  <a:pt x="1115512" y="242381"/>
                  <a:pt x="1437252" y="161946"/>
                  <a:pt x="1437252" y="62725"/>
                </a:cubicBezTo>
                <a:lnTo>
                  <a:pt x="1437252" y="0"/>
                </a:lnTo>
                <a:lnTo>
                  <a:pt x="1437253" y="3"/>
                </a:lnTo>
                <a:cubicBezTo>
                  <a:pt x="1437253" y="1656670"/>
                  <a:pt x="1437252" y="3313337"/>
                  <a:pt x="1437252" y="4970004"/>
                </a:cubicBezTo>
                <a:cubicBezTo>
                  <a:pt x="1437252" y="5069225"/>
                  <a:pt x="1115512" y="5149660"/>
                  <a:pt x="718626" y="5149660"/>
                </a:cubicBezTo>
                <a:cubicBezTo>
                  <a:pt x="669015" y="5149660"/>
                  <a:pt x="620579" y="5148403"/>
                  <a:pt x="573798" y="5146010"/>
                </a:cubicBezTo>
                <a:cubicBezTo>
                  <a:pt x="246332" y="5129257"/>
                  <a:pt x="0" y="5056822"/>
                  <a:pt x="0" y="497000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72000">
                <a:schemeClr val="accent1">
                  <a:lumMod val="40000"/>
                  <a:lumOff val="60000"/>
                </a:schemeClr>
              </a:gs>
              <a:gs pos="38000">
                <a:schemeClr val="bg1"/>
              </a:gs>
              <a:gs pos="23000">
                <a:schemeClr val="accent1">
                  <a:lumMod val="60000"/>
                  <a:lumOff val="40000"/>
                </a:schemeClr>
              </a:gs>
              <a:gs pos="100000">
                <a:srgbClr val="241C88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88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66EE7F3-D357-4960-8CF1-A49909A843D9}"/>
              </a:ext>
            </a:extLst>
          </p:cNvPr>
          <p:cNvSpPr/>
          <p:nvPr/>
        </p:nvSpPr>
        <p:spPr>
          <a:xfrm>
            <a:off x="3345993" y="370416"/>
            <a:ext cx="4002785" cy="763672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400" b="1" dirty="0" err="1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bn-IN" sz="4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উপাদান </a:t>
            </a:r>
            <a:r>
              <a:rPr lang="en-US" sz="4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9050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: Shape 6">
            <a:extLst>
              <a:ext uri="{FF2B5EF4-FFF2-40B4-BE49-F238E27FC236}">
                <a16:creationId xmlns="" xmlns:a16="http://schemas.microsoft.com/office/drawing/2014/main" id="{2E31010C-0EA3-447F-A16A-574E187C4805}"/>
              </a:ext>
            </a:extLst>
          </p:cNvPr>
          <p:cNvSpPr/>
          <p:nvPr/>
        </p:nvSpPr>
        <p:spPr>
          <a:xfrm rot="5400000">
            <a:off x="5083683" y="-1230977"/>
            <a:ext cx="690196" cy="4037976"/>
          </a:xfrm>
          <a:custGeom>
            <a:avLst/>
            <a:gdLst>
              <a:gd name="connsiteX0" fmla="*/ 0 w 1437253"/>
              <a:gd name="connsiteY0" fmla="*/ 3 h 5149660"/>
              <a:gd name="connsiteX1" fmla="*/ 0 w 1437253"/>
              <a:gd name="connsiteY1" fmla="*/ 3 h 5149660"/>
              <a:gd name="connsiteX2" fmla="*/ 0 w 1437253"/>
              <a:gd name="connsiteY2" fmla="*/ 3 h 5149660"/>
              <a:gd name="connsiteX3" fmla="*/ 0 w 1437253"/>
              <a:gd name="connsiteY3" fmla="*/ 4970004 h 5149660"/>
              <a:gd name="connsiteX4" fmla="*/ 1 w 1437253"/>
              <a:gd name="connsiteY4" fmla="*/ 62728 h 5149660"/>
              <a:gd name="connsiteX5" fmla="*/ 11224 w 1437253"/>
              <a:gd name="connsiteY5" fmla="*/ 94527 h 5149660"/>
              <a:gd name="connsiteX6" fmla="*/ 573798 w 1437253"/>
              <a:gd name="connsiteY6" fmla="*/ 238731 h 5149660"/>
              <a:gd name="connsiteX7" fmla="*/ 718626 w 1437253"/>
              <a:gd name="connsiteY7" fmla="*/ 242381 h 5149660"/>
              <a:gd name="connsiteX8" fmla="*/ 1437252 w 1437253"/>
              <a:gd name="connsiteY8" fmla="*/ 62725 h 5149660"/>
              <a:gd name="connsiteX9" fmla="*/ 1437252 w 1437253"/>
              <a:gd name="connsiteY9" fmla="*/ 0 h 5149660"/>
              <a:gd name="connsiteX10" fmla="*/ 1437253 w 1437253"/>
              <a:gd name="connsiteY10" fmla="*/ 3 h 5149660"/>
              <a:gd name="connsiteX11" fmla="*/ 1437252 w 1437253"/>
              <a:gd name="connsiteY11" fmla="*/ 4970004 h 5149660"/>
              <a:gd name="connsiteX12" fmla="*/ 718626 w 1437253"/>
              <a:gd name="connsiteY12" fmla="*/ 5149660 h 5149660"/>
              <a:gd name="connsiteX13" fmla="*/ 573798 w 1437253"/>
              <a:gd name="connsiteY13" fmla="*/ 5146010 h 5149660"/>
              <a:gd name="connsiteX14" fmla="*/ 0 w 1437253"/>
              <a:gd name="connsiteY14" fmla="*/ 4970004 h 514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7253" h="5149660">
                <a:moveTo>
                  <a:pt x="0" y="3"/>
                </a:moveTo>
                <a:lnTo>
                  <a:pt x="0" y="3"/>
                </a:lnTo>
                <a:lnTo>
                  <a:pt x="0" y="3"/>
                </a:lnTo>
                <a:close/>
                <a:moveTo>
                  <a:pt x="0" y="4970004"/>
                </a:moveTo>
                <a:lnTo>
                  <a:pt x="1" y="62728"/>
                </a:lnTo>
                <a:lnTo>
                  <a:pt x="11224" y="94527"/>
                </a:lnTo>
                <a:cubicBezTo>
                  <a:pt x="62851" y="166782"/>
                  <a:pt x="287266" y="224073"/>
                  <a:pt x="573798" y="238731"/>
                </a:cubicBezTo>
                <a:cubicBezTo>
                  <a:pt x="620579" y="241124"/>
                  <a:pt x="669015" y="242381"/>
                  <a:pt x="718626" y="242381"/>
                </a:cubicBezTo>
                <a:cubicBezTo>
                  <a:pt x="1115512" y="242381"/>
                  <a:pt x="1437252" y="161946"/>
                  <a:pt x="1437252" y="62725"/>
                </a:cubicBezTo>
                <a:lnTo>
                  <a:pt x="1437252" y="0"/>
                </a:lnTo>
                <a:lnTo>
                  <a:pt x="1437253" y="3"/>
                </a:lnTo>
                <a:cubicBezTo>
                  <a:pt x="1437253" y="1656670"/>
                  <a:pt x="1437252" y="3313337"/>
                  <a:pt x="1437252" y="4970004"/>
                </a:cubicBezTo>
                <a:cubicBezTo>
                  <a:pt x="1437252" y="5069225"/>
                  <a:pt x="1115512" y="5149660"/>
                  <a:pt x="718626" y="5149660"/>
                </a:cubicBezTo>
                <a:cubicBezTo>
                  <a:pt x="669015" y="5149660"/>
                  <a:pt x="620579" y="5148403"/>
                  <a:pt x="573798" y="5146010"/>
                </a:cubicBezTo>
                <a:cubicBezTo>
                  <a:pt x="246332" y="5129257"/>
                  <a:pt x="0" y="5056822"/>
                  <a:pt x="0" y="497000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78000">
                <a:schemeClr val="accent1">
                  <a:lumMod val="40000"/>
                  <a:lumOff val="60000"/>
                </a:schemeClr>
              </a:gs>
              <a:gs pos="41000">
                <a:schemeClr val="bg1"/>
              </a:gs>
              <a:gs pos="23000">
                <a:schemeClr val="accent1">
                  <a:lumMod val="60000"/>
                  <a:lumOff val="40000"/>
                </a:schemeClr>
              </a:gs>
              <a:gs pos="100000">
                <a:srgbClr val="241C88"/>
              </a:gs>
            </a:gsLst>
            <a:lin ang="108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88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E9CF722-C39C-4157-A8B8-3A669F6DCAAD}"/>
              </a:ext>
            </a:extLst>
          </p:cNvPr>
          <p:cNvSpPr/>
          <p:nvPr/>
        </p:nvSpPr>
        <p:spPr>
          <a:xfrm>
            <a:off x="4076412" y="370428"/>
            <a:ext cx="3087998" cy="825227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7FBBDB-032A-4B70-9717-BCD12D42723E}"/>
              </a:ext>
            </a:extLst>
          </p:cNvPr>
          <p:cNvSpPr/>
          <p:nvPr/>
        </p:nvSpPr>
        <p:spPr>
          <a:xfrm>
            <a:off x="7385787" y="376768"/>
            <a:ext cx="4002785" cy="763672"/>
          </a:xfrm>
          <a:prstGeom prst="rect">
            <a:avLst/>
          </a:prstGeom>
          <a:noFill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en-US" sz="4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bn-IN" sz="4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উপাদান </a:t>
            </a:r>
            <a:r>
              <a:rPr lang="en-US" sz="4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n w="19050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19050">
                <a:solidFill>
                  <a:srgbClr val="FFC00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999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2.96296E-6 L -0.32791 0.00046 " pathEditMode="relative" rAng="0" ptsTypes="AA">
                                          <p:cBhvr>
                                            <p:cTn id="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292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63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0 L 0.35125 0 " pathEditMode="relative" rAng="0" ptsTypes="AA">
                                          <p:cBhvr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2.59259E-6 L 0.35014 2.59259E-6 " pathEditMode="relative" rAng="0" ptsTypes="AA">
                                          <p:cBhvr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35" presetClass="path" presetSubtype="0" fill="hold" grpId="1" nodeType="afterEffect" p14:presetBounceEnd="4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33333E-6 L -0.34527 0.00371 " pathEditMode="relative" rAng="0" ptsTypes="AA" p14:bounceEnd="45000">
                                          <p:cBhvr>
                                            <p:cTn id="2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92" y="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5" grpId="0"/>
          <p:bldP spid="5" grpId="1"/>
          <p:bldP spid="7" grpId="0"/>
          <p:bldP spid="7" grpId="1"/>
          <p:bldP spid="8" grpId="0"/>
          <p:bldP spid="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22222E-6 2.96296E-6 L -0.32791 0.00046 " pathEditMode="relative" rAng="0" ptsTypes="AA">
                                          <p:cBhvr>
                                            <p:cTn id="6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6292" y="3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8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63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44444E-6 0 L 0.35125 0 " pathEditMode="relative" rAng="0" ptsTypes="AA">
                                          <p:cBhvr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5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63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2.59259E-6 L 0.35014 2.59259E-6 " pathEditMode="relative" rAng="0" ptsTypes="AA">
                                          <p:cBhvr>
                                            <p:cTn id="1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500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0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35" presetClass="pat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3.33333E-6 L -0.34527 0.00371 " pathEditMode="relative" rAng="0" ptsTypes="AA">
                                          <p:cBhvr>
                                            <p:cTn id="2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292" y="41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3" grpId="1"/>
          <p:bldP spid="5" grpId="0"/>
          <p:bldP spid="5" grpId="1"/>
          <p:bldP spid="7" grpId="0"/>
          <p:bldP spid="7" grpId="1"/>
          <p:bldP spid="8" grpId="0"/>
          <p:bldP spid="8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1168858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2550960"/>
              </p:ext>
            </p:extLst>
          </p:nvPr>
        </p:nvGraphicFramePr>
        <p:xfrm>
          <a:off x="291058" y="1903750"/>
          <a:ext cx="101720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2956809" y="334780"/>
            <a:ext cx="3962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08092" y="1066800"/>
            <a:ext cx="7120327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32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4BE058F5-5CD2-4E10-B0EC-8920E1445A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869B5710-ACD6-4039-993C-848764C5A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F7238A48-6E96-4FDC-B718-543FB9D84B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03EA18A4-B2C9-45FC-8C36-CE656B318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97B46740-EE3E-4D87-A8EF-DE5026CA2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graphicEl>
                                              <a:dgm id="{AC524FF5-A57D-4165-BDB6-4C94995CB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8627955" y="4438004"/>
            <a:ext cx="2488286" cy="48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আকাশের অবস্থা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1A02D8-27DB-4E2F-93C5-BC151AA67A11}"/>
              </a:ext>
            </a:extLst>
          </p:cNvPr>
          <p:cNvSpPr txBox="1"/>
          <p:nvPr/>
        </p:nvSpPr>
        <p:spPr>
          <a:xfrm>
            <a:off x="1422416" y="4272658"/>
            <a:ext cx="126635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আর্দ্রতা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0AEA300-93A9-4EA5-B474-2F6F4F7E7128}"/>
              </a:ext>
            </a:extLst>
          </p:cNvPr>
          <p:cNvSpPr txBox="1"/>
          <p:nvPr/>
        </p:nvSpPr>
        <p:spPr>
          <a:xfrm>
            <a:off x="4807392" y="4405905"/>
            <a:ext cx="2488286" cy="483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বায়ুর তাপমাত্রা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B9D948B-B1C1-4979-87BE-E692AEF85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08" y="1439057"/>
            <a:ext cx="3642610" cy="2671926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C24269-81AC-4A67-9E65-B59974512E09}"/>
              </a:ext>
            </a:extLst>
          </p:cNvPr>
          <p:cNvSpPr txBox="1"/>
          <p:nvPr/>
        </p:nvSpPr>
        <p:spPr>
          <a:xfrm>
            <a:off x="1262759" y="398727"/>
            <a:ext cx="9533131" cy="545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ছবিগুলোতে কী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দেখতে পাচ্ছো? </a:t>
            </a:r>
            <a:r>
              <a:rPr lang="bn-IN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CDA1DF1-57F7-4857-A1EB-418205B61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706" y="1424066"/>
            <a:ext cx="3682998" cy="2728209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464674A-7EB2-4664-9D1B-AAB3892966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5" y="1439057"/>
            <a:ext cx="3719977" cy="2713218"/>
          </a:xfrm>
          <a:prstGeom prst="rect">
            <a:avLst/>
          </a:prstGeom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DE4B1AD-E2E5-4099-8EE9-8D226000514B}"/>
              </a:ext>
            </a:extLst>
          </p:cNvPr>
          <p:cNvSpPr txBox="1"/>
          <p:nvPr/>
        </p:nvSpPr>
        <p:spPr>
          <a:xfrm>
            <a:off x="3068984" y="5699373"/>
            <a:ext cx="5213684" cy="545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এগুলো আবহাওয়ার উপাদান   </a:t>
            </a:r>
          </a:p>
        </p:txBody>
      </p:sp>
    </p:spTree>
    <p:extLst>
      <p:ext uri="{BB962C8B-B14F-4D97-AF65-F5344CB8AC3E}">
        <p14:creationId xmlns:p14="http://schemas.microsoft.com/office/powerpoint/2010/main" val="298558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908E0FA-62D2-4FCE-B4DF-8B0E234398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2"/>
          <a:stretch/>
        </p:blipFill>
        <p:spPr>
          <a:xfrm>
            <a:off x="6151433" y="1169233"/>
            <a:ext cx="5237683" cy="3387777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67E9F07-B6A4-4F74-9D7D-5148E9BA5FAA}"/>
              </a:ext>
            </a:extLst>
          </p:cNvPr>
          <p:cNvSpPr txBox="1"/>
          <p:nvPr/>
        </p:nvSpPr>
        <p:spPr>
          <a:xfrm>
            <a:off x="2127056" y="4706204"/>
            <a:ext cx="1701153" cy="486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বায়ুপ্রবাহ 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229117A-5037-4E73-B82D-5CEE8CDDD0D4}"/>
              </a:ext>
            </a:extLst>
          </p:cNvPr>
          <p:cNvSpPr txBox="1"/>
          <p:nvPr/>
        </p:nvSpPr>
        <p:spPr>
          <a:xfrm>
            <a:off x="8275413" y="4616263"/>
            <a:ext cx="137537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বৃষ্টিপাত  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2D6306-08D5-41B5-879D-2070506AB8D9}"/>
              </a:ext>
            </a:extLst>
          </p:cNvPr>
          <p:cNvSpPr txBox="1"/>
          <p:nvPr/>
        </p:nvSpPr>
        <p:spPr>
          <a:xfrm>
            <a:off x="1990190" y="5162112"/>
            <a:ext cx="819445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3200" dirty="0">
                <a:latin typeface="Kalpurush" panose="02000600000000000000" pitchFamily="2" charset="0"/>
                <a:cs typeface="Kalpurush" panose="02000600000000000000" pitchFamily="2" charset="0"/>
              </a:rPr>
              <a:t>আকাশের অবস্থা,বায়ুর তাপমাত্রা,আর্দ্রতা,বায়ুপ্রবাহ ও বৃষ্টিপাত এগুলো আবহাওয়ার উপাদান। 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1C49A14-FA0A-4C6C-B334-E5DBE224FFD2}"/>
              </a:ext>
            </a:extLst>
          </p:cNvPr>
          <p:cNvSpPr txBox="1"/>
          <p:nvPr/>
        </p:nvSpPr>
        <p:spPr>
          <a:xfrm>
            <a:off x="1262759" y="298714"/>
            <a:ext cx="9533131" cy="54564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ছবিগুলোতে কী </a:t>
            </a:r>
            <a:r>
              <a:rPr lang="en-US" sz="3200" dirty="0" err="1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দেখতে পাচ্ছো? </a:t>
            </a:r>
            <a:r>
              <a:rPr lang="bn-IN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>
                <a:ln w="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02E1E32-BB62-40DF-BB56-8BB6ECEAF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7" y="1184223"/>
            <a:ext cx="5381470" cy="338777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6555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503</Words>
  <Application>Microsoft Office PowerPoint</Application>
  <PresentationFormat>Widescreen</PresentationFormat>
  <Paragraphs>98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204</cp:revision>
  <dcterms:created xsi:type="dcterms:W3CDTF">2021-05-19T10:17:39Z</dcterms:created>
  <dcterms:modified xsi:type="dcterms:W3CDTF">2021-05-25T04:10:34Z</dcterms:modified>
</cp:coreProperties>
</file>