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95ACD-D1EA-462A-826E-F27E25C2C7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07FE-5FE3-4B5C-8279-DD35AB9A904E}">
      <dgm:prSet phldrT="[Text]" custT="1"/>
      <dgm:spPr/>
      <dgm:t>
        <a:bodyPr/>
        <a:lstStyle/>
        <a:p>
          <a:r>
            <a:rPr lang="bn-IN" sz="4400" b="1" dirty="0" smtClean="0"/>
            <a:t>১৫.২.৩</a:t>
          </a:r>
          <a:endParaRPr lang="en-US" sz="4400" b="1" dirty="0"/>
        </a:p>
      </dgm:t>
    </dgm:pt>
    <dgm:pt modelId="{ACBDB73D-B42A-447E-9D1A-627EBA4AA0DA}" type="parTrans" cxnId="{B27D3ED3-E3F1-4D8F-99AE-EA68C2409E4D}">
      <dgm:prSet/>
      <dgm:spPr/>
      <dgm:t>
        <a:bodyPr/>
        <a:lstStyle/>
        <a:p>
          <a:endParaRPr lang="en-US"/>
        </a:p>
      </dgm:t>
    </dgm:pt>
    <dgm:pt modelId="{12812CF0-C6DC-4503-84BB-03ABB7CD621E}" type="sibTrans" cxnId="{B27D3ED3-E3F1-4D8F-99AE-EA68C2409E4D}">
      <dgm:prSet/>
      <dgm:spPr/>
      <dgm:t>
        <a:bodyPr/>
        <a:lstStyle/>
        <a:p>
          <a:endParaRPr lang="en-US"/>
        </a:p>
      </dgm:t>
    </dgm:pt>
    <dgm:pt modelId="{7F5BA303-3B7F-42F6-A01D-A897144292AA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আগুনে পোড়া কোনো ব্যক্তির প্রাথমিক চিকিৎসা কিভাবে দেয়া যায় তা বর্ণনা করতে পারবে।</a:t>
          </a:r>
          <a:endParaRPr lang="en-US" dirty="0"/>
        </a:p>
      </dgm:t>
    </dgm:pt>
    <dgm:pt modelId="{BD16DA75-8D39-4448-87B6-60218A7C8234}" type="parTrans" cxnId="{10CA9ADA-1DB2-4AA4-9A81-6741EC86E2AE}">
      <dgm:prSet/>
      <dgm:spPr/>
      <dgm:t>
        <a:bodyPr/>
        <a:lstStyle/>
        <a:p>
          <a:endParaRPr lang="en-US"/>
        </a:p>
      </dgm:t>
    </dgm:pt>
    <dgm:pt modelId="{9D1142BC-ADCD-4A3D-B04D-7DB84D763043}" type="sibTrans" cxnId="{10CA9ADA-1DB2-4AA4-9A81-6741EC86E2AE}">
      <dgm:prSet/>
      <dgm:spPr/>
      <dgm:t>
        <a:bodyPr/>
        <a:lstStyle/>
        <a:p>
          <a:endParaRPr lang="en-US"/>
        </a:p>
      </dgm:t>
    </dgm:pt>
    <dgm:pt modelId="{3F99CE2F-AFF0-4EF5-A7D4-53A83CE52FA8}" type="pres">
      <dgm:prSet presAssocID="{0FD95ACD-D1EA-462A-826E-F27E25C2C7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06A7A4-6C10-44F0-B07A-92FCFCE98ACD}" type="pres">
      <dgm:prSet presAssocID="{469807FE-5FE3-4B5C-8279-DD35AB9A904E}" presName="composite" presStyleCnt="0"/>
      <dgm:spPr/>
    </dgm:pt>
    <dgm:pt modelId="{21D34E79-0CE2-42DD-B7E9-A19AD4CE05A7}" type="pres">
      <dgm:prSet presAssocID="{469807FE-5FE3-4B5C-8279-DD35AB9A904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81EE1-7F90-4067-A585-EEFEEF69ECE8}" type="pres">
      <dgm:prSet presAssocID="{469807FE-5FE3-4B5C-8279-DD35AB9A904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A9ADA-1DB2-4AA4-9A81-6741EC86E2AE}" srcId="{469807FE-5FE3-4B5C-8279-DD35AB9A904E}" destId="{7F5BA303-3B7F-42F6-A01D-A897144292AA}" srcOrd="0" destOrd="0" parTransId="{BD16DA75-8D39-4448-87B6-60218A7C8234}" sibTransId="{9D1142BC-ADCD-4A3D-B04D-7DB84D763043}"/>
    <dgm:cxn modelId="{576B5129-0CD0-4B95-9BE0-8FE120288658}" type="presOf" srcId="{0FD95ACD-D1EA-462A-826E-F27E25C2C773}" destId="{3F99CE2F-AFF0-4EF5-A7D4-53A83CE52FA8}" srcOrd="0" destOrd="0" presId="urn:microsoft.com/office/officeart/2005/8/layout/chevron2"/>
    <dgm:cxn modelId="{B07D6BB2-E81E-46E5-8069-A65884C2E6CF}" type="presOf" srcId="{469807FE-5FE3-4B5C-8279-DD35AB9A904E}" destId="{21D34E79-0CE2-42DD-B7E9-A19AD4CE05A7}" srcOrd="0" destOrd="0" presId="urn:microsoft.com/office/officeart/2005/8/layout/chevron2"/>
    <dgm:cxn modelId="{B27D3ED3-E3F1-4D8F-99AE-EA68C2409E4D}" srcId="{0FD95ACD-D1EA-462A-826E-F27E25C2C773}" destId="{469807FE-5FE3-4B5C-8279-DD35AB9A904E}" srcOrd="0" destOrd="0" parTransId="{ACBDB73D-B42A-447E-9D1A-627EBA4AA0DA}" sibTransId="{12812CF0-C6DC-4503-84BB-03ABB7CD621E}"/>
    <dgm:cxn modelId="{593C30EA-8529-452A-8812-B8B3F7C4704D}" type="presOf" srcId="{7F5BA303-3B7F-42F6-A01D-A897144292AA}" destId="{30D81EE1-7F90-4067-A585-EEFEEF69ECE8}" srcOrd="0" destOrd="0" presId="urn:microsoft.com/office/officeart/2005/8/layout/chevron2"/>
    <dgm:cxn modelId="{C32D5E29-8883-4E28-8558-342A25FC2D49}" type="presParOf" srcId="{3F99CE2F-AFF0-4EF5-A7D4-53A83CE52FA8}" destId="{3C06A7A4-6C10-44F0-B07A-92FCFCE98ACD}" srcOrd="0" destOrd="0" presId="urn:microsoft.com/office/officeart/2005/8/layout/chevron2"/>
    <dgm:cxn modelId="{6E9587C0-30D4-47E6-8A69-1E208E6EF16B}" type="presParOf" srcId="{3C06A7A4-6C10-44F0-B07A-92FCFCE98ACD}" destId="{21D34E79-0CE2-42DD-B7E9-A19AD4CE05A7}" srcOrd="0" destOrd="0" presId="urn:microsoft.com/office/officeart/2005/8/layout/chevron2"/>
    <dgm:cxn modelId="{EEEBA647-6818-4575-85FA-E3D7F19C9F77}" type="presParOf" srcId="{3C06A7A4-6C10-44F0-B07A-92FCFCE98ACD}" destId="{30D81EE1-7F90-4067-A585-EEFEEF69ECE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19818E0-6AE8-41E3-94D9-C0872868D61E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498391-7167-4382-A2A6-ABA8A68C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7162800" cy="4419600"/>
          </a:xfrm>
        </p:spPr>
      </p:pic>
      <p:sp>
        <p:nvSpPr>
          <p:cNvPr id="6" name="Horizontal Scroll 5"/>
          <p:cNvSpPr/>
          <p:nvPr/>
        </p:nvSpPr>
        <p:spPr>
          <a:xfrm>
            <a:off x="838200" y="228600"/>
            <a:ext cx="6248400" cy="1295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1">
                    <a:lumMod val="50000"/>
                  </a:schemeClr>
                </a:solidFill>
              </a:rPr>
              <a:t>সবাইকে শুভেচ্ছা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5410200"/>
            <a:ext cx="4876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ফোস্কা গলানো যাবে না।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download (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733800" cy="4038600"/>
          </a:xfrm>
          <a:prstGeom prst="rect">
            <a:avLst/>
          </a:prstGeom>
        </p:spPr>
      </p:pic>
      <p:pic>
        <p:nvPicPr>
          <p:cNvPr id="7" name="Picture 6" descr="images (8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85800"/>
            <a:ext cx="365760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3886200" cy="3733800"/>
          </a:xfrm>
          <a:prstGeom prst="rect">
            <a:avLst/>
          </a:prstGeom>
        </p:spPr>
      </p:pic>
      <p:pic>
        <p:nvPicPr>
          <p:cNvPr id="5" name="Picture 4" descr="download (6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57200"/>
            <a:ext cx="3581400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953000"/>
            <a:ext cx="7391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সামান্য পোড়ায় বার্নল বা পানি নারিকেল তেলের সঙ্গে মিশিয়ে লাগাতে হবে।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3810000" cy="4043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4953000"/>
            <a:ext cx="7391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প্রয়োজনে যত দ্রুত সম্ভব ডাক্তারের পরামর্শ নিতে হবে।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download (6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33400"/>
            <a:ext cx="3733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152400"/>
            <a:ext cx="5410200" cy="1447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দলীয় কাজ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828800"/>
            <a:ext cx="37338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১।কমপক্ষে............... ঠান্ডা পানি ঢালতে হবে।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২।পোড়া স্থানে.......... ব্যবহার করা যাবে না।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৩।ফোস্কা............... যাবে না।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828800"/>
            <a:ext cx="3886200" cy="419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743200"/>
            <a:ext cx="1447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১০ </a:t>
            </a:r>
            <a:r>
              <a:rPr lang="en-US" sz="2000" b="1" dirty="0" err="1" smtClean="0">
                <a:solidFill>
                  <a:schemeClr val="tx1"/>
                </a:solidFill>
              </a:rPr>
              <a:t>মিনিট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505200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বরফ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1143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গলানো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352800"/>
            <a:ext cx="16002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১।ঠান্ডা পানি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২।ফোস্কা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</a:rPr>
              <a:t>৩।বরফ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3352800"/>
            <a:ext cx="17526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ব্যবহার করা যাবে না</a:t>
            </a:r>
          </a:p>
          <a:p>
            <a:pPr algn="ctr"/>
            <a:r>
              <a:rPr lang="bn-IN" b="1" dirty="0" smtClean="0">
                <a:solidFill>
                  <a:schemeClr val="tx1"/>
                </a:solidFill>
              </a:rPr>
              <a:t>১০ মিনিট</a:t>
            </a:r>
          </a:p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নারিকেল তেল</a:t>
            </a:r>
          </a:p>
          <a:p>
            <a:pPr algn="ctr"/>
            <a:r>
              <a:rPr lang="bn-IN" b="1" dirty="0" smtClean="0">
                <a:solidFill>
                  <a:schemeClr val="tx1"/>
                </a:solidFill>
              </a:rPr>
              <a:t>গলানো যাবে না</a:t>
            </a:r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2057400"/>
            <a:ext cx="25146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</a:rPr>
              <a:t>সবুজ দল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19812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লাল দল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2683755">
            <a:off x="5796413" y="3491662"/>
            <a:ext cx="78395" cy="150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5806441" y="4251959"/>
            <a:ext cx="4571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526704">
            <a:off x="5844041" y="3571890"/>
            <a:ext cx="45719" cy="913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0"/>
            <a:ext cx="69342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আগুনে পুড়ে যাওয়ার প্রাথমিক চিকিৎসা সম্পর্কে ২ টি বাক্য লিখ।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43000" y="838200"/>
            <a:ext cx="5715000" cy="1752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একক কাজ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152400"/>
            <a:ext cx="5791200" cy="1676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পাঠ্যবই সংযোগ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ownload (6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6324600" cy="3638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715000"/>
            <a:ext cx="6400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পাঠ্যবইয়ের  ৮৩ পৃষ্ঠা বের করে পড়।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457200"/>
            <a:ext cx="3733800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মূল্যায়ন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95600"/>
            <a:ext cx="71628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১।তোমার একজন প্রতিবেশীর গাঁয়ে আগুন লেগেছে এ অবস্থায় তুমি কিভাবে প্রাথমিক চিকিৎসা করবে তা ৫ টি বাক্যে লিখ।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0" y="609600"/>
            <a:ext cx="5029200" cy="1752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বাড়ির কাজ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971800"/>
            <a:ext cx="7391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আগুনে পুড়ে যাওয়া ব্যক্তির কিভাবে প্রাথমিক চিকিৎসা দেওয়া যায় তার একটি তালিকা তৈরি করবে।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457200"/>
            <a:ext cx="6019800" cy="1600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1">
                    <a:lumMod val="50000"/>
                  </a:schemeClr>
                </a:solidFill>
              </a:rPr>
              <a:t>সবাইকে ধন্যবাদ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images (5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6400800" cy="415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B_IMG_16003478184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 rot="21363922">
            <a:off x="597094" y="1050603"/>
            <a:ext cx="4114800" cy="4218797"/>
          </a:xfrm>
        </p:spPr>
      </p:pic>
      <p:sp>
        <p:nvSpPr>
          <p:cNvPr id="6" name="Rectangle 5"/>
          <p:cNvSpPr/>
          <p:nvPr/>
        </p:nvSpPr>
        <p:spPr>
          <a:xfrm>
            <a:off x="5410200" y="685800"/>
            <a:ext cx="31242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পরিচিতি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2209800"/>
            <a:ext cx="3810000" cy="1981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মোঃ জাফর ইকবাল মন্ডল</a:t>
            </a:r>
            <a:r>
              <a:rPr lang="bn-IN" sz="2400" b="1" dirty="0" smtClean="0">
                <a:solidFill>
                  <a:schemeClr val="bg1"/>
                </a:solidFill>
              </a:rPr>
              <a:t/>
            </a:r>
            <a:br>
              <a:rPr lang="bn-IN" sz="2400" b="1" dirty="0" smtClean="0">
                <a:solidFill>
                  <a:schemeClr val="bg1"/>
                </a:solidFill>
              </a:rPr>
            </a:br>
            <a:r>
              <a:rPr lang="bn-IN" sz="2000" b="1" dirty="0" smtClean="0">
                <a:solidFill>
                  <a:schemeClr val="bg1"/>
                </a:solidFill>
              </a:rPr>
              <a:t>সহকারি শিক্ষক</a:t>
            </a:r>
            <a:r>
              <a:rPr lang="bn-IN" sz="2400" b="1" dirty="0" smtClean="0">
                <a:solidFill>
                  <a:schemeClr val="bg1"/>
                </a:solidFill>
              </a:rPr>
              <a:t/>
            </a:r>
            <a:br>
              <a:rPr lang="bn-IN" sz="2400" b="1" dirty="0" smtClean="0">
                <a:solidFill>
                  <a:schemeClr val="bg1"/>
                </a:solidFill>
              </a:rPr>
            </a:br>
            <a:r>
              <a:rPr lang="bn-IN" sz="2400" b="1" dirty="0" smtClean="0">
                <a:solidFill>
                  <a:schemeClr val="bg1"/>
                </a:solidFill>
              </a:rPr>
              <a:t>নারায়নপুর ১নং সঃ প্রাঃ বিদ্যালয়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5334000"/>
            <a:ext cx="47244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</a:rPr>
              <a:t> পলাশবাড়ি,গাইবান্ধা।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</a:rPr>
              <a:t>মোবাইলঃ০১৭৩৩২৭৯৮৮২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Email:zaforiqbal01981@gmail.com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ownload (65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33" b="8333"/>
          <a:stretch>
            <a:fillRect/>
          </a:stretch>
        </p:blipFill>
        <p:spPr>
          <a:xfrm>
            <a:off x="609601" y="1219201"/>
            <a:ext cx="4038600" cy="4114800"/>
          </a:xfrm>
        </p:spPr>
      </p:pic>
      <p:sp>
        <p:nvSpPr>
          <p:cNvPr id="5" name="Horizontal Scroll 4"/>
          <p:cNvSpPr/>
          <p:nvPr/>
        </p:nvSpPr>
        <p:spPr>
          <a:xfrm>
            <a:off x="5029200" y="228600"/>
            <a:ext cx="3657600" cy="24384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পাঠ পরিচিতি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819400"/>
            <a:ext cx="35814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শ্রেণিঃ চতুর্থ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বিষয়ঃপ্রাথমিক বিজ্ঞান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পাঠঃজীবনের নিরাপত্তা এবং প্রাথমিক চিকিৎসা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পাঠ্যাংশঃআগুনজনিত দুর্ঘটনা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অধ্যায়ঃ১১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সময়ঃ৪০ মিনিট</a:t>
            </a:r>
          </a:p>
          <a:p>
            <a:pPr algn="ctr"/>
            <a:r>
              <a:rPr lang="bn-I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তারিখঃ১০.০৪.২০২১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304800"/>
            <a:ext cx="4724400" cy="1524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শিখন ফল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9906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533400"/>
            <a:ext cx="5029200" cy="2590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চলো একটি ভিডিও দেখি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0" y="3733800"/>
          <a:ext cx="3632200" cy="438150"/>
        </p:xfrm>
        <a:graphic>
          <a:graphicData uri="http://schemas.openxmlformats.org/presentationml/2006/ole">
            <p:oleObj spid="_x0000_s1026" name="Packager Shell Object" showAsIcon="1" r:id="rId3" imgW="363204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এগুলো কিসের ছবি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867400"/>
            <a:ext cx="533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আগুনে পুড়ে যাওয়ার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ছবি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download (6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33800"/>
            <a:ext cx="3657600" cy="2057400"/>
          </a:xfrm>
          <a:prstGeom prst="rect">
            <a:avLst/>
          </a:prstGeom>
        </p:spPr>
      </p:pic>
      <p:pic>
        <p:nvPicPr>
          <p:cNvPr id="8" name="Picture 7" descr="download (6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3733800" cy="2133600"/>
          </a:xfrm>
          <a:prstGeom prst="rect">
            <a:avLst/>
          </a:prstGeom>
        </p:spPr>
      </p:pic>
      <p:pic>
        <p:nvPicPr>
          <p:cNvPr id="9" name="Picture 8" descr="images (8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066800"/>
            <a:ext cx="3657599" cy="2590800"/>
          </a:xfrm>
          <a:prstGeom prst="rect">
            <a:avLst/>
          </a:prstGeom>
        </p:spPr>
      </p:pic>
      <p:pic>
        <p:nvPicPr>
          <p:cNvPr id="10" name="Picture 9" descr="download (7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668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228600"/>
            <a:ext cx="5334000" cy="1447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715000"/>
            <a:ext cx="7696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আগুনে পুড়ে যাওয়ার প্রাথমিক চিকিৎসা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images (5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5486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0"/>
            <a:ext cx="6629400" cy="1447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 প্রাথমিক চিকিৎসা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ownload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67818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791200"/>
            <a:ext cx="7239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পোড়া স্থানে কমপক্ষে ১০ মিনিট ঠান্ডা পানি ঢালতে হবে।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6152380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181600"/>
            <a:ext cx="6858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পোড়া স্থানে বরফ ব্যবহার করা যাবে না।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229</TotalTime>
  <Words>231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Opulent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Zaydul haque</dc:creator>
  <cp:lastModifiedBy>Zaydul haque</cp:lastModifiedBy>
  <cp:revision>70</cp:revision>
  <dcterms:created xsi:type="dcterms:W3CDTF">2021-02-17T02:55:58Z</dcterms:created>
  <dcterms:modified xsi:type="dcterms:W3CDTF">2021-05-26T03:37:39Z</dcterms:modified>
</cp:coreProperties>
</file>