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60" r:id="rId3"/>
    <p:sldId id="318" r:id="rId4"/>
    <p:sldId id="319" r:id="rId5"/>
    <p:sldId id="257" r:id="rId6"/>
    <p:sldId id="259" r:id="rId7"/>
    <p:sldId id="280" r:id="rId8"/>
    <p:sldId id="264" r:id="rId9"/>
    <p:sldId id="281" r:id="rId10"/>
    <p:sldId id="266" r:id="rId11"/>
    <p:sldId id="283" r:id="rId12"/>
    <p:sldId id="285" r:id="rId13"/>
    <p:sldId id="327" r:id="rId14"/>
    <p:sldId id="273" r:id="rId15"/>
    <p:sldId id="286" r:id="rId16"/>
    <p:sldId id="274" r:id="rId17"/>
    <p:sldId id="310" r:id="rId18"/>
    <p:sldId id="287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7063D-9F60-4DE5-97DA-90068092853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B3E32C-CA34-4EDC-9B81-723A936EA205}">
      <dgm:prSet phldrT="[Text]" custT="1"/>
      <dgm:spPr/>
      <dgm:t>
        <a:bodyPr/>
        <a:lstStyle/>
        <a:p>
          <a:r>
            <a:rPr lang="bn-BD" sz="2800" dirty="0">
              <a:latin typeface="Kalpurush" panose="02000600000000000000" pitchFamily="2" charset="0"/>
              <a:cs typeface="Kalpurush" panose="02000600000000000000" pitchFamily="2" charset="0"/>
            </a:rPr>
            <a:t>পরিবেশ</a:t>
          </a:r>
          <a:r>
            <a:rPr lang="bn-BD" sz="2800" dirty="0"/>
            <a:t> </a:t>
          </a:r>
          <a:endParaRPr lang="en-US" sz="2800" dirty="0"/>
        </a:p>
      </dgm:t>
    </dgm:pt>
    <dgm:pt modelId="{C0F2A5EB-2BE3-4B12-9C1D-939A9EAD841F}" type="parTrans" cxnId="{26EC3920-1AD8-41F1-8003-4E0844BD6FBF}">
      <dgm:prSet/>
      <dgm:spPr/>
      <dgm:t>
        <a:bodyPr/>
        <a:lstStyle/>
        <a:p>
          <a:endParaRPr lang="en-US"/>
        </a:p>
      </dgm:t>
    </dgm:pt>
    <dgm:pt modelId="{E03C0A57-322F-477C-96B5-D09392AE1E4C}" type="sibTrans" cxnId="{26EC3920-1AD8-41F1-8003-4E0844BD6FBF}">
      <dgm:prSet/>
      <dgm:spPr/>
      <dgm:t>
        <a:bodyPr/>
        <a:lstStyle/>
        <a:p>
          <a:endParaRPr lang="en-US"/>
        </a:p>
      </dgm:t>
    </dgm:pt>
    <dgm:pt modelId="{1964BA23-6ACB-4E0F-B131-58C33166628F}">
      <dgm:prSet phldrT="[Text]" custT="1"/>
      <dgm:spPr/>
      <dgm:t>
        <a:bodyPr/>
        <a:lstStyle/>
        <a:p>
          <a:r>
            <a:rPr lang="bn-BD" sz="3200" dirty="0">
              <a:latin typeface="Kalpurush" panose="02000600000000000000" pitchFamily="2" charset="0"/>
              <a:cs typeface="Kalpurush" panose="02000600000000000000" pitchFamily="2" charset="0"/>
            </a:rPr>
            <a:t>বায়ু দূষণের কারণ </a:t>
          </a:r>
          <a:endParaRPr lang="en-US" sz="32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C4F93AB-6833-4276-99D2-279FBBEB2B15}" type="parTrans" cxnId="{D298940D-E54F-4692-8ED0-6E6081CC5401}">
      <dgm:prSet/>
      <dgm:spPr/>
      <dgm:t>
        <a:bodyPr/>
        <a:lstStyle/>
        <a:p>
          <a:endParaRPr lang="en-US"/>
        </a:p>
      </dgm:t>
    </dgm:pt>
    <dgm:pt modelId="{24A5ADF5-1DBE-4B3B-B0F1-45A0D6E7F461}" type="sibTrans" cxnId="{D298940D-E54F-4692-8ED0-6E6081CC5401}">
      <dgm:prSet/>
      <dgm:spPr/>
      <dgm:t>
        <a:bodyPr/>
        <a:lstStyle/>
        <a:p>
          <a:endParaRPr lang="en-US"/>
        </a:p>
      </dgm:t>
    </dgm:pt>
    <dgm:pt modelId="{23CC58DD-2943-468F-8F27-B4ACA3767043}">
      <dgm:prSet phldrT="[Text]" custT="1"/>
      <dgm:spPr/>
      <dgm:t>
        <a:bodyPr/>
        <a:lstStyle/>
        <a:p>
          <a:r>
            <a:rPr lang="bn-BD" sz="2800" dirty="0">
              <a:latin typeface="Kalpurush" panose="02000600000000000000" pitchFamily="2" charset="0"/>
              <a:cs typeface="Kalpurush" panose="02000600000000000000" pitchFamily="2" charset="0"/>
            </a:rPr>
            <a:t>বায়ু দূষণের ক্ষতিকর প্রভাব 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E9B9902E-F47B-438D-8F49-A48DCAB29BBA}" type="parTrans" cxnId="{91BE46CD-9368-48C9-BFCE-2FAC443AF71D}">
      <dgm:prSet/>
      <dgm:spPr/>
      <dgm:t>
        <a:bodyPr/>
        <a:lstStyle/>
        <a:p>
          <a:endParaRPr lang="en-US"/>
        </a:p>
      </dgm:t>
    </dgm:pt>
    <dgm:pt modelId="{404F7CF3-6DD4-42A0-8046-22C39D9E7787}" type="sibTrans" cxnId="{91BE46CD-9368-48C9-BFCE-2FAC443AF71D}">
      <dgm:prSet/>
      <dgm:spPr/>
      <dgm:t>
        <a:bodyPr/>
        <a:lstStyle/>
        <a:p>
          <a:endParaRPr lang="en-US"/>
        </a:p>
      </dgm:t>
    </dgm:pt>
    <dgm:pt modelId="{CC823DEB-CE53-42FF-8C97-D39C0111BEDC}">
      <dgm:prSet phldrT="[Text]" custT="1"/>
      <dgm:spPr/>
      <dgm:t>
        <a:bodyPr/>
        <a:lstStyle/>
        <a:p>
          <a:r>
            <a:rPr lang="bn-BD" sz="3600" dirty="0">
              <a:latin typeface="Kalpurush" panose="02000600000000000000" pitchFamily="2" charset="0"/>
              <a:cs typeface="Kalpurush" panose="02000600000000000000" pitchFamily="2" charset="0"/>
            </a:rPr>
            <a:t>পানি দূষণের কারণ </a:t>
          </a:r>
          <a:endParaRPr lang="en-US" sz="36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A810A57E-1FBB-4F90-BE3B-F89F4513F07E}" type="parTrans" cxnId="{71EBAAAB-AE6F-475B-81B5-BCB5DC09971A}">
      <dgm:prSet/>
      <dgm:spPr/>
      <dgm:t>
        <a:bodyPr/>
        <a:lstStyle/>
        <a:p>
          <a:endParaRPr lang="en-US"/>
        </a:p>
      </dgm:t>
    </dgm:pt>
    <dgm:pt modelId="{FE08840E-4AB7-40C6-A677-9D439B292181}" type="sibTrans" cxnId="{71EBAAAB-AE6F-475B-81B5-BCB5DC09971A}">
      <dgm:prSet/>
      <dgm:spPr/>
      <dgm:t>
        <a:bodyPr/>
        <a:lstStyle/>
        <a:p>
          <a:endParaRPr lang="en-US"/>
        </a:p>
      </dgm:t>
    </dgm:pt>
    <dgm:pt modelId="{DD527322-D54B-43C6-95D8-2006D65CB38C}">
      <dgm:prSet phldrT="[Text]" custT="1"/>
      <dgm:spPr/>
      <dgm:t>
        <a:bodyPr/>
        <a:lstStyle/>
        <a:p>
          <a:r>
            <a:rPr lang="bn-BD" sz="2800" dirty="0">
              <a:latin typeface="Kalpurush" panose="02000600000000000000" pitchFamily="2" charset="0"/>
              <a:cs typeface="Kalpurush" panose="02000600000000000000" pitchFamily="2" charset="0"/>
            </a:rPr>
            <a:t>পানি দূষণের ক্ষতিকর প্রভাব </a:t>
          </a:r>
          <a:endParaRPr lang="en-US" sz="2800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0CDD04AB-5346-42A2-9A05-8F87C6171261}" type="sibTrans" cxnId="{B85706FE-9F96-47FE-9D31-F25F634FF577}">
      <dgm:prSet/>
      <dgm:spPr/>
      <dgm:t>
        <a:bodyPr/>
        <a:lstStyle/>
        <a:p>
          <a:endParaRPr lang="en-US"/>
        </a:p>
      </dgm:t>
    </dgm:pt>
    <dgm:pt modelId="{0A5FB7AF-2ADE-4764-9F42-0A363DF5A3BA}" type="parTrans" cxnId="{B85706FE-9F96-47FE-9D31-F25F634FF577}">
      <dgm:prSet/>
      <dgm:spPr/>
      <dgm:t>
        <a:bodyPr/>
        <a:lstStyle/>
        <a:p>
          <a:endParaRPr lang="en-US"/>
        </a:p>
      </dgm:t>
    </dgm:pt>
    <dgm:pt modelId="{66B02C8D-E5BF-4F03-9333-86D6E30B11CC}" type="pres">
      <dgm:prSet presAssocID="{57F7063D-9F60-4DE5-97DA-90068092853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9A70C2-AF65-4BF8-99C6-350821F4BF8E}" type="pres">
      <dgm:prSet presAssocID="{21B3E32C-CA34-4EDC-9B81-723A936EA205}" presName="centerShape" presStyleLbl="node0" presStyleIdx="0" presStyleCnt="1"/>
      <dgm:spPr/>
    </dgm:pt>
    <dgm:pt modelId="{072063CD-7A98-4922-A065-C050349064EA}" type="pres">
      <dgm:prSet presAssocID="{EC4F93AB-6833-4276-99D2-279FBBEB2B15}" presName="Name9" presStyleLbl="parChTrans1D2" presStyleIdx="0" presStyleCnt="4"/>
      <dgm:spPr/>
    </dgm:pt>
    <dgm:pt modelId="{D3928E1E-B428-47BC-AEF3-6FAF5569B15E}" type="pres">
      <dgm:prSet presAssocID="{EC4F93AB-6833-4276-99D2-279FBBEB2B15}" presName="connTx" presStyleLbl="parChTrans1D2" presStyleIdx="0" presStyleCnt="4"/>
      <dgm:spPr/>
    </dgm:pt>
    <dgm:pt modelId="{A5EEE4D1-8488-45F4-981F-06A1DFB8AF4B}" type="pres">
      <dgm:prSet presAssocID="{1964BA23-6ACB-4E0F-B131-58C33166628F}" presName="node" presStyleLbl="node1" presStyleIdx="0" presStyleCnt="4" custScaleX="210940">
        <dgm:presLayoutVars>
          <dgm:bulletEnabled val="1"/>
        </dgm:presLayoutVars>
      </dgm:prSet>
      <dgm:spPr/>
    </dgm:pt>
    <dgm:pt modelId="{02F21BE5-3510-49A3-ADCF-F73B499B6EFC}" type="pres">
      <dgm:prSet presAssocID="{E9B9902E-F47B-438D-8F49-A48DCAB29BBA}" presName="Name9" presStyleLbl="parChTrans1D2" presStyleIdx="1" presStyleCnt="4"/>
      <dgm:spPr/>
    </dgm:pt>
    <dgm:pt modelId="{BA111FD7-0E1F-48DE-BBC0-107E66E79AA7}" type="pres">
      <dgm:prSet presAssocID="{E9B9902E-F47B-438D-8F49-A48DCAB29BBA}" presName="connTx" presStyleLbl="parChTrans1D2" presStyleIdx="1" presStyleCnt="4"/>
      <dgm:spPr/>
    </dgm:pt>
    <dgm:pt modelId="{FF2FAE8F-2996-4E5B-8286-0F5A9B1A77DF}" type="pres">
      <dgm:prSet presAssocID="{23CC58DD-2943-468F-8F27-B4ACA3767043}" presName="node" presStyleLbl="node1" presStyleIdx="1" presStyleCnt="4" custScaleX="190059" custRadScaleRad="140774">
        <dgm:presLayoutVars>
          <dgm:bulletEnabled val="1"/>
        </dgm:presLayoutVars>
      </dgm:prSet>
      <dgm:spPr/>
    </dgm:pt>
    <dgm:pt modelId="{A809178E-E496-4AAF-8CFD-153604729665}" type="pres">
      <dgm:prSet presAssocID="{A810A57E-1FBB-4F90-BE3B-F89F4513F07E}" presName="Name9" presStyleLbl="parChTrans1D2" presStyleIdx="2" presStyleCnt="4"/>
      <dgm:spPr/>
    </dgm:pt>
    <dgm:pt modelId="{E4097BD6-340B-4F57-9E60-7D247E7F2F56}" type="pres">
      <dgm:prSet presAssocID="{A810A57E-1FBB-4F90-BE3B-F89F4513F07E}" presName="connTx" presStyleLbl="parChTrans1D2" presStyleIdx="2" presStyleCnt="4"/>
      <dgm:spPr/>
    </dgm:pt>
    <dgm:pt modelId="{0E106B8F-E808-473E-B599-3F862B12EBBB}" type="pres">
      <dgm:prSet presAssocID="{CC823DEB-CE53-42FF-8C97-D39C0111BEDC}" presName="node" presStyleLbl="node1" presStyleIdx="2" presStyleCnt="4" custScaleX="225784">
        <dgm:presLayoutVars>
          <dgm:bulletEnabled val="1"/>
        </dgm:presLayoutVars>
      </dgm:prSet>
      <dgm:spPr/>
    </dgm:pt>
    <dgm:pt modelId="{CAB9ECA6-F6AD-47C9-93F7-101E2ACE04FE}" type="pres">
      <dgm:prSet presAssocID="{0A5FB7AF-2ADE-4764-9F42-0A363DF5A3BA}" presName="Name9" presStyleLbl="parChTrans1D2" presStyleIdx="3" presStyleCnt="4"/>
      <dgm:spPr/>
    </dgm:pt>
    <dgm:pt modelId="{39C11FCE-F657-4E50-994D-303C23205927}" type="pres">
      <dgm:prSet presAssocID="{0A5FB7AF-2ADE-4764-9F42-0A363DF5A3BA}" presName="connTx" presStyleLbl="parChTrans1D2" presStyleIdx="3" presStyleCnt="4"/>
      <dgm:spPr/>
    </dgm:pt>
    <dgm:pt modelId="{1F66D77C-D2EB-49EB-AED0-44E9C21AD73E}" type="pres">
      <dgm:prSet presAssocID="{DD527322-D54B-43C6-95D8-2006D65CB38C}" presName="node" presStyleLbl="node1" presStyleIdx="3" presStyleCnt="4" custScaleX="192922" custRadScaleRad="131308">
        <dgm:presLayoutVars>
          <dgm:bulletEnabled val="1"/>
        </dgm:presLayoutVars>
      </dgm:prSet>
      <dgm:spPr/>
    </dgm:pt>
  </dgm:ptLst>
  <dgm:cxnLst>
    <dgm:cxn modelId="{C6A47902-5E4A-42E6-BD50-CFBB866CB3E6}" type="presOf" srcId="{21B3E32C-CA34-4EDC-9B81-723A936EA205}" destId="{609A70C2-AF65-4BF8-99C6-350821F4BF8E}" srcOrd="0" destOrd="0" presId="urn:microsoft.com/office/officeart/2005/8/layout/radial1"/>
    <dgm:cxn modelId="{5B32A107-D4ED-450A-8BC4-433B1E4CDF62}" type="presOf" srcId="{0A5FB7AF-2ADE-4764-9F42-0A363DF5A3BA}" destId="{39C11FCE-F657-4E50-994D-303C23205927}" srcOrd="1" destOrd="0" presId="urn:microsoft.com/office/officeart/2005/8/layout/radial1"/>
    <dgm:cxn modelId="{D298940D-E54F-4692-8ED0-6E6081CC5401}" srcId="{21B3E32C-CA34-4EDC-9B81-723A936EA205}" destId="{1964BA23-6ACB-4E0F-B131-58C33166628F}" srcOrd="0" destOrd="0" parTransId="{EC4F93AB-6833-4276-99D2-279FBBEB2B15}" sibTransId="{24A5ADF5-1DBE-4B3B-B0F1-45A0D6E7F461}"/>
    <dgm:cxn modelId="{26EC3920-1AD8-41F1-8003-4E0844BD6FBF}" srcId="{57F7063D-9F60-4DE5-97DA-900680928538}" destId="{21B3E32C-CA34-4EDC-9B81-723A936EA205}" srcOrd="0" destOrd="0" parTransId="{C0F2A5EB-2BE3-4B12-9C1D-939A9EAD841F}" sibTransId="{E03C0A57-322F-477C-96B5-D09392AE1E4C}"/>
    <dgm:cxn modelId="{34C1F237-A398-4F78-BA8E-994907DB3ABB}" type="presOf" srcId="{EC4F93AB-6833-4276-99D2-279FBBEB2B15}" destId="{D3928E1E-B428-47BC-AEF3-6FAF5569B15E}" srcOrd="1" destOrd="0" presId="urn:microsoft.com/office/officeart/2005/8/layout/radial1"/>
    <dgm:cxn modelId="{F3578439-B5FE-4C9A-B1D6-EC6F8D59C9DB}" type="presOf" srcId="{E9B9902E-F47B-438D-8F49-A48DCAB29BBA}" destId="{BA111FD7-0E1F-48DE-BBC0-107E66E79AA7}" srcOrd="1" destOrd="0" presId="urn:microsoft.com/office/officeart/2005/8/layout/radial1"/>
    <dgm:cxn modelId="{2CD8823C-459C-415D-AE5B-6C7AF181122D}" type="presOf" srcId="{DD527322-D54B-43C6-95D8-2006D65CB38C}" destId="{1F66D77C-D2EB-49EB-AED0-44E9C21AD73E}" srcOrd="0" destOrd="0" presId="urn:microsoft.com/office/officeart/2005/8/layout/radial1"/>
    <dgm:cxn modelId="{A5450F4B-6103-42BD-9A48-169AB4CB8AAE}" type="presOf" srcId="{E9B9902E-F47B-438D-8F49-A48DCAB29BBA}" destId="{02F21BE5-3510-49A3-ADCF-F73B499B6EFC}" srcOrd="0" destOrd="0" presId="urn:microsoft.com/office/officeart/2005/8/layout/radial1"/>
    <dgm:cxn modelId="{3DDECC6C-936F-4A82-815C-C10287F5B3DD}" type="presOf" srcId="{57F7063D-9F60-4DE5-97DA-900680928538}" destId="{66B02C8D-E5BF-4F03-9333-86D6E30B11CC}" srcOrd="0" destOrd="0" presId="urn:microsoft.com/office/officeart/2005/8/layout/radial1"/>
    <dgm:cxn modelId="{4B76506E-B584-4E5A-A411-41E8ED1A5092}" type="presOf" srcId="{EC4F93AB-6833-4276-99D2-279FBBEB2B15}" destId="{072063CD-7A98-4922-A065-C050349064EA}" srcOrd="0" destOrd="0" presId="urn:microsoft.com/office/officeart/2005/8/layout/radial1"/>
    <dgm:cxn modelId="{8E8A107A-E279-4486-AE8D-CCFE0E37DA6A}" type="presOf" srcId="{A810A57E-1FBB-4F90-BE3B-F89F4513F07E}" destId="{E4097BD6-340B-4F57-9E60-7D247E7F2F56}" srcOrd="1" destOrd="0" presId="urn:microsoft.com/office/officeart/2005/8/layout/radial1"/>
    <dgm:cxn modelId="{AF514D8E-2F11-4D70-B447-3E21BF2A7CE4}" type="presOf" srcId="{CC823DEB-CE53-42FF-8C97-D39C0111BEDC}" destId="{0E106B8F-E808-473E-B599-3F862B12EBBB}" srcOrd="0" destOrd="0" presId="urn:microsoft.com/office/officeart/2005/8/layout/radial1"/>
    <dgm:cxn modelId="{9A39DE9E-A014-4A03-825D-F4B962703B83}" type="presOf" srcId="{23CC58DD-2943-468F-8F27-B4ACA3767043}" destId="{FF2FAE8F-2996-4E5B-8286-0F5A9B1A77DF}" srcOrd="0" destOrd="0" presId="urn:microsoft.com/office/officeart/2005/8/layout/radial1"/>
    <dgm:cxn modelId="{71EBAAAB-AE6F-475B-81B5-BCB5DC09971A}" srcId="{21B3E32C-CA34-4EDC-9B81-723A936EA205}" destId="{CC823DEB-CE53-42FF-8C97-D39C0111BEDC}" srcOrd="2" destOrd="0" parTransId="{A810A57E-1FBB-4F90-BE3B-F89F4513F07E}" sibTransId="{FE08840E-4AB7-40C6-A677-9D439B292181}"/>
    <dgm:cxn modelId="{A9ACA3BB-D8AA-4303-BCF9-0FA7C960DE3A}" type="presOf" srcId="{A810A57E-1FBB-4F90-BE3B-F89F4513F07E}" destId="{A809178E-E496-4AAF-8CFD-153604729665}" srcOrd="0" destOrd="0" presId="urn:microsoft.com/office/officeart/2005/8/layout/radial1"/>
    <dgm:cxn modelId="{91BE46CD-9368-48C9-BFCE-2FAC443AF71D}" srcId="{21B3E32C-CA34-4EDC-9B81-723A936EA205}" destId="{23CC58DD-2943-468F-8F27-B4ACA3767043}" srcOrd="1" destOrd="0" parTransId="{E9B9902E-F47B-438D-8F49-A48DCAB29BBA}" sibTransId="{404F7CF3-6DD4-42A0-8046-22C39D9E7787}"/>
    <dgm:cxn modelId="{2A3D4ECF-DCE5-4BAA-81AD-A59E19C4A956}" type="presOf" srcId="{0A5FB7AF-2ADE-4764-9F42-0A363DF5A3BA}" destId="{CAB9ECA6-F6AD-47C9-93F7-101E2ACE04FE}" srcOrd="0" destOrd="0" presId="urn:microsoft.com/office/officeart/2005/8/layout/radial1"/>
    <dgm:cxn modelId="{B78FA0F0-EBCE-4055-8DFC-7C1B664981A6}" type="presOf" srcId="{1964BA23-6ACB-4E0F-B131-58C33166628F}" destId="{A5EEE4D1-8488-45F4-981F-06A1DFB8AF4B}" srcOrd="0" destOrd="0" presId="urn:microsoft.com/office/officeart/2005/8/layout/radial1"/>
    <dgm:cxn modelId="{B85706FE-9F96-47FE-9D31-F25F634FF577}" srcId="{21B3E32C-CA34-4EDC-9B81-723A936EA205}" destId="{DD527322-D54B-43C6-95D8-2006D65CB38C}" srcOrd="3" destOrd="0" parTransId="{0A5FB7AF-2ADE-4764-9F42-0A363DF5A3BA}" sibTransId="{0CDD04AB-5346-42A2-9A05-8F87C6171261}"/>
    <dgm:cxn modelId="{39E05585-3A85-420D-963D-984C0FE4DFC0}" type="presParOf" srcId="{66B02C8D-E5BF-4F03-9333-86D6E30B11CC}" destId="{609A70C2-AF65-4BF8-99C6-350821F4BF8E}" srcOrd="0" destOrd="0" presId="urn:microsoft.com/office/officeart/2005/8/layout/radial1"/>
    <dgm:cxn modelId="{C3400746-A442-4E73-8094-0202F224AD8B}" type="presParOf" srcId="{66B02C8D-E5BF-4F03-9333-86D6E30B11CC}" destId="{072063CD-7A98-4922-A065-C050349064EA}" srcOrd="1" destOrd="0" presId="urn:microsoft.com/office/officeart/2005/8/layout/radial1"/>
    <dgm:cxn modelId="{611609E5-28F2-493D-B602-564BB429D16C}" type="presParOf" srcId="{072063CD-7A98-4922-A065-C050349064EA}" destId="{D3928E1E-B428-47BC-AEF3-6FAF5569B15E}" srcOrd="0" destOrd="0" presId="urn:microsoft.com/office/officeart/2005/8/layout/radial1"/>
    <dgm:cxn modelId="{1E557990-F42A-4299-BD25-3043C107731F}" type="presParOf" srcId="{66B02C8D-E5BF-4F03-9333-86D6E30B11CC}" destId="{A5EEE4D1-8488-45F4-981F-06A1DFB8AF4B}" srcOrd="2" destOrd="0" presId="urn:microsoft.com/office/officeart/2005/8/layout/radial1"/>
    <dgm:cxn modelId="{E7523188-98A8-483E-B818-B792300B1220}" type="presParOf" srcId="{66B02C8D-E5BF-4F03-9333-86D6E30B11CC}" destId="{02F21BE5-3510-49A3-ADCF-F73B499B6EFC}" srcOrd="3" destOrd="0" presId="urn:microsoft.com/office/officeart/2005/8/layout/radial1"/>
    <dgm:cxn modelId="{4DC54B7F-9174-49E8-A890-93831C16AED6}" type="presParOf" srcId="{02F21BE5-3510-49A3-ADCF-F73B499B6EFC}" destId="{BA111FD7-0E1F-48DE-BBC0-107E66E79AA7}" srcOrd="0" destOrd="0" presId="urn:microsoft.com/office/officeart/2005/8/layout/radial1"/>
    <dgm:cxn modelId="{10C608E7-1B17-40A9-9E99-B2D93ADC9D61}" type="presParOf" srcId="{66B02C8D-E5BF-4F03-9333-86D6E30B11CC}" destId="{FF2FAE8F-2996-4E5B-8286-0F5A9B1A77DF}" srcOrd="4" destOrd="0" presId="urn:microsoft.com/office/officeart/2005/8/layout/radial1"/>
    <dgm:cxn modelId="{CB9D7589-DB46-48F4-9088-09EF96F33C87}" type="presParOf" srcId="{66B02C8D-E5BF-4F03-9333-86D6E30B11CC}" destId="{A809178E-E496-4AAF-8CFD-153604729665}" srcOrd="5" destOrd="0" presId="urn:microsoft.com/office/officeart/2005/8/layout/radial1"/>
    <dgm:cxn modelId="{4E5A41F3-E818-414C-B6FB-F85E2E1A939C}" type="presParOf" srcId="{A809178E-E496-4AAF-8CFD-153604729665}" destId="{E4097BD6-340B-4F57-9E60-7D247E7F2F56}" srcOrd="0" destOrd="0" presId="urn:microsoft.com/office/officeart/2005/8/layout/radial1"/>
    <dgm:cxn modelId="{94A91174-05EF-40CD-885E-723BBF278244}" type="presParOf" srcId="{66B02C8D-E5BF-4F03-9333-86D6E30B11CC}" destId="{0E106B8F-E808-473E-B599-3F862B12EBBB}" srcOrd="6" destOrd="0" presId="urn:microsoft.com/office/officeart/2005/8/layout/radial1"/>
    <dgm:cxn modelId="{0FFC97E4-9E48-4557-9D78-5B38F4CE6A91}" type="presParOf" srcId="{66B02C8D-E5BF-4F03-9333-86D6E30B11CC}" destId="{CAB9ECA6-F6AD-47C9-93F7-101E2ACE04FE}" srcOrd="7" destOrd="0" presId="urn:microsoft.com/office/officeart/2005/8/layout/radial1"/>
    <dgm:cxn modelId="{61699AD9-3D6B-4852-89DD-D946475FA5A2}" type="presParOf" srcId="{CAB9ECA6-F6AD-47C9-93F7-101E2ACE04FE}" destId="{39C11FCE-F657-4E50-994D-303C23205927}" srcOrd="0" destOrd="0" presId="urn:microsoft.com/office/officeart/2005/8/layout/radial1"/>
    <dgm:cxn modelId="{BD850E2F-E962-4512-80D3-C41123C3C5D7}" type="presParOf" srcId="{66B02C8D-E5BF-4F03-9333-86D6E30B11CC}" destId="{1F66D77C-D2EB-49EB-AED0-44E9C21AD73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A70C2-AF65-4BF8-99C6-350821F4BF8E}">
      <dsp:nvSpPr>
        <dsp:cNvPr id="0" name=""/>
        <dsp:cNvSpPr/>
      </dsp:nvSpPr>
      <dsp:spPr>
        <a:xfrm>
          <a:off x="3328479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Kalpurush" panose="02000600000000000000" pitchFamily="2" charset="0"/>
              <a:cs typeface="Kalpurush" panose="02000600000000000000" pitchFamily="2" charset="0"/>
            </a:rPr>
            <a:t>পরিবেশ</a:t>
          </a:r>
          <a:r>
            <a:rPr lang="bn-BD" sz="2800" kern="1200" dirty="0"/>
            <a:t> </a:t>
          </a:r>
          <a:endParaRPr lang="en-US" sz="2800" kern="1200" dirty="0"/>
        </a:p>
      </dsp:txBody>
      <dsp:txXfrm>
        <a:off x="3547037" y="2181688"/>
        <a:ext cx="1055289" cy="1055289"/>
      </dsp:txXfrm>
    </dsp:sp>
    <dsp:sp modelId="{072063CD-7A98-4922-A065-C050349064EA}">
      <dsp:nvSpPr>
        <dsp:cNvPr id="0" name=""/>
        <dsp:cNvSpPr/>
      </dsp:nvSpPr>
      <dsp:spPr>
        <a:xfrm rot="16200000">
          <a:off x="3849048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3400" y="1726216"/>
        <a:ext cx="22563" cy="22563"/>
      </dsp:txXfrm>
    </dsp:sp>
    <dsp:sp modelId="{A5EEE4D1-8488-45F4-981F-06A1DFB8AF4B}">
      <dsp:nvSpPr>
        <dsp:cNvPr id="0" name=""/>
        <dsp:cNvSpPr/>
      </dsp:nvSpPr>
      <dsp:spPr>
        <a:xfrm>
          <a:off x="2500642" y="19459"/>
          <a:ext cx="3148079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Kalpurush" panose="02000600000000000000" pitchFamily="2" charset="0"/>
              <a:cs typeface="Kalpurush" panose="02000600000000000000" pitchFamily="2" charset="0"/>
            </a:rPr>
            <a:t>বায়ু দূষণের কারণ </a:t>
          </a:r>
          <a:endParaRPr lang="en-US" sz="32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961667" y="238017"/>
        <a:ext cx="2226029" cy="1055289"/>
      </dsp:txXfrm>
    </dsp:sp>
    <dsp:sp modelId="{02F21BE5-3510-49A3-ADCF-F73B499B6EFC}">
      <dsp:nvSpPr>
        <dsp:cNvPr id="0" name=""/>
        <dsp:cNvSpPr/>
      </dsp:nvSpPr>
      <dsp:spPr>
        <a:xfrm>
          <a:off x="4820884" y="2692808"/>
          <a:ext cx="47066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70665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4450" y="2697566"/>
        <a:ext cx="23533" cy="23533"/>
      </dsp:txXfrm>
    </dsp:sp>
    <dsp:sp modelId="{FF2FAE8F-2996-4E5B-8286-0F5A9B1A77DF}">
      <dsp:nvSpPr>
        <dsp:cNvPr id="0" name=""/>
        <dsp:cNvSpPr/>
      </dsp:nvSpPr>
      <dsp:spPr>
        <a:xfrm>
          <a:off x="5291549" y="1963130"/>
          <a:ext cx="2836450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Kalpurush" panose="02000600000000000000" pitchFamily="2" charset="0"/>
              <a:cs typeface="Kalpurush" panose="02000600000000000000" pitchFamily="2" charset="0"/>
            </a:rPr>
            <a:t>বায়ু দূষণের ক্ষতিকর প্রভাব 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706937" y="2181688"/>
        <a:ext cx="2005674" cy="1055289"/>
      </dsp:txXfrm>
    </dsp:sp>
    <dsp:sp modelId="{A809178E-E496-4AAF-8CFD-153604729665}">
      <dsp:nvSpPr>
        <dsp:cNvPr id="0" name=""/>
        <dsp:cNvSpPr/>
      </dsp:nvSpPr>
      <dsp:spPr>
        <a:xfrm rot="5400000">
          <a:off x="3849048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3400" y="3669887"/>
        <a:ext cx="22563" cy="22563"/>
      </dsp:txXfrm>
    </dsp:sp>
    <dsp:sp modelId="{0E106B8F-E808-473E-B599-3F862B12EBBB}">
      <dsp:nvSpPr>
        <dsp:cNvPr id="0" name=""/>
        <dsp:cNvSpPr/>
      </dsp:nvSpPr>
      <dsp:spPr>
        <a:xfrm>
          <a:off x="2389876" y="3906802"/>
          <a:ext cx="3369611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Kalpurush" panose="02000600000000000000" pitchFamily="2" charset="0"/>
              <a:cs typeface="Kalpurush" panose="02000600000000000000" pitchFamily="2" charset="0"/>
            </a:rPr>
            <a:t>পানি দূষণের কারণ </a:t>
          </a:r>
          <a:endParaRPr lang="en-US" sz="36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883344" y="4125360"/>
        <a:ext cx="2382675" cy="1055289"/>
      </dsp:txXfrm>
    </dsp:sp>
    <dsp:sp modelId="{CAB9ECA6-F6AD-47C9-93F7-101E2ACE04FE}">
      <dsp:nvSpPr>
        <dsp:cNvPr id="0" name=""/>
        <dsp:cNvSpPr/>
      </dsp:nvSpPr>
      <dsp:spPr>
        <a:xfrm rot="10800000">
          <a:off x="2962074" y="2692808"/>
          <a:ext cx="36640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66404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36116" y="2700173"/>
        <a:ext cx="18320" cy="18320"/>
      </dsp:txXfrm>
    </dsp:sp>
    <dsp:sp modelId="{1F66D77C-D2EB-49EB-AED0-44E9C21AD73E}">
      <dsp:nvSpPr>
        <dsp:cNvPr id="0" name=""/>
        <dsp:cNvSpPr/>
      </dsp:nvSpPr>
      <dsp:spPr>
        <a:xfrm>
          <a:off x="82896" y="1963130"/>
          <a:ext cx="2879177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Kalpurush" panose="02000600000000000000" pitchFamily="2" charset="0"/>
              <a:cs typeface="Kalpurush" panose="02000600000000000000" pitchFamily="2" charset="0"/>
            </a:rPr>
            <a:t>পানি দূষণের ক্ষতিকর প্রভাব </a:t>
          </a:r>
          <a:endParaRPr lang="en-US" sz="28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04542" y="2181688"/>
        <a:ext cx="2035885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2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1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3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1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7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8880-8D74-421C-B5CF-4898B9B88F6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512B22-3F29-4C9A-B195-F75DF2208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73254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27AF5-4B56-4DFD-89A4-19C19C2A35CD}"/>
              </a:ext>
            </a:extLst>
          </p:cNvPr>
          <p:cNvSpPr txBox="1"/>
          <p:nvPr/>
        </p:nvSpPr>
        <p:spPr>
          <a:xfrm>
            <a:off x="2514600" y="681037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90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ইরাকের পানি দূষণ ক্যান্সারের মতোন বাড়ছে | আমাদের সময়.কম – AmaderShomoy.com">
            <a:extLst>
              <a:ext uri="{FF2B5EF4-FFF2-40B4-BE49-F238E27FC236}">
                <a16:creationId xmlns:a16="http://schemas.microsoft.com/office/drawing/2014/main" id="{403421A9-AAE6-424A-8E68-46158EBC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76274"/>
            <a:ext cx="38576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বাংলাদেশে নদী দূষণ | মাল্টিমিডিয়া | DW | 09.06.2017">
            <a:extLst>
              <a:ext uri="{FF2B5EF4-FFF2-40B4-BE49-F238E27FC236}">
                <a16:creationId xmlns:a16="http://schemas.microsoft.com/office/drawing/2014/main" id="{63599472-2F04-4F7E-AB55-7B4198B4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628900"/>
            <a:ext cx="3392487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ভূগর্ভস্থ পানি দূষণ কমাতে হবে">
            <a:extLst>
              <a:ext uri="{FF2B5EF4-FFF2-40B4-BE49-F238E27FC236}">
                <a16:creationId xmlns:a16="http://schemas.microsoft.com/office/drawing/2014/main" id="{85BB82D2-D1CD-46B5-A456-D710C565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59" y="4267201"/>
            <a:ext cx="3516542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8DEB3-A033-4C82-9C0A-0537DFAB885E}"/>
              </a:ext>
            </a:extLst>
          </p:cNvPr>
          <p:cNvSpPr txBox="1"/>
          <p:nvPr/>
        </p:nvSpPr>
        <p:spPr>
          <a:xfrm>
            <a:off x="309792" y="5226377"/>
            <a:ext cx="707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ছবি?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DF09B23-9BB2-4D34-8566-B4A705BFE12E}"/>
              </a:ext>
            </a:extLst>
          </p:cNvPr>
          <p:cNvSpPr/>
          <p:nvPr/>
        </p:nvSpPr>
        <p:spPr>
          <a:xfrm>
            <a:off x="3648767" y="2666998"/>
            <a:ext cx="4784034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237F-2D1A-4425-8966-2FAC6FB3D7C4}"/>
              </a:ext>
            </a:extLst>
          </p:cNvPr>
          <p:cNvSpPr txBox="1"/>
          <p:nvPr/>
        </p:nvSpPr>
        <p:spPr>
          <a:xfrm flipH="1">
            <a:off x="4474818" y="3159471"/>
            <a:ext cx="353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 কী ?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37F139-C371-4383-AB27-2BE7AECBED2A}"/>
              </a:ext>
            </a:extLst>
          </p:cNvPr>
          <p:cNvSpPr/>
          <p:nvPr/>
        </p:nvSpPr>
        <p:spPr>
          <a:xfrm>
            <a:off x="8618331" y="3044686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DFB6E86-EAE3-4059-AC0B-BFE9E8677DA6}"/>
              </a:ext>
            </a:extLst>
          </p:cNvPr>
          <p:cNvSpPr/>
          <p:nvPr/>
        </p:nvSpPr>
        <p:spPr>
          <a:xfrm>
            <a:off x="3807793" y="30480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3E2E6D-9528-4F49-8010-2F1B78F84E40}"/>
              </a:ext>
            </a:extLst>
          </p:cNvPr>
          <p:cNvSpPr/>
          <p:nvPr/>
        </p:nvSpPr>
        <p:spPr>
          <a:xfrm rot="16200000">
            <a:off x="5603462" y="1722255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6E0A402-68C5-48AE-9980-D48BBCE9E9E0}"/>
              </a:ext>
            </a:extLst>
          </p:cNvPr>
          <p:cNvSpPr/>
          <p:nvPr/>
        </p:nvSpPr>
        <p:spPr>
          <a:xfrm rot="5400000">
            <a:off x="5729358" y="4367119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5B9891-78F3-4621-A430-6BAD4833ACD2}"/>
              </a:ext>
            </a:extLst>
          </p:cNvPr>
          <p:cNvSpPr/>
          <p:nvPr/>
        </p:nvSpPr>
        <p:spPr>
          <a:xfrm rot="10800000">
            <a:off x="2588594" y="3044686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45D93-6B5E-4919-83B5-6639084E746A}"/>
              </a:ext>
            </a:extLst>
          </p:cNvPr>
          <p:cNvSpPr/>
          <p:nvPr/>
        </p:nvSpPr>
        <p:spPr>
          <a:xfrm>
            <a:off x="4325257" y="801154"/>
            <a:ext cx="3541486" cy="684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5710A2-4F26-43AA-807F-E9E95A34F557}"/>
              </a:ext>
            </a:extLst>
          </p:cNvPr>
          <p:cNvSpPr/>
          <p:nvPr/>
        </p:nvSpPr>
        <p:spPr>
          <a:xfrm>
            <a:off x="9492975" y="3070859"/>
            <a:ext cx="269902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0615A7-45A4-4191-B372-2EF7064173FE}"/>
              </a:ext>
            </a:extLst>
          </p:cNvPr>
          <p:cNvSpPr/>
          <p:nvPr/>
        </p:nvSpPr>
        <p:spPr>
          <a:xfrm>
            <a:off x="183955" y="2210937"/>
            <a:ext cx="2404638" cy="1793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 রাসায়নিক পদার্থ পানিতে মিশে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1C6A3F-E2AE-4368-A054-D329DE1C6C48}"/>
              </a:ext>
            </a:extLst>
          </p:cNvPr>
          <p:cNvSpPr/>
          <p:nvPr/>
        </p:nvSpPr>
        <p:spPr>
          <a:xfrm>
            <a:off x="3002507" y="5672533"/>
            <a:ext cx="5791259" cy="768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পয়ঃনিষ্কাশন, গৃহস্থলীর বর্জ্য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DF09B23-9BB2-4D34-8566-B4A705BFE12E}"/>
              </a:ext>
            </a:extLst>
          </p:cNvPr>
          <p:cNvSpPr/>
          <p:nvPr/>
        </p:nvSpPr>
        <p:spPr>
          <a:xfrm>
            <a:off x="3648768" y="2666999"/>
            <a:ext cx="4784034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237F-2D1A-4425-8966-2FAC6FB3D7C4}"/>
              </a:ext>
            </a:extLst>
          </p:cNvPr>
          <p:cNvSpPr txBox="1"/>
          <p:nvPr/>
        </p:nvSpPr>
        <p:spPr>
          <a:xfrm flipH="1">
            <a:off x="4325889" y="2871947"/>
            <a:ext cx="353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কী হয়?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DFB6E86-EAE3-4059-AC0B-BFE9E8677DA6}"/>
              </a:ext>
            </a:extLst>
          </p:cNvPr>
          <p:cNvSpPr/>
          <p:nvPr/>
        </p:nvSpPr>
        <p:spPr>
          <a:xfrm>
            <a:off x="3807793" y="30480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3E2E6D-9528-4F49-8010-2F1B78F84E40}"/>
              </a:ext>
            </a:extLst>
          </p:cNvPr>
          <p:cNvSpPr/>
          <p:nvPr/>
        </p:nvSpPr>
        <p:spPr>
          <a:xfrm rot="16200000">
            <a:off x="5603462" y="1722255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6E0A402-68C5-48AE-9980-D48BBCE9E9E0}"/>
              </a:ext>
            </a:extLst>
          </p:cNvPr>
          <p:cNvSpPr/>
          <p:nvPr/>
        </p:nvSpPr>
        <p:spPr>
          <a:xfrm rot="5400000">
            <a:off x="5729358" y="4367119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5B9891-78F3-4621-A430-6BAD4833ACD2}"/>
              </a:ext>
            </a:extLst>
          </p:cNvPr>
          <p:cNvSpPr/>
          <p:nvPr/>
        </p:nvSpPr>
        <p:spPr>
          <a:xfrm rot="10800000">
            <a:off x="2588594" y="3044686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45D93-6B5E-4919-83B5-6639084E746A}"/>
              </a:ext>
            </a:extLst>
          </p:cNvPr>
          <p:cNvSpPr/>
          <p:nvPr/>
        </p:nvSpPr>
        <p:spPr>
          <a:xfrm>
            <a:off x="3302758" y="776927"/>
            <a:ext cx="4634665" cy="684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বিভিন্নধরণের রোগ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1C6A3F-E2AE-4368-A054-D329DE1C6C48}"/>
              </a:ext>
            </a:extLst>
          </p:cNvPr>
          <p:cNvSpPr/>
          <p:nvPr/>
        </p:nvSpPr>
        <p:spPr>
          <a:xfrm>
            <a:off x="4323365" y="5559191"/>
            <a:ext cx="3686629" cy="768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জলজ খাদ্যশৃংখ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ব্যাঘাত ঘটছে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23E373F-43DE-499B-9EE7-3170C870E561}"/>
              </a:ext>
            </a:extLst>
          </p:cNvPr>
          <p:cNvSpPr/>
          <p:nvPr/>
        </p:nvSpPr>
        <p:spPr>
          <a:xfrm>
            <a:off x="8011886" y="783551"/>
            <a:ext cx="874644" cy="551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4ABC23-488E-48E9-8A06-4C23686DC708}"/>
              </a:ext>
            </a:extLst>
          </p:cNvPr>
          <p:cNvSpPr/>
          <p:nvPr/>
        </p:nvSpPr>
        <p:spPr>
          <a:xfrm>
            <a:off x="9056914" y="928914"/>
            <a:ext cx="2859315" cy="288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5D20B-60E3-4A5F-8798-BE605A876FF3}"/>
              </a:ext>
            </a:extLst>
          </p:cNvPr>
          <p:cNvSpPr txBox="1"/>
          <p:nvPr/>
        </p:nvSpPr>
        <p:spPr>
          <a:xfrm>
            <a:off x="9376229" y="921117"/>
            <a:ext cx="2264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কলেরা,টা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ইফয়েড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,জন্ডিস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63377E-C4C3-4551-8BA7-209617285080}"/>
              </a:ext>
            </a:extLst>
          </p:cNvPr>
          <p:cNvSpPr/>
          <p:nvPr/>
        </p:nvSpPr>
        <p:spPr>
          <a:xfrm>
            <a:off x="0" y="2169994"/>
            <a:ext cx="2312821" cy="2465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F69D2-4CCB-4337-A8A6-B4FA1BA008C9}"/>
              </a:ext>
            </a:extLst>
          </p:cNvPr>
          <p:cNvSpPr txBox="1"/>
          <p:nvPr/>
        </p:nvSpPr>
        <p:spPr>
          <a:xfrm>
            <a:off x="478854" y="2457978"/>
            <a:ext cx="1630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প্রাণী মারা যাচ্ছে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2" grpId="0" animBg="1"/>
      <p:bldP spid="14" grpId="0" animBg="1"/>
      <p:bldP spid="15" grpId="0" animBg="1"/>
      <p:bldP spid="13" grpId="0" animBg="1"/>
      <p:bldP spid="18" grpId="0" animBg="1"/>
      <p:bldP spid="2" grpId="0" animBg="1"/>
      <p:bldP spid="3" grpId="0" animBg="1"/>
      <p:bldP spid="4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8827231-C4FB-4762-B2ED-FB93CE10EA5E}"/>
              </a:ext>
            </a:extLst>
          </p:cNvPr>
          <p:cNvSpPr/>
          <p:nvPr/>
        </p:nvSpPr>
        <p:spPr>
          <a:xfrm>
            <a:off x="27290" y="40939"/>
            <a:ext cx="3930562" cy="1269242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FA7821-5AA3-40F0-86BC-B69E3C863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6985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6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14C37-4B3B-4A5E-95D0-2A2DBE10FC91}"/>
              </a:ext>
            </a:extLst>
          </p:cNvPr>
          <p:cNvSpPr/>
          <p:nvPr/>
        </p:nvSpPr>
        <p:spPr>
          <a:xfrm>
            <a:off x="1440873" y="656917"/>
            <a:ext cx="9379527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 বইয়ের 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 ও ১০ </a:t>
            </a:r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খুলে নিরবে পড়।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E3505-30C6-45B6-B9A3-BA2A9F439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75" y="2243990"/>
            <a:ext cx="6365825" cy="4074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51EA1-3B51-4C6C-81A1-5BD822A2F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0" y="2116513"/>
            <a:ext cx="3221440" cy="4403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96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840" y="914387"/>
            <a:ext cx="8153400" cy="2123658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১)শ্বাস কষ্টের প্রধান কারণ কোনটি ?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	ক)পানি দূষণ  		খ)শব্দ দূষণ 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	গ)বায়ু দূষণ  		ঘ)মাটি দূষণ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095" y="3193523"/>
            <a:ext cx="81534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২) জলজ খাদ্য শৃংখলে ব্যাঘাত ঘটার কারণ----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	ক)বায়ু দূষণ  		খ)পানি দূষণ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	গ)মাটি দূষণ 	ঘ)শব্দ দূষণ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276" y="69263"/>
            <a:ext cx="810352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সঠিক উত্তরের পাশে টিক চিহ্ন দাও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8125" y="2507662"/>
            <a:ext cx="609600" cy="457200"/>
            <a:chOff x="3200400" y="2971800"/>
            <a:chExt cx="609600" cy="457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200400" y="3124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505200" y="2971800"/>
              <a:ext cx="304800" cy="457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55125" y="3957511"/>
            <a:ext cx="609600" cy="457200"/>
            <a:chOff x="3200400" y="2971800"/>
            <a:chExt cx="609600" cy="457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00400" y="3124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505200" y="2971800"/>
              <a:ext cx="304800" cy="457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740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8387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0" y="4045523"/>
            <a:ext cx="2216609" cy="3011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20" y="4070923"/>
            <a:ext cx="2216609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8298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400335" y="367234"/>
            <a:ext cx="11391332" cy="1174956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400335" y="1750737"/>
            <a:ext cx="11391332" cy="4731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১।কলকারখানা থেকে নির্গত     ..........................বায়ু দূষণের কারণ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ফুসফুসের ক্যান্সার 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………………………….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 হয়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ময়লা আবর্জনা    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উচিত নয়।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5174210" y="2785850"/>
            <a:ext cx="312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ধোঁয়া  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4572007" y="3750101"/>
            <a:ext cx="2493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 দূষণের  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3352604" y="4946754"/>
            <a:ext cx="3713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 ফেলা 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1981202"/>
            <a:ext cx="9438564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গাছপালা ও আবর্জনা পোড়ালে কী হয়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590802"/>
            <a:ext cx="7239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 দূষণ হয়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572001"/>
            <a:ext cx="67056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জলজ প্রাণী মারা যাচ্ছে কেন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5206426"/>
            <a:ext cx="4724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ফলে।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3911026"/>
            <a:ext cx="3429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 স্থানে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00200" y="263956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76400" y="3886200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52600" y="523036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219201" y="20574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219201" y="32766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219201" y="46482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599" y="3200402"/>
            <a:ext cx="8510517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কলকারখানার ক্ষতিকর বর্জ্য কোথায় ফেলা উচিত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3962400" y="838200"/>
            <a:ext cx="3733800" cy="762000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AAB191-0DD6-4232-8025-A1B90E31AC68}"/>
              </a:ext>
            </a:extLst>
          </p:cNvPr>
          <p:cNvGrpSpPr/>
          <p:nvPr/>
        </p:nvGrpSpPr>
        <p:grpSpPr>
          <a:xfrm>
            <a:off x="3437842" y="181734"/>
            <a:ext cx="5326743" cy="1219200"/>
            <a:chOff x="4107543" y="812800"/>
            <a:chExt cx="5326743" cy="12192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761799E-D45B-4346-AE08-9C8F145729E9}"/>
                </a:ext>
              </a:extLst>
            </p:cNvPr>
            <p:cNvSpPr/>
            <p:nvPr/>
          </p:nvSpPr>
          <p:spPr>
            <a:xfrm>
              <a:off x="4107543" y="812800"/>
              <a:ext cx="5326743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E0FE82-3658-4F78-B74D-98B921FED5DF}"/>
                </a:ext>
              </a:extLst>
            </p:cNvPr>
            <p:cNvSpPr txBox="1"/>
            <p:nvPr/>
          </p:nvSpPr>
          <p:spPr>
            <a:xfrm>
              <a:off x="5007430" y="952546"/>
              <a:ext cx="3730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কাজ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31CE08C-8504-4093-91CC-DB00E96BBB58}"/>
              </a:ext>
            </a:extLst>
          </p:cNvPr>
          <p:cNvSpPr/>
          <p:nvPr/>
        </p:nvSpPr>
        <p:spPr>
          <a:xfrm>
            <a:off x="0" y="1597953"/>
            <a:ext cx="12192000" cy="5078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1D167-AF25-441A-853F-398D89C4373E}"/>
              </a:ext>
            </a:extLst>
          </p:cNvPr>
          <p:cNvSpPr txBox="1"/>
          <p:nvPr/>
        </p:nvSpPr>
        <p:spPr>
          <a:xfrm>
            <a:off x="0" y="169035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কর। এই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তুমি কী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৫ বাক্যে লিখ।</a:t>
            </a:r>
            <a:endParaRPr lang="bn-BD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 দূষণের কারণ কী ? তোমার ভাইয়ের কলেরা হয়েছে। এই রোগ থেকে রক্ষা পাওয়ার জন্য তুমি কী করবে তা ৫ বাক্যে লিখ।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at's the best way to clean my hands during the coronavirus (COVID-19)  pandemic? | MD Anderson Cancer Center">
            <a:extLst>
              <a:ext uri="{FF2B5EF4-FFF2-40B4-BE49-F238E27FC236}">
                <a16:creationId xmlns:a16="http://schemas.microsoft.com/office/drawing/2014/main" id="{8D8724EE-5568-4107-888F-C99D71F5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C62074-20B7-4DDC-AB71-CC57D1A483E1}"/>
              </a:ext>
            </a:extLst>
          </p:cNvPr>
          <p:cNvGrpSpPr/>
          <p:nvPr/>
        </p:nvGrpSpPr>
        <p:grpSpPr>
          <a:xfrm>
            <a:off x="6795896" y="236549"/>
            <a:ext cx="5287618" cy="1375674"/>
            <a:chOff x="3561372" y="236549"/>
            <a:chExt cx="5287618" cy="137567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C38D1A-42A2-4890-BD35-B505E26CA901}"/>
                </a:ext>
              </a:extLst>
            </p:cNvPr>
            <p:cNvSpPr/>
            <p:nvPr/>
          </p:nvSpPr>
          <p:spPr>
            <a:xfrm>
              <a:off x="3561372" y="236549"/>
              <a:ext cx="5287618" cy="13756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429D68-8983-4272-B956-3A832B183B2A}"/>
                </a:ext>
              </a:extLst>
            </p:cNvPr>
            <p:cNvSpPr txBox="1"/>
            <p:nvPr/>
          </p:nvSpPr>
          <p:spPr>
            <a:xfrm>
              <a:off x="3652753" y="411894"/>
              <a:ext cx="4943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1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CDF-460C-4058-9590-C5271C23F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167961"/>
            <a:ext cx="3121152" cy="31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F3F6EC-46BB-4835-B14C-D507F60BDCE4}"/>
              </a:ext>
            </a:extLst>
          </p:cNvPr>
          <p:cNvSpPr/>
          <p:nvPr/>
        </p:nvSpPr>
        <p:spPr>
          <a:xfrm>
            <a:off x="5534524" y="280255"/>
            <a:ext cx="1703832" cy="6322855"/>
          </a:xfrm>
          <a:prstGeom prst="upDownArrow">
            <a:avLst>
              <a:gd name="adj1" fmla="val 50000"/>
              <a:gd name="adj2" fmla="val 396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5C38-C416-4873-B261-23FBDBC0294E}"/>
              </a:ext>
            </a:extLst>
          </p:cNvPr>
          <p:cNvSpPr txBox="1"/>
          <p:nvPr/>
        </p:nvSpPr>
        <p:spPr>
          <a:xfrm>
            <a:off x="336884" y="3360823"/>
            <a:ext cx="510138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এলিজা বেগম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পল্লীমঙ্গল  সরকারি প্রাথমিক বিদ্যালয় 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দক্ষিণ সুরমা , সিলেট 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29DE6-5871-4F98-AAB3-DB1231B4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05" y="357200"/>
            <a:ext cx="2267653" cy="2604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DAB291-05D6-4EB8-B72A-5FA1920CFE1D}"/>
              </a:ext>
            </a:extLst>
          </p:cNvPr>
          <p:cNvSpPr txBox="1"/>
          <p:nvPr/>
        </p:nvSpPr>
        <p:spPr>
          <a:xfrm>
            <a:off x="7601803" y="3289112"/>
            <a:ext cx="425331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শ্রেণীঃ৫ম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সময়ঃ৪০মিনিট</a:t>
            </a:r>
          </a:p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০৫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/২০২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ইং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70638D-B47E-4A0B-8F36-96FD07F5E21A}"/>
              </a:ext>
            </a:extLst>
          </p:cNvPr>
          <p:cNvSpPr txBox="1"/>
          <p:nvPr/>
        </p:nvSpPr>
        <p:spPr>
          <a:xfrm>
            <a:off x="3427681" y="-106505"/>
            <a:ext cx="6098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13800" b="1" dirty="0">
                <a:ln w="9525"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B834C-20A1-4EF6-988B-6DC70E538452}"/>
              </a:ext>
            </a:extLst>
          </p:cNvPr>
          <p:cNvSpPr/>
          <p:nvPr/>
        </p:nvSpPr>
        <p:spPr>
          <a:xfrm>
            <a:off x="654031" y="2051648"/>
            <a:ext cx="1052196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১.২.৪ বিভিন্নভাবে বায়ু ও পানি দূষিত </a:t>
            </a:r>
            <a:r>
              <a:rPr lang="en-US" sz="6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 </a:t>
            </a:r>
          </a:p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১.২.৬ বায়ু ও পানি দূষণের ক্ষতিকর প্রভাব বর্ণনা করতে পারবে। 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3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8364" y="471488"/>
            <a:ext cx="11354937" cy="101441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C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8230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55" y="-229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0" y="4045523"/>
            <a:ext cx="2216609" cy="3011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50" y="4040756"/>
            <a:ext cx="2216609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819400" y="125411"/>
            <a:ext cx="5029200" cy="1042989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622300" y="1276350"/>
            <a:ext cx="8851900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622300" y="3124200"/>
            <a:ext cx="8851900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তে আমরা কী  দূষণ  দেখলাম ?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3733800" y="2273300"/>
            <a:ext cx="2667000" cy="762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3411941" y="4102100"/>
            <a:ext cx="3985146" cy="8890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55" y="-229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34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0" y="4045523"/>
            <a:ext cx="2216609" cy="3011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20" y="4058223"/>
            <a:ext cx="2216609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583869" y="125928"/>
            <a:ext cx="7322127" cy="139238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0" y="1746909"/>
            <a:ext cx="12192000" cy="369854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ধরণের পরিবেশ দূষণ(বায়ু,পানি)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ায়ু দূষণ - উইকিপিডিয়া">
            <a:extLst>
              <a:ext uri="{FF2B5EF4-FFF2-40B4-BE49-F238E27FC236}">
                <a16:creationId xmlns:a16="http://schemas.microsoft.com/office/drawing/2014/main" id="{A8AD786C-9681-44E7-8E19-9AB4A524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1" y="230424"/>
            <a:ext cx="3119024" cy="24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শীতের বিপদ বায়ু দূষণ">
            <a:extLst>
              <a:ext uri="{FF2B5EF4-FFF2-40B4-BE49-F238E27FC236}">
                <a16:creationId xmlns:a16="http://schemas.microsoft.com/office/drawing/2014/main" id="{47130B6E-B2A1-4B62-812B-00994BD1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69" y="2504591"/>
            <a:ext cx="3769622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 Pollution: বায়ু দূষণ নিয়ন্ত্রণে এলে দিল্লি-কলকাতার মানুষ বাঁচবেন  অতিরিক্ত ৯ বছর! - delhi, kolkata people will add 9 yrs to life if air  pollution checked: report | Eisamay">
            <a:extLst>
              <a:ext uri="{FF2B5EF4-FFF2-40B4-BE49-F238E27FC236}">
                <a16:creationId xmlns:a16="http://schemas.microsoft.com/office/drawing/2014/main" id="{BB63F7FF-97FF-4F17-AF38-722A6E80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5" y="3232162"/>
            <a:ext cx="3769622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C023F6-54AE-4B24-939F-E12BF1B0B175}"/>
              </a:ext>
            </a:extLst>
          </p:cNvPr>
          <p:cNvGrpSpPr/>
          <p:nvPr/>
        </p:nvGrpSpPr>
        <p:grpSpPr>
          <a:xfrm>
            <a:off x="479562" y="5824330"/>
            <a:ext cx="7193446" cy="1203356"/>
            <a:chOff x="479562" y="5824330"/>
            <a:chExt cx="7193446" cy="12033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6A8EB5-DC86-47EA-AB61-76C907ACD028}"/>
                </a:ext>
              </a:extLst>
            </p:cNvPr>
            <p:cNvSpPr/>
            <p:nvPr/>
          </p:nvSpPr>
          <p:spPr>
            <a:xfrm>
              <a:off x="479562" y="5824330"/>
              <a:ext cx="7193446" cy="1033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6196D6-C9EA-4C44-978B-CFFD740EE736}"/>
                </a:ext>
              </a:extLst>
            </p:cNvPr>
            <p:cNvSpPr txBox="1"/>
            <p:nvPr/>
          </p:nvSpPr>
          <p:spPr>
            <a:xfrm>
              <a:off x="1219200" y="6104356"/>
              <a:ext cx="487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কিসের ছবি?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6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DF09B23-9BB2-4D34-8566-B4A705BFE12E}"/>
              </a:ext>
            </a:extLst>
          </p:cNvPr>
          <p:cNvSpPr/>
          <p:nvPr/>
        </p:nvSpPr>
        <p:spPr>
          <a:xfrm>
            <a:off x="3648768" y="2666999"/>
            <a:ext cx="4784034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237F-2D1A-4425-8966-2FAC6FB3D7C4}"/>
              </a:ext>
            </a:extLst>
          </p:cNvPr>
          <p:cNvSpPr txBox="1"/>
          <p:nvPr/>
        </p:nvSpPr>
        <p:spPr>
          <a:xfrm flipH="1">
            <a:off x="4012535" y="2935377"/>
            <a:ext cx="392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কী ?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37F139-C371-4383-AB27-2BE7AECBED2A}"/>
              </a:ext>
            </a:extLst>
          </p:cNvPr>
          <p:cNvSpPr/>
          <p:nvPr/>
        </p:nvSpPr>
        <p:spPr>
          <a:xfrm>
            <a:off x="8618331" y="3044686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DFB6E86-EAE3-4059-AC0B-BFE9E8677DA6}"/>
              </a:ext>
            </a:extLst>
          </p:cNvPr>
          <p:cNvSpPr/>
          <p:nvPr/>
        </p:nvSpPr>
        <p:spPr>
          <a:xfrm>
            <a:off x="3807793" y="30480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3E2E6D-9528-4F49-8010-2F1B78F84E40}"/>
              </a:ext>
            </a:extLst>
          </p:cNvPr>
          <p:cNvSpPr/>
          <p:nvPr/>
        </p:nvSpPr>
        <p:spPr>
          <a:xfrm rot="16200000">
            <a:off x="5603462" y="1722255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6E0A402-68C5-48AE-9980-D48BBCE9E9E0}"/>
              </a:ext>
            </a:extLst>
          </p:cNvPr>
          <p:cNvSpPr/>
          <p:nvPr/>
        </p:nvSpPr>
        <p:spPr>
          <a:xfrm rot="5400000">
            <a:off x="5729358" y="4367119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5B9891-78F3-4621-A430-6BAD4833ACD2}"/>
              </a:ext>
            </a:extLst>
          </p:cNvPr>
          <p:cNvSpPr/>
          <p:nvPr/>
        </p:nvSpPr>
        <p:spPr>
          <a:xfrm rot="10800000">
            <a:off x="2588594" y="3044686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45D93-6B5E-4919-83B5-6639084E746A}"/>
              </a:ext>
            </a:extLst>
          </p:cNvPr>
          <p:cNvSpPr/>
          <p:nvPr/>
        </p:nvSpPr>
        <p:spPr>
          <a:xfrm>
            <a:off x="2961564" y="776927"/>
            <a:ext cx="4975859" cy="684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ও কলকারখানার ধোঁয়া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5710A2-4F26-43AA-807F-E9E95A34F557}"/>
              </a:ext>
            </a:extLst>
          </p:cNvPr>
          <p:cNvSpPr/>
          <p:nvPr/>
        </p:nvSpPr>
        <p:spPr>
          <a:xfrm>
            <a:off x="9492975" y="2197290"/>
            <a:ext cx="2699025" cy="1628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আবর্জনার দূর্গন্ধ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0615A7-45A4-4191-B372-2EF7064173FE}"/>
              </a:ext>
            </a:extLst>
          </p:cNvPr>
          <p:cNvSpPr/>
          <p:nvPr/>
        </p:nvSpPr>
        <p:spPr>
          <a:xfrm>
            <a:off x="183955" y="2197291"/>
            <a:ext cx="2404638" cy="1807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গ্যাস, ধুলিকণা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1C6A3F-E2AE-4368-A054-D329DE1C6C48}"/>
              </a:ext>
            </a:extLst>
          </p:cNvPr>
          <p:cNvSpPr/>
          <p:nvPr/>
        </p:nvSpPr>
        <p:spPr>
          <a:xfrm>
            <a:off x="4395937" y="5432516"/>
            <a:ext cx="4784034" cy="768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মলমুত্র ত্যাগের ফলে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2" grpId="0" animBg="1"/>
      <p:bldP spid="14" grpId="0" animBg="1"/>
      <p:bldP spid="15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DF09B23-9BB2-4D34-8566-B4A705BFE12E}"/>
              </a:ext>
            </a:extLst>
          </p:cNvPr>
          <p:cNvSpPr/>
          <p:nvPr/>
        </p:nvSpPr>
        <p:spPr>
          <a:xfrm>
            <a:off x="3703983" y="2666999"/>
            <a:ext cx="4784034" cy="1524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237F-2D1A-4425-8966-2FAC6FB3D7C4}"/>
              </a:ext>
            </a:extLst>
          </p:cNvPr>
          <p:cNvSpPr txBox="1"/>
          <p:nvPr/>
        </p:nvSpPr>
        <p:spPr>
          <a:xfrm flipH="1">
            <a:off x="4326834" y="3213147"/>
            <a:ext cx="353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 ফলে কী হয়?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DFB6E86-EAE3-4059-AC0B-BFE9E8677DA6}"/>
              </a:ext>
            </a:extLst>
          </p:cNvPr>
          <p:cNvSpPr/>
          <p:nvPr/>
        </p:nvSpPr>
        <p:spPr>
          <a:xfrm>
            <a:off x="3807793" y="30480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3E2E6D-9528-4F49-8010-2F1B78F84E40}"/>
              </a:ext>
            </a:extLst>
          </p:cNvPr>
          <p:cNvSpPr/>
          <p:nvPr/>
        </p:nvSpPr>
        <p:spPr>
          <a:xfrm rot="16200000">
            <a:off x="5658677" y="1722255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6E0A402-68C5-48AE-9980-D48BBCE9E9E0}"/>
              </a:ext>
            </a:extLst>
          </p:cNvPr>
          <p:cNvSpPr/>
          <p:nvPr/>
        </p:nvSpPr>
        <p:spPr>
          <a:xfrm rot="5400000">
            <a:off x="5729357" y="4367119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5B9891-78F3-4621-A430-6BAD4833ACD2}"/>
              </a:ext>
            </a:extLst>
          </p:cNvPr>
          <p:cNvSpPr/>
          <p:nvPr/>
        </p:nvSpPr>
        <p:spPr>
          <a:xfrm rot="10800000">
            <a:off x="2588594" y="3044686"/>
            <a:ext cx="874644" cy="76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45D93-6B5E-4919-83B5-6639084E746A}"/>
              </a:ext>
            </a:extLst>
          </p:cNvPr>
          <p:cNvSpPr/>
          <p:nvPr/>
        </p:nvSpPr>
        <p:spPr>
          <a:xfrm>
            <a:off x="3016155" y="776927"/>
            <a:ext cx="4921268" cy="684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বিভিন্নধরণের রোগ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1C6A3F-E2AE-4368-A054-D329DE1C6C48}"/>
              </a:ext>
            </a:extLst>
          </p:cNvPr>
          <p:cNvSpPr/>
          <p:nvPr/>
        </p:nvSpPr>
        <p:spPr>
          <a:xfrm>
            <a:off x="4272880" y="5544773"/>
            <a:ext cx="4784034" cy="768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23E373F-43DE-499B-9EE7-3170C870E561}"/>
              </a:ext>
            </a:extLst>
          </p:cNvPr>
          <p:cNvSpPr/>
          <p:nvPr/>
        </p:nvSpPr>
        <p:spPr>
          <a:xfrm>
            <a:off x="8011886" y="783551"/>
            <a:ext cx="874644" cy="551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4ABC23-488E-48E9-8A06-4C23686DC708}"/>
              </a:ext>
            </a:extLst>
          </p:cNvPr>
          <p:cNvSpPr/>
          <p:nvPr/>
        </p:nvSpPr>
        <p:spPr>
          <a:xfrm>
            <a:off x="9056914" y="928914"/>
            <a:ext cx="2859315" cy="3492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5D20B-60E3-4A5F-8798-BE605A876FF3}"/>
              </a:ext>
            </a:extLst>
          </p:cNvPr>
          <p:cNvSpPr txBox="1"/>
          <p:nvPr/>
        </p:nvSpPr>
        <p:spPr>
          <a:xfrm>
            <a:off x="9376229" y="852876"/>
            <a:ext cx="2264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জনিত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650D77-8255-40D3-B895-C5DF2FCC0EE5}"/>
              </a:ext>
            </a:extLst>
          </p:cNvPr>
          <p:cNvGrpSpPr/>
          <p:nvPr/>
        </p:nvGrpSpPr>
        <p:grpSpPr>
          <a:xfrm>
            <a:off x="275772" y="2289312"/>
            <a:ext cx="2127291" cy="1534347"/>
            <a:chOff x="275772" y="3044686"/>
            <a:chExt cx="2127291" cy="77384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63377E-C4C3-4551-8BA7-209617285080}"/>
                </a:ext>
              </a:extLst>
            </p:cNvPr>
            <p:cNvSpPr/>
            <p:nvPr/>
          </p:nvSpPr>
          <p:spPr>
            <a:xfrm>
              <a:off x="275772" y="3044686"/>
              <a:ext cx="2127291" cy="76862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2F69D2-4CCB-4337-A8A6-B4FA1BA008C9}"/>
                </a:ext>
              </a:extLst>
            </p:cNvPr>
            <p:cNvSpPr txBox="1"/>
            <p:nvPr/>
          </p:nvSpPr>
          <p:spPr>
            <a:xfrm>
              <a:off x="551543" y="3213147"/>
              <a:ext cx="1625600" cy="605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এসিড</a:t>
              </a:r>
              <a:r>
                <a:rPr lang="en-US" sz="3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বৃষ্টি</a:t>
              </a:r>
              <a:endParaRPr lang="en-US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6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4" grpId="0" animBg="1"/>
      <p:bldP spid="15" grpId="0" animBg="1"/>
      <p:bldP spid="13" grpId="0" animBg="1"/>
      <p:bldP spid="18" grpId="0" animBg="1"/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500</TotalTime>
  <Words>396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Kalpurush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2021-04-24T14:22:06Z</dcterms:created>
  <dcterms:modified xsi:type="dcterms:W3CDTF">2021-05-26T14:38:38Z</dcterms:modified>
</cp:coreProperties>
</file>