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56" r:id="rId6"/>
    <p:sldId id="257" r:id="rId7"/>
    <p:sldId id="265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1201"/>
    <a:srgbClr val="FF00FF"/>
    <a:srgbClr val="1A8A1F"/>
    <a:srgbClr val="FFC000"/>
    <a:srgbClr val="B60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1" autoAdjust="0"/>
    <p:restoredTop sz="94660"/>
  </p:normalViewPr>
  <p:slideViewPr>
    <p:cSldViewPr snapToGrid="0">
      <p:cViewPr>
        <p:scale>
          <a:sx n="76" d="100"/>
          <a:sy n="76" d="100"/>
        </p:scale>
        <p:origin x="-44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7B36-FDD8-4C1D-9DCB-18A28E3B5A62}" type="datetimeFigureOut">
              <a:rPr lang="en-US" smtClean="0"/>
              <a:t>26-May-21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DC4-2B2F-42CF-9B1C-DDB1B57A0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37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7B36-FDD8-4C1D-9DCB-18A28E3B5A62}" type="datetimeFigureOut">
              <a:rPr lang="en-US" smtClean="0"/>
              <a:t>26-May-21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DC4-2B2F-42CF-9B1C-DDB1B57A0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12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7B36-FDD8-4C1D-9DCB-18A28E3B5A62}" type="datetimeFigureOut">
              <a:rPr lang="en-US" smtClean="0"/>
              <a:t>26-May-21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DC4-2B2F-42CF-9B1C-DDB1B57A0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23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7B36-FDD8-4C1D-9DCB-18A28E3B5A62}" type="datetimeFigureOut">
              <a:rPr lang="en-US" smtClean="0"/>
              <a:t>26-May-21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DC4-2B2F-42CF-9B1C-DDB1B57A0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04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7B36-FDD8-4C1D-9DCB-18A28E3B5A62}" type="datetimeFigureOut">
              <a:rPr lang="en-US" smtClean="0"/>
              <a:t>26-May-21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DC4-2B2F-42CF-9B1C-DDB1B57A0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3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7B36-FDD8-4C1D-9DCB-18A28E3B5A62}" type="datetimeFigureOut">
              <a:rPr lang="en-US" smtClean="0"/>
              <a:t>26-May-21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DC4-2B2F-42CF-9B1C-DDB1B57A0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3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7B36-FDD8-4C1D-9DCB-18A28E3B5A62}" type="datetimeFigureOut">
              <a:rPr lang="en-US" smtClean="0"/>
              <a:t>26-May-21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DC4-2B2F-42CF-9B1C-DDB1B57A0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38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7B36-FDD8-4C1D-9DCB-18A28E3B5A62}" type="datetimeFigureOut">
              <a:rPr lang="en-US" smtClean="0"/>
              <a:t>26-May-21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DC4-2B2F-42CF-9B1C-DDB1B57A0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2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7B36-FDD8-4C1D-9DCB-18A28E3B5A62}" type="datetimeFigureOut">
              <a:rPr lang="en-US" smtClean="0"/>
              <a:t>26-May-21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DC4-2B2F-42CF-9B1C-DDB1B57A0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8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7B36-FDD8-4C1D-9DCB-18A28E3B5A62}" type="datetimeFigureOut">
              <a:rPr lang="en-US" smtClean="0"/>
              <a:t>26-May-21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DC4-2B2F-42CF-9B1C-DDB1B57A0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7B36-FDD8-4C1D-9DCB-18A28E3B5A62}" type="datetimeFigureOut">
              <a:rPr lang="en-US" smtClean="0"/>
              <a:t>26-May-21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BDC4-2B2F-42CF-9B1C-DDB1B57A0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4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B7B36-FDD8-4C1D-9DCB-18A28E3B5A62}" type="datetimeFigureOut">
              <a:rPr lang="en-US" smtClean="0"/>
              <a:t>26-May-21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5BDC4-2B2F-42CF-9B1C-DDB1B57A0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2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5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5" Type="http://schemas.openxmlformats.org/officeDocument/2006/relationships/image" Target="../media/image4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260" y="-413359"/>
            <a:ext cx="12192000" cy="68580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2693096" y="2505205"/>
            <a:ext cx="6663846" cy="1377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F1120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b="1" dirty="0" smtClean="0">
                <a:solidFill>
                  <a:srgbClr val="F1120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b="1" dirty="0" err="1" smtClean="0">
                <a:solidFill>
                  <a:srgbClr val="F1120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অভিনন্দন</a:t>
            </a:r>
            <a:endParaRPr lang="en-US" sz="4800" b="1" dirty="0">
              <a:solidFill>
                <a:srgbClr val="F1120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597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870"/>
    </mc:Choice>
    <mc:Fallback xmlns="">
      <p:transition spd="slow" advTm="278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64276" y="519241"/>
            <a:ext cx="4272323" cy="523220"/>
          </a:xfrm>
          <a:prstGeom prst="rect">
            <a:avLst/>
          </a:prstGeom>
          <a:solidFill>
            <a:srgbClr val="FF00FF"/>
          </a:solidFill>
        </p:spPr>
        <p:txBody>
          <a:bodyPr wrap="none">
            <a:spAutoFit/>
          </a:bodyPr>
          <a:lstStyle/>
          <a:p>
            <a:pPr lvl="0"/>
            <a:r>
              <a:rPr lang="bn-BD" sz="2800" dirty="0">
                <a:solidFill>
                  <a:prstClr val="black"/>
                </a:solidFill>
              </a:rPr>
              <a:t>১।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ঝুঁকি ও মুনাফা সমন্বয়করন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নীতিঃ</a:t>
            </a:r>
            <a:endParaRPr lang="bn-BD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933323" y="1910281"/>
            <a:ext cx="9053" cy="28518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933323" y="4734963"/>
            <a:ext cx="2906162" cy="27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942376" y="4237023"/>
            <a:ext cx="2897109" cy="181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933323" y="2317687"/>
            <a:ext cx="2906162" cy="19374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05331" y="4872625"/>
            <a:ext cx="651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ঝুঁকি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48555" y="1910281"/>
            <a:ext cx="1484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প্রত্যাশিত মুনাফার হার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ight Brace 18"/>
          <p:cNvSpPr/>
          <p:nvPr/>
        </p:nvSpPr>
        <p:spPr>
          <a:xfrm>
            <a:off x="4162426" y="3467100"/>
            <a:ext cx="266700" cy="695325"/>
          </a:xfrm>
          <a:prstGeom prst="rightBrace">
            <a:avLst>
              <a:gd name="adj1" fmla="val 6517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/>
          <p:cNvSpPr/>
          <p:nvPr/>
        </p:nvSpPr>
        <p:spPr>
          <a:xfrm>
            <a:off x="2190939" y="4237023"/>
            <a:ext cx="317757" cy="635602"/>
          </a:xfrm>
          <a:prstGeom prst="leftBrace">
            <a:avLst>
              <a:gd name="adj1" fmla="val 47302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71192" y="4329727"/>
            <a:ext cx="1475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ঝুঁকি মুক্ত মুনাফার হার</a:t>
            </a:r>
            <a:endParaRPr lang="en-US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84313" y="3322932"/>
            <a:ext cx="3046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প্রত্যাশিত মুনাফার 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হার</a:t>
            </a:r>
          </a:p>
          <a:p>
            <a:pPr lvl="0"/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 অধিক ঝুঁকি গ্রহণের জন্য</a:t>
            </a:r>
            <a:r>
              <a:rPr lang="bn-BD" dirty="0" smtClean="0">
                <a:solidFill>
                  <a:prstClr val="black"/>
                </a:solidFill>
              </a:rPr>
              <a:t>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58424" y="6011501"/>
            <a:ext cx="3223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চিত্রঃ ঝুঁকি </a:t>
            </a:r>
            <a:r>
              <a:rPr lang="bn-BD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মুনাফার সম্পর্ক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615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767"/>
    </mc:Choice>
    <mc:Fallback xmlns="">
      <p:transition spd="slow" advTm="82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 animBg="1"/>
      <p:bldP spid="20" grpId="0" animBg="1"/>
      <p:bldP spid="22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94041" y="3965608"/>
            <a:ext cx="9569134" cy="23100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24539" y="710796"/>
            <a:ext cx="9538636" cy="584775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pPr lvl="0"/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তারল্য ও মুনাফা অর্জন ক্ষমতার নীতি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45259" y="5195743"/>
            <a:ext cx="5296278" cy="905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559644" y="4860765"/>
            <a:ext cx="0" cy="7423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263368" y="4860765"/>
            <a:ext cx="9052" cy="7423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670772" y="5023727"/>
            <a:ext cx="2290527" cy="1810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3340729" y="5358706"/>
            <a:ext cx="2018922" cy="905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64602" y="4308503"/>
            <a:ext cx="869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তারল্য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14792" y="4308503"/>
            <a:ext cx="248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 অর্জন ক্ষমতার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4539" y="1800746"/>
            <a:ext cx="9538636" cy="181588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ের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তারল্য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বুঝায় চলতি দায় পরিশোধের 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 পরিমাণ তারল্য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বজায় রাখলে মুনাফা কম হবে অন্যদিকে অধিক মুনাফা অর্জন করতে হলে তারল্য 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কমে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তারল্য ও মুনাফা অর্জন ক্ষমতার এই বিপরীতমুখী সম্পর্কের মধ্যে সমন্বয় সাধন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তারল্য ও মুনাফা অর্জন ক্ষমতার নীতি বলা হয় 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652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213"/>
    </mc:Choice>
    <mc:Fallback xmlns="">
      <p:transition spd="slow" advTm="612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16" grpId="0"/>
      <p:bldP spid="18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5794" y="570368"/>
            <a:ext cx="5768678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/>
            <a:r>
              <a:rPr lang="bn-BD" sz="2800" dirty="0">
                <a:solidFill>
                  <a:prstClr val="black"/>
                </a:solidFill>
              </a:rPr>
              <a:t>৩।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পোর্টফোলিও বা বৈচিত্রায়ন নীতি</a:t>
            </a:r>
            <a:endParaRPr lang="en-US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07398" y="1412341"/>
            <a:ext cx="5497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 Don not put your all eggs in one basket”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30031" y="2408221"/>
            <a:ext cx="13582" cy="25892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34557" y="4997513"/>
            <a:ext cx="4309450" cy="181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 rot="19699518">
            <a:off x="1484767" y="3541554"/>
            <a:ext cx="3693814" cy="1086415"/>
          </a:xfrm>
          <a:prstGeom prst="arc">
            <a:avLst>
              <a:gd name="adj1" fmla="val 15436225"/>
              <a:gd name="adj2" fmla="val 211969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9699518">
            <a:off x="1638677" y="3785998"/>
            <a:ext cx="3693814" cy="1086415"/>
          </a:xfrm>
          <a:prstGeom prst="arc">
            <a:avLst>
              <a:gd name="adj1" fmla="val 15436225"/>
              <a:gd name="adj2" fmla="val 211969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19699518">
            <a:off x="2615101" y="3940763"/>
            <a:ext cx="2638816" cy="1086415"/>
          </a:xfrm>
          <a:prstGeom prst="arc">
            <a:avLst>
              <a:gd name="adj1" fmla="val 15436225"/>
              <a:gd name="adj2" fmla="val 211969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19699518">
            <a:off x="3370585" y="4124395"/>
            <a:ext cx="1939398" cy="1086415"/>
          </a:xfrm>
          <a:prstGeom prst="arc">
            <a:avLst>
              <a:gd name="adj1" fmla="val 15436225"/>
              <a:gd name="adj2" fmla="val 2078282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35300" y="2759618"/>
            <a:ext cx="199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৮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17443" y="3080993"/>
            <a:ext cx="199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৬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96219" y="3494638"/>
            <a:ext cx="199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৪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70279" y="3838754"/>
            <a:ext cx="199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38426" y="5118977"/>
            <a:ext cx="77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ঝুঁকি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22384" y="2978590"/>
            <a:ext cx="61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আয়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643612" y="6028379"/>
            <a:ext cx="5460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চিত্রঃ বৈচিত্রায়নের ফলে ঝুঁকি হ্রাস 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567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666"/>
    </mc:Choice>
    <mc:Fallback xmlns="">
      <p:transition spd="slow" advTm="416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5061" y="394063"/>
            <a:ext cx="2731436" cy="461665"/>
          </a:xfrm>
          <a:prstGeom prst="rect">
            <a:avLst/>
          </a:prstGeom>
          <a:solidFill>
            <a:srgbClr val="00B0F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আর্থায়নের লক্ষ্য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31666" y="303320"/>
            <a:ext cx="6105277" cy="83099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১। মুনাফা সর্বাধিকরণ (Profit Maximization)</a:t>
            </a:r>
          </a:p>
          <a:p>
            <a:pPr lvl="0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সম্পদ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সর্বাধিকরণ ( Wealth Maximization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424" y="1580747"/>
            <a:ext cx="3747446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মুনাফা সর্বাধিকরণ (Profit </a:t>
            </a:r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Maximization)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59151" y="2831611"/>
                <a:ext cx="5687841" cy="708977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শেয়ার প্রতি আয়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n-BD" b="0" i="1" smtClean="0">
                            <a:latin typeface="Cambria Math" panose="02040503050406030204" pitchFamily="18" charset="0"/>
                          </a:rPr>
                          <m:t>নিট</m:t>
                        </m:r>
                        <m:r>
                          <a:rPr lang="bn-BD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BD" b="0" i="1" smtClean="0">
                            <a:latin typeface="Cambria Math" panose="02040503050406030204" pitchFamily="18" charset="0"/>
                          </a:rPr>
                          <m:t>মুনাফা</m:t>
                        </m:r>
                        <m:r>
                          <a:rPr lang="bn-BD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bn-BD" b="0" i="1" smtClean="0">
                            <a:latin typeface="Cambria Math" panose="02040503050406030204" pitchFamily="18" charset="0"/>
                          </a:rPr>
                          <m:t>কর</m:t>
                        </m:r>
                        <m:r>
                          <a:rPr lang="bn-BD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BD" b="0" i="1" smtClean="0">
                            <a:latin typeface="Cambria Math" panose="02040503050406030204" pitchFamily="18" charset="0"/>
                          </a:rPr>
                          <m:t>পরবর্তী</m:t>
                        </m:r>
                        <m:r>
                          <a:rPr lang="bn-BD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bn-BD" b="0" i="1" smtClean="0">
                            <a:latin typeface="Cambria Math" panose="02040503050406030204" pitchFamily="18" charset="0"/>
                          </a:rPr>
                          <m:t>সাধারন</m:t>
                        </m:r>
                        <m:r>
                          <a:rPr lang="bn-BD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BD" b="0" i="1" smtClean="0">
                            <a:latin typeface="Cambria Math" panose="02040503050406030204" pitchFamily="18" charset="0"/>
                          </a:rPr>
                          <m:t>শেয়ারের</m:t>
                        </m:r>
                        <m:r>
                          <a:rPr lang="bn-BD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BD" b="0" i="1" smtClean="0">
                            <a:latin typeface="Cambria Math" panose="02040503050406030204" pitchFamily="18" charset="0"/>
                          </a:rPr>
                          <m:t>সংখ্যা</m:t>
                        </m:r>
                      </m:den>
                    </m:f>
                  </m:oMath>
                </a14:m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151" y="2831611"/>
                <a:ext cx="5687841" cy="708977"/>
              </a:xfrm>
              <a:prstGeom prst="rect">
                <a:avLst/>
              </a:prstGeom>
              <a:blipFill rotWithShape="1">
                <a:blip r:embed="rId5"/>
                <a:stretch>
                  <a:fillRect l="-1715" b="-6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949502" y="1567465"/>
            <a:ext cx="6687441" cy="830997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 </a:t>
            </a:r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সর্বাধিকরণ বলতে ব্যবসায় প্রতিষ্ঠানের মুনাফা ( শেয়ারপ্রতি আয়) বৃদ্ধি করাকে বুঝায়।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0653" y="3026601"/>
            <a:ext cx="3561347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মুনাফা = মোট আয় – মোট ব্যয়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8677" y="3828753"/>
            <a:ext cx="9108717" cy="2308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 </a:t>
            </a:r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সর্বাধিকরণের লক্ষ্যের</a:t>
            </a:r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 বা সমালোচনাঃ</a:t>
            </a:r>
          </a:p>
          <a:p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অর্থের সময় মূল্য বিবেচনা করে না।</a:t>
            </a:r>
          </a:p>
          <a:p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নগদ প্রবাহ বিবেচনা করে না।</a:t>
            </a:r>
          </a:p>
          <a:p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ঝুঁকি</a:t>
            </a:r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বিবেচনা করে </a:t>
            </a:r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</a:p>
          <a:p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আয় ব্যবস্থাপনা</a:t>
            </a:r>
          </a:p>
          <a:p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স্বল্প মেয়াদি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559151" y="528693"/>
            <a:ext cx="579420" cy="19558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400334" y="1776526"/>
            <a:ext cx="317633" cy="26574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497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030"/>
    </mc:Choice>
    <mc:Fallback xmlns="">
      <p:transition spd="slow" advTm="870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10" grpId="0" animBg="1"/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7607" y="654671"/>
            <a:ext cx="8340912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/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 সর্বাধিকরণ ( Wealth Maximization)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57607" y="2661719"/>
                <a:ext cx="8340912" cy="523220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সম্পদ = প্রতিটি শেয়ারের বর্তমান বাজার মূল্য </a:t>
                </a:r>
                <a14:m>
                  <m:oMath xmlns:m="http://schemas.openxmlformats.org/officeDocument/2006/math">
                    <m:r>
                      <a:rPr lang="bn-BD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শেয়ারের সংখ্যা </a:t>
                </a:r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607" y="2661719"/>
                <a:ext cx="8340912" cy="523220"/>
              </a:xfrm>
              <a:prstGeom prst="rect">
                <a:avLst/>
              </a:prstGeom>
              <a:blipFill rotWithShape="0">
                <a:blip r:embed="rId5"/>
                <a:stretch>
                  <a:fillRect l="-1462" t="-10588" b="-35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457607" y="1588945"/>
            <a:ext cx="8340912" cy="523220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 </a:t>
            </a:r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সর্বাধিকরণ বলতে শেয়ারের মূল্য বৃদ্ধিকরণ বা সর্বাধিকরণকেই বুঝায়</a:t>
            </a:r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57607" y="3883937"/>
            <a:ext cx="8340912" cy="26776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 </a:t>
            </a:r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সর্বাধিকরণ লক্ষ্য হওয়া কারনঃ</a:t>
            </a:r>
          </a:p>
          <a:p>
            <a:pPr lvl="0"/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অর্থের সময় মূল্য বিবেচনা করে </a:t>
            </a:r>
            <a:endParaRPr lang="bn-BD" sz="2800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নগদ প্রবাহ বিবেচনা করে </a:t>
            </a:r>
            <a:endParaRPr lang="bn-BD" sz="2800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ঝুঁকি বিবেচনা করে </a:t>
            </a:r>
            <a:endParaRPr lang="bn-BD" sz="2800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আয় </a:t>
            </a:r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28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সুযোগ</a:t>
            </a:r>
            <a:r>
              <a:rPr lang="en-US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কমায়</a:t>
            </a:r>
            <a:endParaRPr lang="bn-BD" sz="28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দীর্ঘমেয়াদী</a:t>
            </a:r>
            <a:endParaRPr lang="en-US" sz="28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38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925"/>
    </mc:Choice>
    <mc:Fallback xmlns="">
      <p:transition spd="slow" advTm="349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3929" y="2098307"/>
            <a:ext cx="7729085" cy="2246769"/>
          </a:xfrm>
          <a:prstGeom prst="rect">
            <a:avLst/>
          </a:prstGeom>
          <a:gradFill>
            <a:gsLst>
              <a:gs pos="0">
                <a:srgbClr val="FF00FF"/>
              </a:gs>
              <a:gs pos="100000">
                <a:srgbClr val="1A8A1F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lvl="0" algn="ctr"/>
            <a:r>
              <a:rPr lang="en-US" sz="14000" b="1" dirty="0" err="1">
                <a:latin typeface="Century Gothic" panose="020B0502020202020204"/>
              </a:rPr>
              <a:t>ধন্যবাদ</a:t>
            </a:r>
            <a:endParaRPr lang="en-US" sz="14000" b="1" dirty="0"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61401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71"/>
    </mc:Choice>
    <mc:Fallback xmlns="">
      <p:transition spd="slow" advTm="89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3415" y="1144316"/>
            <a:ext cx="9240252" cy="110799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bn-BD" sz="6600" cap="all" dirty="0">
                <a:ln w="3175" cmpd="sng">
                  <a:noFill/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726" y="2878613"/>
            <a:ext cx="11537838" cy="2592505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54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নির্মল</a:t>
            </a:r>
            <a:r>
              <a:rPr lang="en-US" sz="5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</a:t>
            </a:r>
            <a:r>
              <a:rPr lang="en-US" sz="5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54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bn-BD" sz="5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প্রভাষক, </a:t>
            </a:r>
            <a:r>
              <a:rPr lang="en-US" sz="54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endParaRPr lang="bn-BD" sz="54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5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আয়ুব বিবি সিটি কর্পোরেশন</a:t>
            </a:r>
            <a:r>
              <a:rPr lang="bn-BD" sz="5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কলেজ</a:t>
            </a:r>
            <a:endParaRPr lang="bn-BD" sz="54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19" y="2878613"/>
            <a:ext cx="1857375" cy="25431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1798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80"/>
    </mc:Choice>
    <mc:Fallback xmlns="">
      <p:transition spd="slow" advTm="91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4561" y="548640"/>
            <a:ext cx="812372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80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4561" y="1674796"/>
            <a:ext cx="8123722" cy="3077766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 শ্রেণি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ফিন্যান্স, ব্যাংকিং ও বিমা ( প্রথম পত্র)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 অধ্যায়ঃ</a:t>
            </a:r>
            <a:r>
              <a:rPr lang="bn-BD" sz="4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অর্থায়নের </a:t>
            </a:r>
            <a:r>
              <a:rPr lang="bn-BD" sz="4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</a:p>
          <a:p>
            <a:pPr algn="ctr"/>
            <a:endParaRPr lang="en-US" sz="44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/>
              <a:t>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619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90"/>
    </mc:Choice>
    <mc:Fallback xmlns="">
      <p:transition spd="slow" advTm="119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3713" y="500514"/>
            <a:ext cx="4427622" cy="76944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as-IN" sz="4400" b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4561" y="1722342"/>
            <a:ext cx="7334449" cy="31085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bn-BD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</a:t>
            </a:r>
            <a:r>
              <a:rPr lang="as-IN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 শিক্ষার্থীরা</a:t>
            </a:r>
            <a:r>
              <a:rPr lang="bn-BD" sz="36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......</a:t>
            </a:r>
          </a:p>
          <a:p>
            <a:pPr lvl="0"/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অর্থায়ন কি বলতে পারবে।</a:t>
            </a:r>
          </a:p>
          <a:p>
            <a:pPr lvl="0"/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ক্রমবিকাশ</a:t>
            </a:r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বর্ণনা করতে পারবে।</a:t>
            </a:r>
          </a:p>
          <a:p>
            <a:pPr lvl="0"/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অর্থস</a:t>
            </a: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ংস্থানের </a:t>
            </a:r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শ্রেণিবিভাগ </a:t>
            </a: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 করতে </a:t>
            </a:r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</a:p>
          <a:p>
            <a:pPr lvl="0"/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অর্থায়নের নীতিসমূহ ব্যাখ্যা করতে পারবে।</a:t>
            </a:r>
          </a:p>
          <a:p>
            <a:pPr lvl="0"/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আর্থায়নের </a:t>
            </a:r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 ব্যাখ্যা </a:t>
            </a: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</a:t>
            </a:r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186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495"/>
    </mc:Choice>
    <mc:Fallback xmlns="">
      <p:transition spd="slow" advTm="234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183" y="569242"/>
            <a:ext cx="7967050" cy="646331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অর্থায়নের ধারনা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1184" y="1693836"/>
            <a:ext cx="7967049" cy="95410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 প্রয়োজনীয় অর্থের পরিকল্পনা, সংস্থান, ব্যবহার এবং নিয়ন্ত্রণ সম্পর্কীয় কার্যাবলিকে </a:t>
            </a:r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 বলা হয়</a:t>
            </a:r>
            <a:r>
              <a:rPr lang="bn-BD" sz="2800" dirty="0" smtClean="0">
                <a:solidFill>
                  <a:prstClr val="black"/>
                </a:solidFill>
              </a:rPr>
              <a:t>।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571184" y="3449371"/>
            <a:ext cx="7967049" cy="181588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ব্যাপক অর্থে, অর্থায়ন বলতে</a:t>
            </a:r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সম্পদ </a:t>
            </a:r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সর্বাধিকরণের লক্ষে তহবিলের সম্ভাব্য উৎসসমূহ শনাক্তকরণ, সবচেয়ে সুবিধাজনক এক বা একাধিক উৎস হতে তহবিল সংগ্রহকরন, সংগ্রহীত তহবিলের সার্বিক ও সুষ্ঠু বিনিয়োগ, সংরক্ষণ ও নিয়ন্ত্রন প্রক্রিয়াকে বুঝায়।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0317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04"/>
    </mc:Choice>
    <mc:Fallback xmlns="">
      <p:transition spd="slow" advTm="386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5956" y="125014"/>
            <a:ext cx="3811516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ব্যবসায় ও অর্থায়ন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349773" y="869129"/>
            <a:ext cx="2064191" cy="79670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স্থাপন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349772" y="1991758"/>
            <a:ext cx="2064191" cy="796705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পরিচালন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349771" y="3114387"/>
            <a:ext cx="2064191" cy="796705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সম্প্রসারণ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599965" y="869129"/>
            <a:ext cx="2064191" cy="79670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প্রাথমিক মূলধন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99966" y="3114387"/>
            <a:ext cx="2064191" cy="796705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অতিরিক্ত মূলধন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599965" y="1991758"/>
            <a:ext cx="2064191" cy="796705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চলতি মূলধন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1467" y="841968"/>
            <a:ext cx="950614" cy="3041963"/>
          </a:xfrm>
          <a:prstGeom prst="rect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U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881425" y="869127"/>
            <a:ext cx="950614" cy="3041964"/>
          </a:xfrm>
          <a:prstGeom prst="rect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513552" y="1267481"/>
            <a:ext cx="94156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513552" y="2362950"/>
            <a:ext cx="94156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513552" y="3485578"/>
            <a:ext cx="94156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006551" y="3883931"/>
            <a:ext cx="2100404" cy="257571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Profit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Maximzation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Goal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Wealth</a:t>
            </a:r>
          </a:p>
          <a:p>
            <a:pPr lvl="0" algn="ctr"/>
            <a:r>
              <a:rPr lang="en-US" dirty="0" smtClean="0">
                <a:solidFill>
                  <a:schemeClr val="tx1"/>
                </a:solidFill>
              </a:rPr>
              <a:t>Maximzation</a:t>
            </a:r>
          </a:p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492148" y="4900174"/>
            <a:ext cx="1647719" cy="38024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Achieve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9374843" y="4010685"/>
            <a:ext cx="0" cy="78765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7233710" y="5090297"/>
            <a:ext cx="113168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738677" y="4110278"/>
            <a:ext cx="18097" cy="9981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756774" y="5090297"/>
            <a:ext cx="213208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37301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395"/>
    </mc:Choice>
    <mc:Fallback xmlns="">
      <p:transition spd="slow" advTm="923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407" y="76955"/>
            <a:ext cx="2978590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ক্রমবিকাশঃ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324" y="6064631"/>
            <a:ext cx="7976104" cy="523220"/>
          </a:xfrm>
          <a:prstGeom prst="rect">
            <a:avLst/>
          </a:prstGeom>
          <a:solidFill>
            <a:srgbClr val="B60A85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একত্রিকরণ,আর্থিক</a:t>
            </a:r>
            <a:r>
              <a:rPr lang="en-US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বিবরণী</a:t>
            </a:r>
            <a:r>
              <a:rPr lang="en-US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(১৮৯০-১৯</a:t>
            </a:r>
            <a:r>
              <a:rPr lang="en-US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BD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97320" y="4748027"/>
            <a:ext cx="5628993" cy="5232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 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বিপ্লব ও প্রযুক্তিগত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উন্নয়ন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(১৯১০-১৯২০</a:t>
            </a:r>
            <a:r>
              <a:rPr lang="bn-BD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715062" y="4197312"/>
            <a:ext cx="5791956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en-US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বিশ্লেষণমূলক 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পদ্ধতির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প্রয়োগ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(১৯২০-১৯৩০</a:t>
            </a:r>
            <a:r>
              <a:rPr lang="bn-BD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35073" y="3579338"/>
            <a:ext cx="5731977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মহামন্দা 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উত্তরণ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(১৯৩০-১৯৪০</a:t>
            </a:r>
            <a:r>
              <a:rPr lang="bn-BD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553077" y="2981997"/>
            <a:ext cx="6491335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বাহ্যিক 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অর্থায়ন এর উপর গুরুত্ব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(১৯৪০-১৯৫০)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3651" y="2352116"/>
            <a:ext cx="5970761" cy="52322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আধুনিক 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অর্থায়নের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আবির্ভাব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(১৯৫০-১৯৬০)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38670" y="1738219"/>
            <a:ext cx="5540719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(১৯৬০-১৯৭০)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90931" y="1124322"/>
            <a:ext cx="5445662" cy="52322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অর্থায়নের 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বুদ্ধিবৃত্তিক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অগ্রগতি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(১৯৭০-১৯৮০)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92676" y="484938"/>
            <a:ext cx="5428685" cy="52322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আধুনিক অর্থায়ন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(১৯৮০-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0420" y="5416151"/>
            <a:ext cx="5833531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en-US" sz="28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বিনিয়োগকারীদের</a:t>
            </a:r>
            <a:r>
              <a:rPr lang="en-US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স্বার্থসংরক্ষণ</a:t>
            </a:r>
            <a:r>
              <a:rPr lang="en-US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(1900-1910)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973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454"/>
    </mc:Choice>
    <mc:Fallback xmlns="">
      <p:transition spd="slow" advTm="1024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781" y="344031"/>
            <a:ext cx="3183044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অর্থস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ংস্থানের শ্রেণিবিভাগঃ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38461" y="655293"/>
            <a:ext cx="2632295" cy="461665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অর্থস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ংস্থানের শ্রেণিবিভাগ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5632" y="2038891"/>
            <a:ext cx="2269726" cy="461665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অর্থায়ন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1458" y="2052031"/>
            <a:ext cx="2269726" cy="461665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বেসরকারি</a:t>
            </a:r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244" y="2927741"/>
            <a:ext cx="2088871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অভ্যন্তরীন উৎস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7936" y="2927741"/>
            <a:ext cx="224259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আন্তর্জাতিক উৎস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44223" y="2974620"/>
            <a:ext cx="2115996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</a:t>
            </a:r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অর্থায়ন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32483" y="2974620"/>
            <a:ext cx="1970028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ব্যবসায় </a:t>
            </a:r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65671" y="2990928"/>
            <a:ext cx="2210985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অব্যবসায় </a:t>
            </a:r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40394" y="4315090"/>
            <a:ext cx="3396201" cy="461665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ব্যক্তিমালিকানা </a:t>
            </a:r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 অর্থায়ন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09005" y="4315090"/>
            <a:ext cx="2121095" cy="461665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সরকারি ব্যবসায়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502510" y="4315089"/>
            <a:ext cx="2592309" cy="461665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স্বায়ত্তশাসিত ব্যবসায়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851842" y="1593410"/>
            <a:ext cx="4978023" cy="407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869949" y="1586092"/>
            <a:ext cx="9053" cy="39841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817668" y="1620570"/>
            <a:ext cx="9053" cy="39841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567318" y="1150317"/>
            <a:ext cx="9617" cy="4330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2"/>
          </p:cNvCxnSpPr>
          <p:nvPr/>
        </p:nvCxnSpPr>
        <p:spPr>
          <a:xfrm>
            <a:off x="2850495" y="2500556"/>
            <a:ext cx="1347" cy="143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530036" y="2625500"/>
            <a:ext cx="26585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530036" y="2643612"/>
            <a:ext cx="0" cy="28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191754" y="2625500"/>
            <a:ext cx="0" cy="284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5" idx="2"/>
          </p:cNvCxnSpPr>
          <p:nvPr/>
        </p:nvCxnSpPr>
        <p:spPr>
          <a:xfrm>
            <a:off x="7816321" y="2513696"/>
            <a:ext cx="1347" cy="1299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029611" y="2649875"/>
            <a:ext cx="43676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029608" y="2643612"/>
            <a:ext cx="0" cy="3310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0402434" y="2643612"/>
            <a:ext cx="0" cy="3310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8216022" y="2643612"/>
            <a:ext cx="0" cy="3310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2"/>
          </p:cNvCxnSpPr>
          <p:nvPr/>
        </p:nvCxnSpPr>
        <p:spPr>
          <a:xfrm>
            <a:off x="8517497" y="3436285"/>
            <a:ext cx="0" cy="4953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174463" y="3950036"/>
            <a:ext cx="472030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174463" y="3951466"/>
            <a:ext cx="0" cy="2854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8418812" y="3942379"/>
            <a:ext cx="9055" cy="3036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0862108" y="3958687"/>
            <a:ext cx="9055" cy="3036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4477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49"/>
    </mc:Choice>
    <mc:Fallback xmlns="">
      <p:transition spd="slow" advTm="61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2348" y="1255251"/>
            <a:ext cx="6923328" cy="707886"/>
          </a:xfrm>
          <a:prstGeom prst="rect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 নীতিসমূহঃ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62348" y="2973108"/>
            <a:ext cx="6923328" cy="175432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ঝুঁকি ও মুনাফা সমন্বয়করন নীতি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তারল্য ও মুনাফা অর্জন ক্ষমতার নীতি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পোর্টফোলিও বা বৈচিত্রায়ন নীতি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 rot="5400000">
            <a:off x="5919750" y="1953512"/>
            <a:ext cx="808522" cy="827773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761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45"/>
    </mc:Choice>
    <mc:Fallback xmlns="">
      <p:transition spd="slow" advTm="23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|54.3|1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6.5|11|0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1|25.5|4.4|9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3|0.8|9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9|15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4|1.1|8.4|3.7|63.5|1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1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7|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547</Words>
  <Application>Microsoft Office PowerPoint</Application>
  <PresentationFormat>Custom</PresentationFormat>
  <Paragraphs>107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Windows User</cp:lastModifiedBy>
  <cp:revision>57</cp:revision>
  <dcterms:created xsi:type="dcterms:W3CDTF">2020-05-16T16:25:26Z</dcterms:created>
  <dcterms:modified xsi:type="dcterms:W3CDTF">2021-05-26T13:04:34Z</dcterms:modified>
</cp:coreProperties>
</file>