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4"/>
  </p:notesMasterIdLst>
  <p:sldIdLst>
    <p:sldId id="279" r:id="rId4"/>
    <p:sldId id="280" r:id="rId5"/>
    <p:sldId id="258" r:id="rId6"/>
    <p:sldId id="314" r:id="rId7"/>
    <p:sldId id="324" r:id="rId8"/>
    <p:sldId id="325" r:id="rId9"/>
    <p:sldId id="309" r:id="rId10"/>
    <p:sldId id="327" r:id="rId11"/>
    <p:sldId id="328" r:id="rId12"/>
    <p:sldId id="322" r:id="rId13"/>
    <p:sldId id="316" r:id="rId14"/>
    <p:sldId id="315" r:id="rId15"/>
    <p:sldId id="323" r:id="rId16"/>
    <p:sldId id="320" r:id="rId17"/>
    <p:sldId id="318" r:id="rId18"/>
    <p:sldId id="317" r:id="rId19"/>
    <p:sldId id="283" r:id="rId20"/>
    <p:sldId id="310" r:id="rId21"/>
    <p:sldId id="278" r:id="rId22"/>
    <p:sldId id="330" r:id="rId23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756" y="-7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614A-0EAA-4491-84D6-DF4D9E325BA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9E43-FBB1-4458-965A-AD541F5EF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17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20"/>
            <a:ext cx="292608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04320" y="0"/>
            <a:ext cx="292608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960" y="-548640"/>
            <a:ext cx="219456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87200" y="5486400"/>
            <a:ext cx="219456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89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eaVert" lIns="130622" tIns="65311" rIns="130622" bIns="653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7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  <a:prstGeom prst="rect">
            <a:avLst/>
          </a:prstGeom>
        </p:spPr>
        <p:txBody>
          <a:bodyPr vert="eaVert"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  <a:prstGeom prst="rect">
            <a:avLst/>
          </a:prstGeom>
        </p:spPr>
        <p:txBody>
          <a:bodyPr vert="eaVert" lIns="130622" tIns="65311" rIns="130622" bIns="653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15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7CC9BC7-DE40-4263-8C90-4998EE8F5186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0D0B2F98-6021-426B-B9F8-7EFC1F7DB77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38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68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73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59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33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063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56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lIns="130622" tIns="65311" rIns="130622" bIns="653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306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71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22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09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222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613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7EC2-79DF-4FE7-8E4E-718CA0D62A5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065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3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0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1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2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3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3E3-A318-47DC-8D32-9FB09CC06E0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5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815-67D6-4822-8AB9-746C87FE70D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222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44" indent="0">
              <a:buNone/>
              <a:defRPr sz="2900" b="1"/>
            </a:lvl2pPr>
            <a:lvl3pPr marL="1306090" indent="0">
              <a:buNone/>
              <a:defRPr sz="2600" b="1"/>
            </a:lvl3pPr>
            <a:lvl4pPr marL="1959135" indent="0">
              <a:buNone/>
              <a:defRPr sz="2300" b="1"/>
            </a:lvl4pPr>
            <a:lvl5pPr marL="2612181" indent="0">
              <a:buNone/>
              <a:defRPr sz="2300" b="1"/>
            </a:lvl5pPr>
            <a:lvl6pPr marL="3265225" indent="0">
              <a:buNone/>
              <a:defRPr sz="2300" b="1"/>
            </a:lvl6pPr>
            <a:lvl7pPr marL="3918270" indent="0">
              <a:buNone/>
              <a:defRPr sz="2300" b="1"/>
            </a:lvl7pPr>
            <a:lvl8pPr marL="4571314" indent="0">
              <a:buNone/>
              <a:defRPr sz="2300" b="1"/>
            </a:lvl8pPr>
            <a:lvl9pPr marL="522435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44" indent="0">
              <a:buNone/>
              <a:defRPr sz="2900" b="1"/>
            </a:lvl2pPr>
            <a:lvl3pPr marL="1306090" indent="0">
              <a:buNone/>
              <a:defRPr sz="2600" b="1"/>
            </a:lvl3pPr>
            <a:lvl4pPr marL="1959135" indent="0">
              <a:buNone/>
              <a:defRPr sz="2300" b="1"/>
            </a:lvl4pPr>
            <a:lvl5pPr marL="2612181" indent="0">
              <a:buNone/>
              <a:defRPr sz="2300" b="1"/>
            </a:lvl5pPr>
            <a:lvl6pPr marL="3265225" indent="0">
              <a:buNone/>
              <a:defRPr sz="2300" b="1"/>
            </a:lvl6pPr>
            <a:lvl7pPr marL="3918270" indent="0">
              <a:buNone/>
              <a:defRPr sz="2300" b="1"/>
            </a:lvl7pPr>
            <a:lvl8pPr marL="4571314" indent="0">
              <a:buNone/>
              <a:defRPr sz="2300" b="1"/>
            </a:lvl8pPr>
            <a:lvl9pPr marL="522435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1704-66E2-4A51-8D35-C4964003701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057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415C-874A-4140-9325-18EA1B469E2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23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  <a:prstGeom prst="rect">
            <a:avLst/>
          </a:prstGeom>
        </p:spPr>
        <p:txBody>
          <a:bodyPr lIns="130622" tIns="65311" rIns="130622" bIns="65311"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</p:spPr>
        <p:txBody>
          <a:bodyPr lIns="130622" tIns="65311" rIns="130622" bIns="65311"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789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873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44" indent="0">
              <a:buNone/>
              <a:defRPr sz="1700"/>
            </a:lvl2pPr>
            <a:lvl3pPr marL="1306090" indent="0">
              <a:buNone/>
              <a:defRPr sz="1400"/>
            </a:lvl3pPr>
            <a:lvl4pPr marL="1959135" indent="0">
              <a:buNone/>
              <a:defRPr sz="1300"/>
            </a:lvl4pPr>
            <a:lvl5pPr marL="2612181" indent="0">
              <a:buNone/>
              <a:defRPr sz="1300"/>
            </a:lvl5pPr>
            <a:lvl6pPr marL="3265225" indent="0">
              <a:buNone/>
              <a:defRPr sz="1300"/>
            </a:lvl6pPr>
            <a:lvl7pPr marL="3918270" indent="0">
              <a:buNone/>
              <a:defRPr sz="1300"/>
            </a:lvl7pPr>
            <a:lvl8pPr marL="4571314" indent="0">
              <a:buNone/>
              <a:defRPr sz="1300"/>
            </a:lvl8pPr>
            <a:lvl9pPr marL="52243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994-904B-4861-8349-03D319864470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302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44" indent="0">
              <a:buNone/>
              <a:defRPr sz="4000"/>
            </a:lvl2pPr>
            <a:lvl3pPr marL="1306090" indent="0">
              <a:buNone/>
              <a:defRPr sz="3400"/>
            </a:lvl3pPr>
            <a:lvl4pPr marL="1959135" indent="0">
              <a:buNone/>
              <a:defRPr sz="2900"/>
            </a:lvl4pPr>
            <a:lvl5pPr marL="2612181" indent="0">
              <a:buNone/>
              <a:defRPr sz="2900"/>
            </a:lvl5pPr>
            <a:lvl6pPr marL="3265225" indent="0">
              <a:buNone/>
              <a:defRPr sz="2900"/>
            </a:lvl6pPr>
            <a:lvl7pPr marL="3918270" indent="0">
              <a:buNone/>
              <a:defRPr sz="2900"/>
            </a:lvl7pPr>
            <a:lvl8pPr marL="4571314" indent="0">
              <a:buNone/>
              <a:defRPr sz="2900"/>
            </a:lvl8pPr>
            <a:lvl9pPr marL="5224359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44" indent="0">
              <a:buNone/>
              <a:defRPr sz="1700"/>
            </a:lvl2pPr>
            <a:lvl3pPr marL="1306090" indent="0">
              <a:buNone/>
              <a:defRPr sz="1400"/>
            </a:lvl3pPr>
            <a:lvl4pPr marL="1959135" indent="0">
              <a:buNone/>
              <a:defRPr sz="1300"/>
            </a:lvl4pPr>
            <a:lvl5pPr marL="2612181" indent="0">
              <a:buNone/>
              <a:defRPr sz="1300"/>
            </a:lvl5pPr>
            <a:lvl6pPr marL="3265225" indent="0">
              <a:buNone/>
              <a:defRPr sz="1300"/>
            </a:lvl6pPr>
            <a:lvl7pPr marL="3918270" indent="0">
              <a:buNone/>
              <a:defRPr sz="1300"/>
            </a:lvl7pPr>
            <a:lvl8pPr marL="4571314" indent="0">
              <a:buNone/>
              <a:defRPr sz="1300"/>
            </a:lvl8pPr>
            <a:lvl9pPr marL="52243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3EA-12A6-43F4-87E1-5A17156E121D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846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9CE-82C9-4D20-9759-8650F5154B3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365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190-7610-47E3-BE57-6C3F98DF81C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36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03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  <a:prstGeom prst="rect">
            <a:avLst/>
          </a:prstGeom>
        </p:spPr>
        <p:txBody>
          <a:bodyPr lIns="130622" tIns="65311" rIns="130622" bIns="65311"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  <a:prstGeom prst="rect">
            <a:avLst/>
          </a:prstGeom>
        </p:spPr>
        <p:txBody>
          <a:bodyPr lIns="130622" tIns="65311" rIns="130622" bIns="65311"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8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07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8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  <a:prstGeom prst="rect">
            <a:avLst/>
          </a:prstGeom>
        </p:spPr>
        <p:txBody>
          <a:bodyPr lIns="130622" tIns="65311" rIns="130622" bIns="65311"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02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  <a:prstGeom prst="rect">
            <a:avLst/>
          </a:prstGeom>
        </p:spPr>
        <p:txBody>
          <a:bodyPr lIns="130622" tIns="65311" rIns="130622" bIns="65311"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5/26/2021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83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069"/>
            <a:ext cx="2316480" cy="19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313920" y="1"/>
            <a:ext cx="2316480" cy="19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661" y="-434339"/>
            <a:ext cx="1737360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58699" y="6057900"/>
            <a:ext cx="1737360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901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68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09" tIns="65305" rIns="130609" bIns="653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09" tIns="65305" rIns="130609" bIns="653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090"/>
            <a:fld id="{8A43DA7C-8050-4AD3-B34F-0BBD96BBA40F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090"/>
              <a:t>10:09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0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090"/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0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7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130609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84" indent="-489784" algn="l" defTabSz="130609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198" indent="-408154" algn="l" defTabSz="130609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13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657" indent="-326522" algn="l" defTabSz="130609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702" indent="-326522" algn="l" defTabSz="130609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746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791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837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882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4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9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13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181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22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27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359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FBBE0A-C8B8-47D3-A04B-769965FA2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46" y="685800"/>
            <a:ext cx="13376954" cy="7320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8161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85800"/>
            <a:ext cx="1226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45,60,80,48,42,64,72,36,82,44,58,90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828800"/>
            <a:ext cx="125766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উর্ধ্বক্রমে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36,42,44,45,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48,58,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60,64,72,80,92,90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809048" y="3181528"/>
                <a:ext cx="5728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নম্বর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জোড়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048" y="3181528"/>
                <a:ext cx="5728578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872" t="-19792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271378" y="3841252"/>
                <a:ext cx="7545464" cy="799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তম পদ ও </m:t>
                    </m:r>
                    <m:r>
                      <m:rPr>
                        <m:nor/>
                      </m:rPr>
                      <a:rPr lang="en-US" sz="28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+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 smtClean="0"/>
                  <a:t>)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সাংখিক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378" y="3841252"/>
                <a:ext cx="7545464" cy="799706"/>
              </a:xfrm>
              <a:prstGeom prst="rect">
                <a:avLst/>
              </a:prstGeom>
              <a:blipFill rotWithShape="1">
                <a:blip r:embed="rId4"/>
                <a:stretch>
                  <a:fillRect l="-1777" t="-2290" r="-2262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74577" y="4661165"/>
                <a:ext cx="5809711" cy="820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 smtClean="0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12 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তম পদ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 ( </m:t>
                        </m:r>
                        <m:f>
                          <m:fPr>
                            <m:ctrlPr>
                              <a:rPr lang="en-US" sz="2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12 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তম পদ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577" y="4661165"/>
                <a:ext cx="5809711" cy="820994"/>
              </a:xfrm>
              <a:prstGeom prst="rect">
                <a:avLst/>
              </a:prstGeom>
              <a:blipFill rotWithShape="1">
                <a:blip r:embed="rId5"/>
                <a:stretch>
                  <a:fillRect l="-335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956776" y="5529034"/>
                <a:ext cx="2545890" cy="78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তম পদ </m:t>
                        </m:r>
                        <m:r>
                          <m:rPr>
                            <m:nor/>
                          </m:rP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en-US" sz="2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2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776" y="5529034"/>
                <a:ext cx="2545890" cy="784702"/>
              </a:xfrm>
              <a:prstGeom prst="rect">
                <a:avLst/>
              </a:prstGeom>
              <a:blipFill rotWithShape="1">
                <a:blip r:embed="rId6"/>
                <a:stretch>
                  <a:fillRect r="-7177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995908" y="6297867"/>
                <a:ext cx="1183337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58</m:t>
                        </m:r>
                        <m:r>
                          <m:rPr>
                            <m:nor/>
                          </m:rPr>
                          <a:rPr lang="en-US" sz="1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1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08" y="6297867"/>
                <a:ext cx="1183337" cy="620234"/>
              </a:xfrm>
              <a:prstGeom prst="rect">
                <a:avLst/>
              </a:prstGeom>
              <a:blipFill rotWithShape="1">
                <a:blip r:embed="rId7"/>
                <a:stretch>
                  <a:fillRect r="-10825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995908" y="7535884"/>
                <a:ext cx="9541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5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08" y="7535884"/>
                <a:ext cx="954107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3953" r="-2371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963953" y="6865827"/>
                <a:ext cx="1166601" cy="701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118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itchFamily="18" charset="0"/>
                              <a:cs typeface="Times New Roman" pitchFamily="18" charset="0"/>
                            </a:rPr>
                            <m:t>2 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953" y="6865827"/>
                <a:ext cx="1166601" cy="701987"/>
              </a:xfrm>
              <a:prstGeom prst="rect">
                <a:avLst/>
              </a:prstGeom>
              <a:blipFill rotWithShape="1">
                <a:blip r:embed="rId9"/>
                <a:stretch>
                  <a:fillRect r="-8333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77203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18190" y="6166079"/>
            <a:ext cx="838200" cy="83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914400" y="1066800"/>
            <a:ext cx="12573000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 </a:t>
            </a:r>
            <a:r>
              <a:rPr lang="en-US" sz="4000" dirty="0" smtClean="0">
                <a:latin typeface="Arial Unicode MS"/>
                <a:ea typeface="Arial Unicode MS"/>
                <a:cs typeface="Arial Unicode MS"/>
              </a:rPr>
              <a:t>50</a:t>
            </a:r>
            <a:r>
              <a:rPr lang="bn-BD" sz="4000" dirty="0" smtClean="0">
                <a:latin typeface="NikoshBAN" pitchFamily="2" charset="0"/>
                <a:ea typeface="Arial Unicode MS"/>
                <a:cs typeface="NikoshBAN" pitchFamily="2" charset="0"/>
              </a:rPr>
              <a:t> জন শিক্ষার্থীর গণিতে প্রাপ্ত নম্বরের গণসংখ্যা নিবেশণ সারণি দেওয়া হলো। মধ্যক নির্ণয়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8302680"/>
              </p:ext>
            </p:extLst>
          </p:nvPr>
        </p:nvGraphicFramePr>
        <p:xfrm>
          <a:off x="457200" y="3581398"/>
          <a:ext cx="12877800" cy="2584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14600"/>
                <a:gridCol w="1143000"/>
                <a:gridCol w="838200"/>
                <a:gridCol w="914400"/>
                <a:gridCol w="914400"/>
                <a:gridCol w="990600"/>
                <a:gridCol w="1066800"/>
                <a:gridCol w="1066800"/>
                <a:gridCol w="1066800"/>
                <a:gridCol w="1066800"/>
                <a:gridCol w="1295400"/>
              </a:tblGrid>
              <a:tr h="1292340"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প্রাপ্ত নম্বর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baseline="0" dirty="0" smtClean="0"/>
                        <a:t>  </a:t>
                      </a:r>
                      <a:r>
                        <a:rPr lang="en-US" sz="3600" b="1" baseline="0" dirty="0" smtClean="0"/>
                        <a:t>45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 </a:t>
                      </a:r>
                      <a:r>
                        <a:rPr lang="en-US" sz="3600" b="1" dirty="0" smtClean="0"/>
                        <a:t>50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 </a:t>
                      </a:r>
                      <a:r>
                        <a:rPr lang="en-US" sz="3600" b="1" dirty="0" smtClean="0"/>
                        <a:t>60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65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70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 </a:t>
                      </a:r>
                      <a:r>
                        <a:rPr lang="en-US" sz="3600" b="1" dirty="0" smtClean="0"/>
                        <a:t>75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80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90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95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100</a:t>
                      </a:r>
                      <a:endParaRPr lang="en-US" sz="3600" b="1" dirty="0"/>
                    </a:p>
                  </a:txBody>
                  <a:tcPr marL="121920" marR="121920"/>
                </a:tc>
              </a:tr>
              <a:tr h="1292340"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গণসংখ্যা</a:t>
                      </a:r>
                      <a:r>
                        <a:rPr lang="bn-BD" sz="3600" b="1" baseline="0" dirty="0" smtClean="0"/>
                        <a:t>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  </a:t>
                      </a:r>
                      <a:r>
                        <a:rPr lang="en-US" sz="3600" b="1" dirty="0" smtClean="0"/>
                        <a:t>3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  </a:t>
                      </a:r>
                      <a:r>
                        <a:rPr lang="en-US" sz="3600" b="1" dirty="0" smtClean="0"/>
                        <a:t>2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  </a:t>
                      </a:r>
                      <a:r>
                        <a:rPr lang="en-US" sz="3600" b="1" dirty="0" smtClean="0"/>
                        <a:t>5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4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10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 </a:t>
                      </a:r>
                      <a:r>
                        <a:rPr lang="en-US" sz="3600" b="1" dirty="0" smtClean="0"/>
                        <a:t>15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  </a:t>
                      </a:r>
                      <a:r>
                        <a:rPr lang="en-US" sz="3600" b="1" dirty="0" smtClean="0"/>
                        <a:t>5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  </a:t>
                      </a:r>
                      <a:r>
                        <a:rPr lang="en-US" sz="3600" b="1" dirty="0" smtClean="0"/>
                        <a:t>3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/>
                        <a:t>  </a:t>
                      </a:r>
                      <a:r>
                        <a:rPr lang="en-US" sz="3600" b="1" dirty="0" smtClean="0"/>
                        <a:t>2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100</a:t>
                      </a:r>
                      <a:endParaRPr lang="en-US" sz="3600" b="1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93294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307006"/>
              </p:ext>
            </p:extLst>
          </p:nvPr>
        </p:nvGraphicFramePr>
        <p:xfrm>
          <a:off x="914399" y="1682628"/>
          <a:ext cx="12192000" cy="3779912"/>
        </p:xfrm>
        <a:graphic>
          <a:graphicData uri="http://schemas.openxmlformats.org/drawingml/2006/table">
            <a:tbl>
              <a:tblPr/>
              <a:tblGrid>
                <a:gridCol w="3200401"/>
                <a:gridCol w="4038600"/>
                <a:gridCol w="4952999"/>
              </a:tblGrid>
              <a:tr h="419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>
                          <a:latin typeface="Calibri"/>
                          <a:ea typeface="Calibri"/>
                          <a:cs typeface="NikoshBAN"/>
                        </a:rPr>
                        <a:t>            </a:t>
                      </a:r>
                      <a:r>
                        <a:rPr lang="bn-BD" sz="3200" b="1" dirty="0" smtClean="0">
                          <a:latin typeface="Calibri"/>
                          <a:ea typeface="Calibri"/>
                          <a:cs typeface="NikoshBAN"/>
                        </a:rPr>
                        <a:t> </a:t>
                      </a:r>
                      <a:r>
                        <a:rPr lang="bn-BD" sz="2400" b="1" dirty="0">
                          <a:latin typeface="Calibri"/>
                          <a:ea typeface="Calibri"/>
                          <a:cs typeface="NikoshBAN"/>
                        </a:rPr>
                        <a:t>প্রাপ্ত নম্বর </a:t>
                      </a:r>
                      <a:endParaRPr lang="en-US" sz="24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>
                          <a:latin typeface="Calibri"/>
                          <a:ea typeface="Calibri"/>
                          <a:cs typeface="NikoshBAN"/>
                        </a:rPr>
                        <a:t>               </a:t>
                      </a:r>
                      <a:r>
                        <a:rPr lang="bn-BD" sz="2400" b="1" dirty="0" smtClean="0">
                          <a:latin typeface="Calibri"/>
                          <a:ea typeface="Calibri"/>
                          <a:cs typeface="NikoshBAN"/>
                        </a:rPr>
                        <a:t>    গণসংখ্যা </a:t>
                      </a:r>
                      <a:endParaRPr lang="en-US" sz="24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>
                          <a:latin typeface="Calibri"/>
                          <a:ea typeface="Calibri"/>
                          <a:cs typeface="NikoshBAN"/>
                        </a:rPr>
                        <a:t>          ক্রমযোজিত গণসংখ্যা </a:t>
                      </a:r>
                      <a:endParaRPr lang="en-US" sz="24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45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3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3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50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2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5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60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5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10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65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4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14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</a:t>
                      </a:r>
                      <a:r>
                        <a:rPr lang="bn-BD" sz="1800" b="1" baseline="0" dirty="0" smtClean="0">
                          <a:latin typeface="Arial Unicode MS"/>
                          <a:ea typeface="Calibri"/>
                          <a:cs typeface="Vrinda"/>
                        </a:rPr>
                        <a:t> </a:t>
                      </a: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70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10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24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75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15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39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80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5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44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90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3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47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95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2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49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100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1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 smtClean="0">
                          <a:latin typeface="Arial Unicode MS"/>
                          <a:ea typeface="Calibri"/>
                          <a:cs typeface="Vrinda"/>
                        </a:rPr>
                        <a:t>                       </a:t>
                      </a:r>
                      <a:r>
                        <a:rPr lang="en-US" sz="1800" b="1" dirty="0" smtClean="0">
                          <a:latin typeface="Arial Unicode MS"/>
                          <a:ea typeface="Calibri"/>
                          <a:cs typeface="Vrinda"/>
                        </a:rPr>
                        <a:t>50</a:t>
                      </a:r>
                      <a:endParaRPr lang="en-US" sz="18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292" y="5840219"/>
            <a:ext cx="406400" cy="762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292" y="5802123"/>
            <a:ext cx="2641600" cy="76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7893" y="6564119"/>
            <a:ext cx="2004785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2693" y="6487919"/>
            <a:ext cx="812799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3492" y="6945119"/>
            <a:ext cx="609600" cy="685800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57400" y="762000"/>
            <a:ext cx="9829800" cy="5847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মধ্যক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নির্ণয়ের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গণসংখ্যা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নিবেশণ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সারণিঃ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395492" y="6030719"/>
            <a:ext cx="1219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=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106692" y="6640321"/>
            <a:ext cx="40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=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614692" y="7097518"/>
            <a:ext cx="4529308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নির্ণেয়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3092" y="6564119"/>
            <a:ext cx="50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=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3092" y="5344919"/>
            <a:ext cx="894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n=50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1200" y="5257800"/>
            <a:ext cx="294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, যা জোড়  সংখ্যা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372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6096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57600" y="1905000"/>
            <a:ext cx="6248400" cy="1371600"/>
            <a:chOff x="4291124" y="-1825969"/>
            <a:chExt cx="5140741" cy="857222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4291124" y="-1825969"/>
                  <a:ext cx="5140741" cy="8572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মধ্যক = L+ </a:t>
                  </a:r>
                  <a:r>
                    <a:rPr lang="en-US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( </a:t>
                  </a:r>
                  <a14:m>
                    <m:oMath xmlns:m="http://schemas.openxmlformats.org/officeDocument/2006/math">
                      <m:r>
                        <a:rPr lang="en-US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</m:num>
                        <m:den>
                          <m:r>
                            <a:rPr lang="en-US" sz="32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a14:m>
                  <a:r>
                    <a:rPr lang="en-US" sz="28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F  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𝑓</m:t>
                          </m:r>
                        </m:den>
                      </m:f>
                    </m:oMath>
                  </a14:m>
                  <a:r>
                    <a:rPr lang="en-US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endParaRPr lang="en-US" sz="3200" dirty="0"/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1124" y="-1825969"/>
                  <a:ext cx="5140741" cy="85722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10" b="-1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7197434" y="-1453884"/>
              <a:ext cx="360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4785" y="-1344389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76400" y="3631150"/>
            <a:ext cx="1112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 =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নিম্নসীমা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8043" y="6637553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  =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00322" y="5885937"/>
            <a:ext cx="3619648" cy="769441"/>
            <a:chOff x="4584460" y="3017250"/>
            <a:chExt cx="3619648" cy="769441"/>
          </a:xfrm>
        </p:grpSpPr>
        <p:grpSp>
          <p:nvGrpSpPr>
            <p:cNvPr id="12" name="Group 11"/>
            <p:cNvGrpSpPr/>
            <p:nvPr/>
          </p:nvGrpSpPr>
          <p:grpSpPr>
            <a:xfrm>
              <a:off x="4584460" y="3017250"/>
              <a:ext cx="667488" cy="769441"/>
              <a:chOff x="200740" y="2301491"/>
              <a:chExt cx="667488" cy="76944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90826" y="2478720"/>
                <a:ext cx="577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0740" y="2301491"/>
                <a:ext cx="4844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053887" y="3244334"/>
              <a:ext cx="31502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মধ্যক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গণসংখ্যা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58043" y="5389377"/>
            <a:ext cx="5920789" cy="555739"/>
            <a:chOff x="3935355" y="5822893"/>
            <a:chExt cx="5920789" cy="555739"/>
          </a:xfrm>
        </p:grpSpPr>
        <p:grpSp>
          <p:nvGrpSpPr>
            <p:cNvPr id="17" name="Group 16"/>
            <p:cNvGrpSpPr/>
            <p:nvPr/>
          </p:nvGrpSpPr>
          <p:grpSpPr>
            <a:xfrm>
              <a:off x="3935355" y="5822893"/>
              <a:ext cx="508337" cy="555739"/>
              <a:chOff x="372533" y="1509224"/>
              <a:chExt cx="508337" cy="55573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72533" y="1509224"/>
                <a:ext cx="508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1634" y="1541743"/>
                <a:ext cx="341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245313" y="5822893"/>
              <a:ext cx="5610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মধ্যক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পূর্ববর্তী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যোজিত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গণসংখ্যা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410750" y="4462147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 =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86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18190" y="6166079"/>
            <a:ext cx="838200" cy="83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609600"/>
            <a:ext cx="13487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 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বিদ্যালয়ের অর্ধ বার্ষিকী পরীক্ষায়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–</a:t>
            </a:r>
            <a:endParaRPr lang="en-US" sz="2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2514600"/>
            <a:ext cx="12115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মধ্যক নির্ণয়ের সূত্রটি লিখে প্রতীক গুলোর অর্থ ব্যাখ্যা কর।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 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কর।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3934006"/>
              </p:ext>
            </p:extLst>
          </p:nvPr>
        </p:nvGraphicFramePr>
        <p:xfrm>
          <a:off x="685800" y="1295400"/>
          <a:ext cx="1249680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3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9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91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077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19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0520">
                <a:tc>
                  <a:txBody>
                    <a:bodyPr/>
                    <a:lstStyle/>
                    <a:p>
                      <a:r>
                        <a:rPr lang="bn-BD" sz="2400" b="1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45-49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50-54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55-59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60-64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65-69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70-74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864">
                <a:tc>
                  <a:txBody>
                    <a:bodyPr/>
                    <a:lstStyle/>
                    <a:p>
                      <a:r>
                        <a:rPr lang="bn-BD" sz="2800" b="1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800" b="1" i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0773" y="4589621"/>
                <a:ext cx="6858000" cy="339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নির্ণয়ের সূত্রটি হল নিম্নরূপ - </a:t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L+ (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r>
                              <a:rPr lang="en-US" sz="28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F</a:t>
                </a:r>
                <a:r>
                  <a:rPr lang="en-US" sz="28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)×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f</m:t>
                            </m:r>
                            <m:r>
                              <m:rPr>
                                <m:sty m:val="p"/>
                              </m:rPr>
                              <a:rPr lang="en-US" sz="2800" baseline="-25000">
                                <a:latin typeface="Cambria Math"/>
                              </a:rPr>
                              <m:t>m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যেখানে,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শ্রেণির নিম্নসীমা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ঘটন সংখ্যার সমষ্টি 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r>
                  <a:rPr lang="en-US" sz="28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মধ্যক শ্রেণির পূর্ববর্তী শ্রেণির যোজিত ঘটন সংখ্যা </a:t>
                </a:r>
                <a:endPara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 </a:t>
                </a:r>
                <a:r>
                  <a:rPr lang="en-US" sz="28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শ্রেণির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গণ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73" y="4589621"/>
                <a:ext cx="6858000" cy="3392211"/>
              </a:xfrm>
              <a:prstGeom prst="rect">
                <a:avLst/>
              </a:prstGeom>
              <a:blipFill rotWithShape="1">
                <a:blip r:embed="rId5"/>
                <a:stretch>
                  <a:fillRect l="-1956" t="-1619" b="-5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95400" y="36576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এর সমাধান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645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6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18190" y="6166079"/>
            <a:ext cx="838200" cy="83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4600" y="274638"/>
            <a:ext cx="8229600" cy="85010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59302674"/>
              </p:ext>
            </p:extLst>
          </p:nvPr>
        </p:nvGraphicFramePr>
        <p:xfrm>
          <a:off x="762000" y="1752600"/>
          <a:ext cx="5476057" cy="556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8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61646">
                <a:tc>
                  <a:txBody>
                    <a:bodyPr/>
                    <a:lstStyle/>
                    <a:p>
                      <a:pPr algn="ctr"/>
                      <a:r>
                        <a:rPr lang="bn-BD" sz="32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32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i="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 </a:t>
                      </a:r>
                      <a:r>
                        <a:rPr lang="bn-BD" sz="3200" b="0" i="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ক্রমযোজিত</a:t>
                      </a:r>
                      <a:r>
                        <a:rPr lang="bn-BD" sz="3200" b="0" i="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0" i="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 </a:t>
                      </a:r>
                      <a:r>
                        <a:rPr lang="bn-BD" sz="3200" b="0" i="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7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45-49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7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50-54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7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55-59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7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60-64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7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65-69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7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70-74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19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chemeClr val="bg1"/>
                          </a:solidFill>
                        </a:rPr>
                        <a:t>মোট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6477001" y="1752600"/>
            <a:ext cx="7581900" cy="5638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, মধ্যক শ্রেণির নিম্নসীমা ,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শ্রেণির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44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শ্রেণির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যোজিত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,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F </a:t>
            </a:r>
            <a:r>
              <a:rPr lang="en-US" sz="4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22</a:t>
            </a:r>
            <a:endParaRPr lang="bn-BD" sz="4400" baseline="-250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 ,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127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18190" y="6166079"/>
            <a:ext cx="838200" cy="83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00600" y="260648"/>
            <a:ext cx="4114800" cy="882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62700" y="1640116"/>
            <a:ext cx="51867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smtClean="0"/>
              <a:t>L= 60</a:t>
            </a:r>
            <a:r>
              <a:rPr lang="bn-BD" sz="4800" dirty="0" smtClean="0"/>
              <a:t> </a:t>
            </a:r>
            <a:r>
              <a:rPr lang="en-US" sz="4800" dirty="0" smtClean="0"/>
              <a:t> </a:t>
            </a:r>
            <a:endParaRPr lang="bn-BD" sz="4800" dirty="0" smtClean="0"/>
          </a:p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f </a:t>
            </a:r>
            <a:r>
              <a:rPr lang="en-US" sz="4800" baseline="-25000" dirty="0" smtClean="0"/>
              <a:t>m</a:t>
            </a:r>
            <a:r>
              <a:rPr lang="en-US" sz="4800" dirty="0" smtClean="0"/>
              <a:t> = 20</a:t>
            </a:r>
            <a:endParaRPr lang="bn-BD" sz="4800" dirty="0" smtClean="0"/>
          </a:p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F </a:t>
            </a:r>
            <a:r>
              <a:rPr lang="en-US" sz="4800" baseline="-25000" dirty="0" smtClean="0"/>
              <a:t>c </a:t>
            </a:r>
            <a:r>
              <a:rPr lang="en-US" sz="4800" dirty="0" smtClean="0"/>
              <a:t> = 22</a:t>
            </a:r>
            <a:endParaRPr lang="bn-BD" sz="4800" baseline="-25000" dirty="0" smtClean="0"/>
          </a:p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4800" dirty="0" smtClean="0"/>
              <a:t> = 5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2063552" y="1640116"/>
                <a:ext cx="6470848" cy="50654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Autofit/>
              </a:bodyPr>
              <a:lstStyle>
                <a:lvl1pPr marL="489833" indent="-489833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61304" indent="-408194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776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85886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38996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92106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45216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98327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551437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dirty="0" smtClean="0">
                    <a:latin typeface="Lucida Sans Unicode"/>
                    <a:cs typeface="Lucida Sans Unicode"/>
                  </a:rPr>
                  <a:t>∴ 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bn-BD" sz="4000" dirty="0">
                    <a:latin typeface="Lucida Sans Unicode"/>
                    <a:cs typeface="Lucida Sans Unicode"/>
                  </a:rPr>
                  <a:t> = </a:t>
                </a:r>
                <a:r>
                  <a:rPr lang="en-US" sz="4000" dirty="0">
                    <a:latin typeface="Lucida Sans Unicode"/>
                    <a:cs typeface="Lucida Sans Unicode"/>
                  </a:rPr>
                  <a:t> L + (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latin typeface="Cambria Math"/>
                                <a:cs typeface="Lucida Sans Unicode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b="0" i="1">
                                <a:latin typeface="Cambria Math"/>
                                <a:cs typeface="Lucida Sans Unicode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000" dirty="0"/>
                  <a:t> - F</a:t>
                </a:r>
                <a:r>
                  <a:rPr lang="en-US" sz="4000" baseline="-25000" dirty="0"/>
                  <a:t>c</a:t>
                </a:r>
                <a:r>
                  <a:rPr lang="en-US" sz="4000" dirty="0"/>
                  <a:t> ) </a:t>
                </a:r>
                <a:r>
                  <a:rPr lang="en-US" sz="4000" dirty="0">
                    <a:latin typeface="Lucida Sans Unicode"/>
                    <a:cs typeface="Lucida Sans Unicode"/>
                  </a:rPr>
                  <a:t>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5400" b="0" i="1">
                                <a:latin typeface="Cambria Math"/>
                                <a:cs typeface="Lucida Sans Unicode"/>
                              </a:rPr>
                              <m:t>𝑓</m:t>
                            </m:r>
                            <m:r>
                              <a:rPr lang="en-US" sz="5400" b="0" i="1" baseline="-25000">
                                <a:latin typeface="Cambria Math"/>
                                <a:cs typeface="Lucida Sans Unicode"/>
                              </a:rPr>
                              <m:t>𝑚</m:t>
                            </m:r>
                          </m:den>
                        </m:f>
                      </m:e>
                    </m:box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 smtClean="0"/>
                  <a:t>          =  </a:t>
                </a:r>
                <a:r>
                  <a:rPr lang="en-US" sz="4000" dirty="0"/>
                  <a:t>60+(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latin typeface="Cambria Math"/>
                                <a:cs typeface="Lucida Sans Unicode"/>
                              </a:rPr>
                              <m:t>60</m:t>
                            </m:r>
                          </m:num>
                          <m:den>
                            <m:r>
                              <a:rPr lang="en-US" sz="4000" b="0" i="1">
                                <a:latin typeface="Cambria Math"/>
                                <a:cs typeface="Lucida Sans Unicode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000" dirty="0"/>
                  <a:t> - 22) </a:t>
                </a:r>
                <a:r>
                  <a:rPr lang="en-US" sz="4000" dirty="0">
                    <a:latin typeface="Lucida Sans Unicode"/>
                    <a:cs typeface="Lucida Sans Unicode"/>
                  </a:rPr>
                  <a:t>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latin typeface="Cambria Math"/>
                                <a:cs typeface="Lucida Sans Unicode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>
                                <a:latin typeface="Cambria Math"/>
                                <a:cs typeface="Lucida Sans Unicode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    =  60 +(30-22)</a:t>
                </a:r>
                <a:r>
                  <a:rPr lang="en-US" sz="4000" dirty="0">
                    <a:latin typeface="Lucida Sans Unicode"/>
                    <a:cs typeface="Lucida Sans Unicode"/>
                  </a:rPr>
                  <a:t>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latin typeface="Cambria Math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>
                                <a:latin typeface="Cambria Math"/>
                                <a:cs typeface="Lucida Sans Unicode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4000" dirty="0">
                  <a:latin typeface="Lucida Sans Unicode"/>
                  <a:cs typeface="Lucida Sans Unicode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Lucida Sans Unicode"/>
                    <a:cs typeface="Lucida Sans Unicode"/>
                  </a:rPr>
                  <a:t>       = 60+ 8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latin typeface="Cambria Math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>
                                <a:latin typeface="Cambria Math"/>
                                <a:cs typeface="Lucida Sans Unicode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   = 60+2 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    = 62</a:t>
                </a:r>
              </a:p>
            </p:txBody>
          </p:sp>
        </mc:Choice>
        <mc:Fallback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640116"/>
                <a:ext cx="6470848" cy="5065484"/>
              </a:xfrm>
              <a:prstGeom prst="rect">
                <a:avLst/>
              </a:prstGeom>
              <a:blipFill rotWithShape="1">
                <a:blip r:embed="rId5"/>
                <a:stretch>
                  <a:fillRect l="-3393" t="-722" r="-4995" b="-5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93921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-Right Arrow 7"/>
          <p:cNvSpPr/>
          <p:nvPr/>
        </p:nvSpPr>
        <p:spPr>
          <a:xfrm>
            <a:off x="304800" y="0"/>
            <a:ext cx="7391400" cy="2895600"/>
          </a:xfrm>
          <a:prstGeom prst="leftRightArrow">
            <a:avLst>
              <a:gd name="adj1" fmla="val 70909"/>
              <a:gd name="adj2" fmla="val 230000"/>
            </a:avLst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5257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5356291"/>
              </p:ext>
            </p:extLst>
          </p:nvPr>
        </p:nvGraphicFramePr>
        <p:xfrm>
          <a:off x="533400" y="4419600"/>
          <a:ext cx="13563601" cy="1371600"/>
        </p:xfrm>
        <a:graphic>
          <a:graphicData uri="http://schemas.openxmlformats.org/drawingml/2006/table">
            <a:tbl>
              <a:tblPr firstCol="1" bandRow="1" bandCol="1"/>
              <a:tblGrid>
                <a:gridCol w="1155989"/>
                <a:gridCol w="1155989"/>
                <a:gridCol w="1155989"/>
                <a:gridCol w="1310121"/>
                <a:gridCol w="1001857"/>
                <a:gridCol w="924791"/>
                <a:gridCol w="1001857"/>
                <a:gridCol w="847725"/>
                <a:gridCol w="1001857"/>
                <a:gridCol w="907174"/>
                <a:gridCol w="775063"/>
                <a:gridCol w="775063"/>
                <a:gridCol w="775063"/>
                <a:gridCol w="775063"/>
              </a:tblGrid>
              <a:tr h="426720"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45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42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60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61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48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46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43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68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53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49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73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71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64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49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75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38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36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44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39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48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67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63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70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62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72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55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39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NikoshBAN" pitchFamily="2" charset="0"/>
                        </a:rPr>
                        <a:t>40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D6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71600" y="6019800"/>
            <a:ext cx="11125200" cy="1569660"/>
          </a:xfrm>
          <a:prstGeom prst="rect">
            <a:avLst/>
          </a:prstGeom>
          <a:solidFill>
            <a:srgbClr val="F9F3FF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ক. শ্রেণিব্যবধান 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5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ধরে শ্রেনিসংখ্যা নির্ণয় কর।</a:t>
            </a:r>
          </a:p>
          <a:p>
            <a:pPr lvl="0" defTabSz="914400"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খ. শ্রেণিব্যবধান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 5 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ধরে গণসংখ্যা নিবেশণ সারণি তৈরি কর।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গ. সারণি থেকে </a:t>
            </a:r>
            <a:r>
              <a:rPr lang="bn-IN" sz="3200" kern="0" noProof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মধ্যক 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নির্ণয় কর।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352800"/>
            <a:ext cx="13868400" cy="584775"/>
          </a:xfrm>
          <a:prstGeom prst="rect">
            <a:avLst/>
          </a:prstGeom>
          <a:solidFill>
            <a:srgbClr val="CFFCFD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200" kern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শ্রে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ণি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42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জন শিক্ষার্থীর বার্ষিক পরীক্ষায় গণিত বিষয়ের প্রাপ্ত নম্বর হলোঃ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1143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০১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263956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18190" y="6166079"/>
            <a:ext cx="838200" cy="83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00600" y="304800"/>
            <a:ext cx="49530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371600" y="3700796"/>
            <a:ext cx="11240087" cy="328443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সারণিটি লক্ষ্য কর এবং প্রদত্ত প্রশ্নের উত্তর দাও –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ক্রমযোজিত গণসংখ্যা নির্ণয় কর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Arial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উপাত্তের গড় নির্ণয় কর।</a:t>
            </a:r>
          </a:p>
          <a:p>
            <a:pPr marL="0" indent="0">
              <a:buFont typeface="Arial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621855"/>
              </p:ext>
            </p:extLst>
          </p:nvPr>
        </p:nvGraphicFramePr>
        <p:xfrm>
          <a:off x="457198" y="1418719"/>
          <a:ext cx="12801603" cy="1636696"/>
        </p:xfrm>
        <a:graphic>
          <a:graphicData uri="http://schemas.openxmlformats.org/drawingml/2006/table">
            <a:tbl>
              <a:tblPr firstRow="1" bandRow="1"/>
              <a:tblGrid>
                <a:gridCol w="1812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43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1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97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84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71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71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810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9661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ব্যাপ্তি </a:t>
                      </a:r>
                      <a:endParaRPr lang="en-US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31-40</a:t>
                      </a:r>
                      <a:endParaRPr lang="en-US" sz="3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41-50</a:t>
                      </a:r>
                      <a:endParaRPr lang="en-US" sz="3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51-60</a:t>
                      </a:r>
                      <a:endParaRPr lang="en-US" sz="3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61-70</a:t>
                      </a:r>
                      <a:endParaRPr lang="en-US" sz="3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71-80</a:t>
                      </a:r>
                      <a:endParaRPr lang="en-US" sz="3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81-90</a:t>
                      </a:r>
                      <a:endParaRPr lang="en-US" sz="3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91-100</a:t>
                      </a:r>
                      <a:endParaRPr lang="en-US" sz="3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532">
                <a:tc>
                  <a:txBody>
                    <a:bodyPr/>
                    <a:lstStyle/>
                    <a:p>
                      <a:pPr algn="ctr"/>
                      <a:r>
                        <a:rPr lang="bn-BD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গণ সংখ্যা  </a:t>
                      </a:r>
                      <a:endParaRPr lang="en-US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5104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1520" y="184926"/>
            <a:ext cx="13167360" cy="39759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z="11500" b="1" smtClean="0">
                <a:latin typeface="Bahnschrift SemiBold Condensed" panose="020B0502040204020203" pitchFamily="34" charset="0"/>
              </a:rPr>
              <a:t> </a:t>
            </a:r>
            <a:endParaRPr lang="en-US" sz="115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31" y="762000"/>
            <a:ext cx="11874170" cy="6748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5410200"/>
            <a:ext cx="5585157" cy="1323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27" tIns="45713" rIns="91427" bIns="45713">
            <a:spAutoFit/>
          </a:bodyPr>
          <a:lstStyle/>
          <a:p>
            <a:pPr defTabSz="914263">
              <a:defRPr/>
            </a:pPr>
            <a:r>
              <a:rPr lang="bn-BD" sz="8000" b="1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1900" b="1" kern="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371600"/>
            <a:ext cx="10591799" cy="1323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27" tIns="45713" rIns="91427" bIns="45713">
            <a:spAutoFit/>
          </a:bodyPr>
          <a:lstStyle/>
          <a:p>
            <a:pPr defTabSz="1305960"/>
            <a:r>
              <a:rPr lang="bn-BD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 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3733800"/>
            <a:ext cx="5585157" cy="1323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27" tIns="45713" rIns="91427" bIns="45713">
            <a:spAutoFit/>
          </a:bodyPr>
          <a:lstStyle/>
          <a:p>
            <a:pPr defTabSz="914263">
              <a:defRPr/>
            </a:pPr>
            <a:r>
              <a:rPr lang="bn-BD" sz="8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1900" kern="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769" y="7071000"/>
            <a:ext cx="2765474" cy="1461925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defTabSz="1305960"/>
            <a:r>
              <a:rPr lang="as-IN" sz="8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as-IN" sz="89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3810000"/>
            <a:ext cx="2765474" cy="1461925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defTabSz="1305960"/>
            <a:r>
              <a:rPr lang="as-IN" sz="8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as-IN" sz="89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5638800"/>
            <a:ext cx="2765474" cy="1461925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defTabSz="1305960"/>
            <a:r>
              <a:rPr lang="as-IN" sz="8900" b="1" dirty="0">
                <a:solidFill>
                  <a:srgbClr val="F79646">
                    <a:lumMod val="60000"/>
                    <a:lumOff val="4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="" xmlns:p14="http://schemas.microsoft.com/office/powerpoint/2010/main" val="3309004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-1.11111E-6 L 0.00208 -1.26157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0 L 0.00208 -1.26157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3.33333E-6 L 0.00208 -1.26158 " pathEditMode="relative" rAng="0" ptsTypes="AA">
                                      <p:cBhvr>
                                        <p:cTn id="5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10:10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5429" y="6777054"/>
            <a:ext cx="14185717" cy="1567192"/>
            <a:chOff x="34799" y="598112"/>
            <a:chExt cx="9128805" cy="1930434"/>
          </a:xfrm>
        </p:grpSpPr>
        <p:pic>
          <p:nvPicPr>
            <p:cNvPr id="5" name="Picture 4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4303" flipH="1">
              <a:off x="-353798" y="986709"/>
              <a:ext cx="1930434" cy="11532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844" flipH="1">
              <a:off x="1001706" y="721231"/>
              <a:ext cx="1360493" cy="16242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7442" flipH="1">
              <a:off x="1926557" y="923961"/>
              <a:ext cx="1727700" cy="11891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2259" flipH="1">
              <a:off x="3320143" y="759785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8294" flipH="1">
              <a:off x="4192262" y="1063989"/>
              <a:ext cx="1774546" cy="10765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0939" flipH="1">
              <a:off x="5569132" y="735874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48548" flipH="1">
              <a:off x="6341006" y="900290"/>
              <a:ext cx="1716777" cy="11389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6358" y="620960"/>
              <a:ext cx="1367246" cy="16498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 flipV="1">
            <a:off x="305029" y="182880"/>
            <a:ext cx="14136114" cy="1486250"/>
            <a:chOff x="34799" y="598112"/>
            <a:chExt cx="9128805" cy="1930434"/>
          </a:xfrm>
        </p:grpSpPr>
        <p:pic>
          <p:nvPicPr>
            <p:cNvPr id="14" name="Picture 13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4303" flipH="1">
              <a:off x="-353798" y="986709"/>
              <a:ext cx="1930434" cy="11532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844" flipH="1">
              <a:off x="1001706" y="721231"/>
              <a:ext cx="1360493" cy="16242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7442" flipH="1">
              <a:off x="1926557" y="923961"/>
              <a:ext cx="1727700" cy="11891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2259" flipH="1">
              <a:off x="3320143" y="759785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8294" flipH="1">
              <a:off x="4192262" y="1063989"/>
              <a:ext cx="1774546" cy="10765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0939" flipH="1">
              <a:off x="5569132" y="735874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48548" flipH="1">
              <a:off x="6341006" y="900290"/>
              <a:ext cx="1716777" cy="11389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6358" y="620960"/>
              <a:ext cx="1367246" cy="16498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 flipH="1">
            <a:off x="12381946" y="1371600"/>
            <a:ext cx="2112802" cy="5070756"/>
            <a:chOff x="-2438401" y="961835"/>
            <a:chExt cx="1375855" cy="2923227"/>
          </a:xfrm>
        </p:grpSpPr>
        <p:pic>
          <p:nvPicPr>
            <p:cNvPr id="23" name="Picture 2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63226" flipH="1" flipV="1">
              <a:off x="-2204969" y="2788679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35390" flipH="1" flipV="1">
              <a:off x="-2438401" y="1994810"/>
              <a:ext cx="1375855" cy="7921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85703" flipH="1" flipV="1">
              <a:off x="-2175120" y="871547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133429" y="1280163"/>
            <a:ext cx="2169171" cy="5329892"/>
            <a:chOff x="-2438401" y="961835"/>
            <a:chExt cx="1375855" cy="2923227"/>
          </a:xfrm>
        </p:grpSpPr>
        <p:pic>
          <p:nvPicPr>
            <p:cNvPr id="27" name="Picture 26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63226" flipH="1" flipV="1">
              <a:off x="-2204969" y="2788679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35390" flipH="1" flipV="1">
              <a:off x="-2438401" y="1994810"/>
              <a:ext cx="1375855" cy="7921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13924" flipH="1" flipV="1">
              <a:off x="-2175119" y="871547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Slide Number Placeholder 28"/>
          <p:cNvSpPr txBox="1">
            <a:spLocks/>
          </p:cNvSpPr>
          <p:nvPr/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Date Placeholder 29"/>
          <p:cNvSpPr txBox="1">
            <a:spLocks/>
          </p:cNvSpPr>
          <p:nvPr/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8C7616-718C-4397-9350-0F9D759696FE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10:10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895600" y="1905000"/>
            <a:ext cx="8382000" cy="2895600"/>
          </a:xfrm>
          <a:prstGeom prst="rect">
            <a:avLst/>
          </a:prstGeom>
        </p:spPr>
        <p:txBody>
          <a:bodyPr lIns="130602" tIns="65302" rIns="130602" bIns="65302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06025"/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শিক্ষার্থীদেরকে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0" y="4075521"/>
            <a:ext cx="8229599" cy="3163479"/>
          </a:xfrm>
          <a:prstGeom prst="rect">
            <a:avLst/>
          </a:prstGeom>
          <a:noFill/>
        </p:spPr>
        <p:txBody>
          <a:bodyPr wrap="square" lIns="130602" tIns="65302" rIns="130602" bIns="65302" rtlCol="0">
            <a:spAutoFit/>
          </a:bodyPr>
          <a:lstStyle/>
          <a:p>
            <a:pPr defTabSz="1306025"/>
            <a:r>
              <a:rPr lang="bn-IN" sz="19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9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16400" b="1" dirty="0" smtClean="0">
                <a:solidFill>
                  <a:srgbClr val="00B050"/>
                </a:solidFill>
              </a:rPr>
              <a:t> </a:t>
            </a:r>
            <a:endParaRPr lang="bn-BD" sz="1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041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291" y="1"/>
            <a:ext cx="14630400" cy="822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95" tIns="65298" rIns="130595" bIns="65298" rtlCol="0" anchor="ctr"/>
          <a:lstStyle/>
          <a:p>
            <a:pPr algn="ctr" defTabSz="1305960"/>
            <a:endParaRPr lang="en-US" dirty="0">
              <a:solidFill>
                <a:prstClr val="white"/>
              </a:solidFill>
              <a:latin typeface="NikoshBAN"/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95" tIns="65298" rIns="130595" bIns="65298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10:11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95" tIns="65298" rIns="130595" bIns="6529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468942"/>
            <a:ext cx="6306595" cy="3455858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30595" tIns="65298" rIns="130595" bIns="65298" rtlCol="0">
            <a:spAutoFit/>
          </a:bodyPr>
          <a:lstStyle/>
          <a:p>
            <a:pPr algn="ctr" defTabSz="130596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96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সিনিয়র 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 defTabSz="130596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সিঃ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ইঃ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bn-BD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96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96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.০১৮১৯৮৮৯৮৫০</a:t>
            </a:r>
            <a:endParaRPr lang="bn-BD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6819" y="4356508"/>
            <a:ext cx="6317677" cy="3594358"/>
          </a:xfrm>
          <a:prstGeom prst="rect">
            <a:avLst/>
          </a:prstGeom>
          <a:noFill/>
          <a:ln w="76200" cmpd="sng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30595" tIns="65298" rIns="130595" bIns="65298" rtlCol="0">
            <a:spAutoFit/>
          </a:bodyPr>
          <a:lstStyle/>
          <a:p>
            <a:pPr algn="ctr" defTabSz="1305960">
              <a:defRPr/>
            </a:pPr>
            <a:r>
              <a:rPr lang="bn-BD" sz="49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9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49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960"/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pPr algn="ctr" defTabSz="1305960">
              <a:defRPr/>
            </a:pPr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960">
              <a:defRPr/>
            </a:pP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পাঠ-০৩</a:t>
            </a:r>
            <a:endParaRPr lang="bn-BD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960"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50494" y="1905003"/>
            <a:ext cx="4055506" cy="119370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30595" tIns="65298" rIns="130595" bIns="65298">
            <a:spAutoFit/>
          </a:bodyPr>
          <a:lstStyle/>
          <a:p>
            <a:pPr algn="ctr" defTabSz="1305960">
              <a:defRPr/>
            </a:pPr>
            <a:r>
              <a:rPr lang="bn-BD" sz="6900" b="1" dirty="0">
                <a:ln>
                  <a:solidFill>
                    <a:srgbClr val="00CC00"/>
                  </a:solidFill>
                </a:ln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228600"/>
            <a:ext cx="3124200" cy="3892466"/>
          </a:xfrm>
          <a:prstGeom prst="rect">
            <a:avLst/>
          </a:prstGeom>
          <a:noFill/>
          <a:ln w="762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04800"/>
            <a:ext cx="3352800" cy="3957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7046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18190" y="6166079"/>
            <a:ext cx="838200" cy="83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3587261" y="350743"/>
            <a:ext cx="5739619" cy="707886"/>
          </a:xfrm>
          <a:prstGeom prst="rect">
            <a:avLst/>
          </a:prstGeom>
          <a:solidFill>
            <a:schemeClr val="bg1">
              <a:lumMod val="65000"/>
              <a:alpha val="32000"/>
            </a:schemeClr>
          </a:solidFill>
          <a:ln w="254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 কি দেখছ?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9863093"/>
              </p:ext>
            </p:extLst>
          </p:nvPr>
        </p:nvGraphicFramePr>
        <p:xfrm>
          <a:off x="457199" y="1631853"/>
          <a:ext cx="13563601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00862">
                  <a:extLst>
                    <a:ext uri="{9D8B030D-6E8A-4147-A177-3AD203B41FA5}">
                      <a16:colId xmlns="" xmlns:a16="http://schemas.microsoft.com/office/drawing/2014/main" val="3524320916"/>
                    </a:ext>
                  </a:extLst>
                </a:gridCol>
                <a:gridCol w="1706802">
                  <a:extLst>
                    <a:ext uri="{9D8B030D-6E8A-4147-A177-3AD203B41FA5}">
                      <a16:colId xmlns="" xmlns:a16="http://schemas.microsoft.com/office/drawing/2014/main" val="3600377044"/>
                    </a:ext>
                  </a:extLst>
                </a:gridCol>
                <a:gridCol w="1493937">
                  <a:extLst>
                    <a:ext uri="{9D8B030D-6E8A-4147-A177-3AD203B41FA5}">
                      <a16:colId xmlns="" xmlns:a16="http://schemas.microsoft.com/office/drawing/2014/main" val="3521519959"/>
                    </a:ext>
                  </a:extLst>
                </a:gridCol>
                <a:gridCol w="1657905">
                  <a:extLst>
                    <a:ext uri="{9D8B030D-6E8A-4147-A177-3AD203B41FA5}">
                      <a16:colId xmlns="" xmlns:a16="http://schemas.microsoft.com/office/drawing/2014/main" val="1798776262"/>
                    </a:ext>
                  </a:extLst>
                </a:gridCol>
                <a:gridCol w="1621467">
                  <a:extLst>
                    <a:ext uri="{9D8B030D-6E8A-4147-A177-3AD203B41FA5}">
                      <a16:colId xmlns="" xmlns:a16="http://schemas.microsoft.com/office/drawing/2014/main" val="4263362897"/>
                    </a:ext>
                  </a:extLst>
                </a:gridCol>
                <a:gridCol w="1585031">
                  <a:extLst>
                    <a:ext uri="{9D8B030D-6E8A-4147-A177-3AD203B41FA5}">
                      <a16:colId xmlns="" xmlns:a16="http://schemas.microsoft.com/office/drawing/2014/main" val="2310425685"/>
                    </a:ext>
                  </a:extLst>
                </a:gridCol>
                <a:gridCol w="1712563">
                  <a:extLst>
                    <a:ext uri="{9D8B030D-6E8A-4147-A177-3AD203B41FA5}">
                      <a16:colId xmlns="" xmlns:a16="http://schemas.microsoft.com/office/drawing/2014/main" val="2233323769"/>
                    </a:ext>
                  </a:extLst>
                </a:gridCol>
                <a:gridCol w="1585034">
                  <a:extLst>
                    <a:ext uri="{9D8B030D-6E8A-4147-A177-3AD203B41FA5}">
                      <a16:colId xmlns="" xmlns:a16="http://schemas.microsoft.com/office/drawing/2014/main" val="1181338697"/>
                    </a:ext>
                  </a:extLst>
                </a:gridCol>
              </a:tblGrid>
              <a:tr h="908668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IN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ব্যাপ্তি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21-25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26-30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31-35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36-40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41-45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46-50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51-55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700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394776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10800000" flipV="1">
            <a:off x="3352800" y="3793868"/>
            <a:ext cx="7239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নিবেশন সারণি।</a:t>
            </a:r>
            <a:endParaRPr lang="en-US" sz="44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4800600"/>
            <a:ext cx="11810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সারণি দিয়ে আমরা কি কি কাজ করতে পারি?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9313" y="5892225"/>
            <a:ext cx="1074888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গড়, মধ্যক ও প্রচুরক নির্ণয় করতে পারি।</a:t>
            </a:r>
            <a:endParaRPr lang="en-US" sz="40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608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18190" y="6166079"/>
            <a:ext cx="838200" cy="83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2095499" y="2720285"/>
            <a:ext cx="9601199" cy="254497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231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18190" y="6166079"/>
            <a:ext cx="838200" cy="83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2286000"/>
            <a:ext cx="13563600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</a:t>
            </a:r>
            <a:r>
              <a:rPr lang="en-US" sz="4000" b="1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ই</a:t>
            </a:r>
            <a:r>
              <a:rPr lang="en-US" sz="4000" b="1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4000" b="1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4000" b="1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4000" b="1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54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</a:t>
            </a:r>
            <a:endParaRPr lang="en-US" sz="5400" kern="11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 </a:t>
            </a:r>
            <a:r>
              <a:rPr lang="en-US" sz="4800" kern="11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মধ্যক</a:t>
            </a:r>
            <a:r>
              <a:rPr lang="en-US" sz="4800" kern="11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কাকে</a:t>
            </a:r>
            <a:r>
              <a:rPr lang="en-US" sz="4800" kern="11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বলে</a:t>
            </a:r>
            <a:r>
              <a:rPr lang="en-US" sz="4800" kern="11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4800" kern="11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4800" kern="11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800" kern="11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</a:p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অবিন্যস্ত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উপাত্তের মধ্যক নির্ণয়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বিন্যস্ত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উপাত্তের মধ্যক নির্ণয়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 </a:t>
            </a:r>
            <a:r>
              <a:rPr lang="en-US" sz="4800" kern="11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মধ্যক</a:t>
            </a:r>
            <a:r>
              <a:rPr lang="en-US" sz="4800" kern="11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সম্পর্কিত</a:t>
            </a:r>
            <a:r>
              <a:rPr lang="en-US" sz="4800" kern="11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সমস্যাবলির</a:t>
            </a:r>
            <a:r>
              <a:rPr lang="en-US" sz="4800" kern="11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সমাধান</a:t>
            </a:r>
            <a:r>
              <a:rPr lang="en-US" sz="4800" kern="11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800" kern="11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800" kern="11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816033"/>
            <a:ext cx="3640224" cy="8382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77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777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22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0717" y="2950156"/>
            <a:ext cx="1318557" cy="839778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defTabSz="1306155"/>
            <a:r>
              <a:rPr lang="bn-BD" sz="4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মধ্যক</a:t>
            </a:r>
            <a:endParaRPr lang="en-US" sz="4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5960" y="6217920"/>
            <a:ext cx="11989040" cy="12398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15" tIns="65308" rIns="130615" bIns="65308" rtlCol="0">
            <a:spAutoFit/>
          </a:bodyPr>
          <a:lstStyle/>
          <a:p>
            <a:pPr algn="ctr" defTabSz="1306155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 defTabSz="1306155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2259242" y="4313718"/>
            <a:ext cx="1764120" cy="12093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4125984" y="3958282"/>
            <a:ext cx="1604256" cy="1564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5825149" y="3635955"/>
            <a:ext cx="2127594" cy="1887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8049271" y="2834640"/>
            <a:ext cx="2070091" cy="2688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10219446" y="2377441"/>
            <a:ext cx="1606794" cy="3145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12039600" y="1645920"/>
            <a:ext cx="1737360" cy="38771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686230" y="4687770"/>
            <a:ext cx="1386410" cy="8353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45960" y="618435"/>
            <a:ext cx="11809814" cy="83977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15" tIns="65308" rIns="130615" bIns="65308" rtlCol="0">
            <a:spAutoFit/>
          </a:bodyPr>
          <a:lstStyle/>
          <a:p>
            <a:pPr algn="ctr" defTabSz="1306155"/>
            <a:r>
              <a:rPr lang="bn-BD" sz="4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4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4226" y="5461465"/>
            <a:ext cx="523468" cy="916722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defTabSz="1306155"/>
            <a:r>
              <a:rPr lang="bn-IN" sz="5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5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7314" y="5461462"/>
            <a:ext cx="557131" cy="916722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defTabSz="1306155"/>
            <a:r>
              <a:rPr lang="bn-IN" sz="5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5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4880" y="5419900"/>
            <a:ext cx="614839" cy="916722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defTabSz="1306155"/>
            <a:r>
              <a:rPr lang="bn-IN" sz="5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5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3738" y="5461465"/>
            <a:ext cx="534689" cy="916722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defTabSz="1306155"/>
            <a:r>
              <a:rPr lang="bn-IN" sz="5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5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89104" y="5435236"/>
            <a:ext cx="569955" cy="916722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defTabSz="1306155"/>
            <a:r>
              <a:rPr lang="bn-IN" sz="5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5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13070" y="5461465"/>
            <a:ext cx="542704" cy="916722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defTabSz="1306155"/>
            <a:r>
              <a:rPr lang="bn-IN" sz="5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5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01985" y="5394962"/>
            <a:ext cx="603618" cy="916722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defTabSz="1306155"/>
            <a:r>
              <a:rPr lang="bn-IN" sz="5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5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014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18190" y="6166079"/>
            <a:ext cx="838200" cy="83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657600" y="609600"/>
            <a:ext cx="497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16168" y="3298122"/>
            <a:ext cx="6313631" cy="1107226"/>
          </a:xfrm>
          <a:prstGeom prst="rect">
            <a:avLst/>
          </a:prstGeom>
          <a:blipFill rotWithShape="1">
            <a:blip r:embed="rId5"/>
            <a:stretch>
              <a:fillRect l="-3575" b="-15934"/>
            </a:stretch>
          </a:blipFill>
        </p:spPr>
        <p:txBody>
          <a:bodyPr/>
          <a:lstStyle/>
          <a:p>
            <a:r>
              <a:rPr lang="en-US" sz="3200">
                <a:noFill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2057400"/>
            <a:ext cx="467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362200" y="5503567"/>
                <a:ext cx="9832372" cy="947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14:m>
                  <m:oMath xmlns:m="http://schemas.openxmlformats.org/officeDocument/2006/math">
                    <m: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তম</m:t>
                    </m:r>
                    <m:r>
                      <m:rPr>
                        <m:nor/>
                      </m:rPr>
                      <a:rPr lang="en-US" sz="4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পদ</m:t>
                    </m:r>
                    <m:r>
                      <m:rPr>
                        <m:nor/>
                      </m:rPr>
                      <a:rPr lang="en-US" sz="4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ও </m:t>
                    </m:r>
                    <m:r>
                      <m:rPr>
                        <m:nor/>
                      </m:rPr>
                      <a:rPr lang="en-US" sz="4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f>
                      <m:f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/>
                </a:r>
                <a:r>
                  <a:rPr lang="en-US" sz="3600" dirty="0" smtClean="0"/>
                  <a:t>+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 smtClean="0"/>
                  <a:t>)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সাংখিক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503567"/>
                <a:ext cx="9832372" cy="947247"/>
              </a:xfrm>
              <a:prstGeom prst="rect">
                <a:avLst/>
              </a:prstGeom>
              <a:blipFill rotWithShape="1">
                <a:blip r:embed="rId6"/>
                <a:stretch>
                  <a:fillRect l="-1985" r="-2605" b="-1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15102" y="4548790"/>
            <a:ext cx="5681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="" xmlns:p14="http://schemas.microsoft.com/office/powerpoint/2010/main" val="1724689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33681"/>
            <a:ext cx="12572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48,32,46,59,52,63,72,69,93,74,78,98,90,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057400"/>
            <a:ext cx="11049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উর্ধ্বক্রমে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32,46,48,52,59,63,69,72,74,78,90,93,98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83772" y="3427455"/>
                <a:ext cx="6732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নম্বর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13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72" y="3427455"/>
                <a:ext cx="673258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899" t="-19811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258129" y="3943749"/>
                <a:ext cx="4695324" cy="10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400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129" y="3943749"/>
                <a:ext cx="4695324" cy="1072666"/>
              </a:xfrm>
              <a:prstGeom prst="rect">
                <a:avLst/>
              </a:prstGeom>
              <a:blipFill rotWithShape="1">
                <a:blip r:embed="rId4"/>
                <a:stretch>
                  <a:fillRect l="-4286" r="-6364" b="-15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177188" y="4896382"/>
                <a:ext cx="3607462" cy="842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13</m:t>
                        </m:r>
                        <m:r>
                          <a:rPr lang="en-US" sz="280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188" y="4896382"/>
                <a:ext cx="3607462" cy="842346"/>
              </a:xfrm>
              <a:prstGeom prst="rect">
                <a:avLst/>
              </a:prstGeom>
              <a:blipFill rotWithShape="1">
                <a:blip r:embed="rId5"/>
                <a:stretch>
                  <a:fillRect r="-8277" b="-25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50064" y="5699903"/>
                <a:ext cx="4136936" cy="814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064" y="5699903"/>
                <a:ext cx="4136936" cy="814518"/>
              </a:xfrm>
              <a:prstGeom prst="rect">
                <a:avLst/>
              </a:prstGeom>
              <a:blipFill rotWithShape="1">
                <a:blip r:embed="rId6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210121" y="6494480"/>
                <a:ext cx="28939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>
                        <a:latin typeface="Times New Roman" pitchFamily="18" charset="0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21" y="6494480"/>
                <a:ext cx="2893934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5094" r="-10759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201655" y="6956145"/>
                <a:ext cx="11787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m:t>69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655" y="6956145"/>
                <a:ext cx="1178720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15094" r="-22680" b="-40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7045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718</Words>
  <Application>Microsoft Office PowerPoint</Application>
  <PresentationFormat>Custom</PresentationFormat>
  <Paragraphs>304</Paragraphs>
  <Slides>20</Slides>
  <Notes>17</Notes>
  <HiddenSlides>1</HiddenSlides>
  <MMClips>9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 AHMED PATWARY</dc:creator>
  <cp:lastModifiedBy>01531219501</cp:lastModifiedBy>
  <cp:revision>195</cp:revision>
  <dcterms:created xsi:type="dcterms:W3CDTF">2006-08-16T00:00:00Z</dcterms:created>
  <dcterms:modified xsi:type="dcterms:W3CDTF">2021-05-26T16:25:54Z</dcterms:modified>
</cp:coreProperties>
</file>