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99" r:id="rId3"/>
    <p:sldId id="294" r:id="rId4"/>
    <p:sldId id="264" r:id="rId5"/>
    <p:sldId id="265" r:id="rId6"/>
    <p:sldId id="266" r:id="rId7"/>
    <p:sldId id="268" r:id="rId8"/>
    <p:sldId id="275" r:id="rId9"/>
    <p:sldId id="273" r:id="rId10"/>
    <p:sldId id="274" r:id="rId11"/>
    <p:sldId id="276" r:id="rId12"/>
    <p:sldId id="269" r:id="rId13"/>
    <p:sldId id="286" r:id="rId14"/>
    <p:sldId id="285" r:id="rId15"/>
    <p:sldId id="295" r:id="rId16"/>
    <p:sldId id="280" r:id="rId17"/>
    <p:sldId id="281" r:id="rId18"/>
    <p:sldId id="282" r:id="rId19"/>
    <p:sldId id="283" r:id="rId20"/>
    <p:sldId id="284" r:id="rId21"/>
    <p:sldId id="291" r:id="rId22"/>
    <p:sldId id="292" r:id="rId23"/>
    <p:sldId id="290" r:id="rId24"/>
    <p:sldId id="289" r:id="rId25"/>
    <p:sldId id="298" r:id="rId26"/>
    <p:sldId id="29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3" autoAdjust="0"/>
    <p:restoredTop sz="93727" autoAdjust="0"/>
  </p:normalViewPr>
  <p:slideViewPr>
    <p:cSldViewPr snapToGrid="0">
      <p:cViewPr varScale="1">
        <p:scale>
          <a:sx n="109" d="100"/>
          <a:sy n="109" d="100"/>
        </p:scale>
        <p:origin x="165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F71A-DD7D-404F-A932-ED5453DF7F14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9F79-8C09-4420-A91C-FA3AC06FF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64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F71A-DD7D-404F-A932-ED5453DF7F14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9F79-8C09-4420-A91C-FA3AC06FF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5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F71A-DD7D-404F-A932-ED5453DF7F14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9F79-8C09-4420-A91C-FA3AC06FF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42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F71A-DD7D-404F-A932-ED5453DF7F14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9F79-8C09-4420-A91C-FA3AC06FF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7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F71A-DD7D-404F-A932-ED5453DF7F14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9F79-8C09-4420-A91C-FA3AC06FF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F71A-DD7D-404F-A932-ED5453DF7F14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9F79-8C09-4420-A91C-FA3AC06FF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063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F71A-DD7D-404F-A932-ED5453DF7F14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9F79-8C09-4420-A91C-FA3AC06FF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8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F71A-DD7D-404F-A932-ED5453DF7F14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9F79-8C09-4420-A91C-FA3AC06FF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84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F71A-DD7D-404F-A932-ED5453DF7F14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9F79-8C09-4420-A91C-FA3AC06FF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1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F71A-DD7D-404F-A932-ED5453DF7F14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9F79-8C09-4420-A91C-FA3AC06FF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26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F71A-DD7D-404F-A932-ED5453DF7F14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9F79-8C09-4420-A91C-FA3AC06FF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CF71A-DD7D-404F-A932-ED5453DF7F14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E9F79-8C09-4420-A91C-FA3AC06FF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94521"/>
          </a:xfr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Kvl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wefvRb</a:t>
            </a:r>
            <a:endParaRPr lang="en-US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7829"/>
            <a:ext cx="9144000" cy="6148873"/>
          </a:xfr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Aa¨vq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hv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Avgiv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wkL‡Z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cvi‡ev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-</a:t>
            </a:r>
          </a:p>
          <a:p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Kvl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wefvRb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? </a:t>
            </a:r>
          </a:p>
          <a:p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Kvl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Pµ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B›Uvi‡dR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mvB‡UvKvB‡bwmm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K¨vwiIKvB‡bwmm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Abywjcb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A¨vgvB‡Uvwmm,gvB‡Uvwmm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wgIwmm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gvB‡Uvwmm‡mi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ch©v‡qi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e¨L¨v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wgIwm‡mi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ch©v‡qi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e¨L¨v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Dfq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Kvl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wefvR‡bi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cv_©K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¨ I ¸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iæZ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¡|</a:t>
            </a:r>
          </a:p>
          <a:p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µ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wmsIfvi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µ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wmsIfvi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iæZ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¡|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643" y="891754"/>
            <a:ext cx="4232637" cy="4890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56302" y="5879686"/>
            <a:ext cx="1624484" cy="6848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" panose="02020603050405020304" pitchFamily="18" charset="0"/>
                <a:cs typeface="BhagirathiEMJ" pitchFamily="2" charset="0"/>
              </a:rPr>
              <a:t>‡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" panose="02020603050405020304" pitchFamily="18" charset="0"/>
                <a:cs typeface="BhagirathiEMJ" pitchFamily="2" charset="0"/>
              </a:rPr>
              <a:t>Kvl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" panose="02020603050405020304" pitchFamily="18" charset="0"/>
                <a:cs typeface="BhagirathiEMJ" pitchFamily="2" charset="0"/>
              </a:rPr>
              <a:t> Pµ</a:t>
            </a:r>
          </a:p>
        </p:txBody>
      </p:sp>
    </p:spTree>
    <p:extLst>
      <p:ext uri="{BB962C8B-B14F-4D97-AF65-F5344CB8AC3E}">
        <p14:creationId xmlns:p14="http://schemas.microsoft.com/office/powerpoint/2010/main" val="328221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6982"/>
          </a:xfr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Gbv‡dR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</a:t>
            </a:r>
            <a:endParaRPr lang="en-US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" y="724387"/>
            <a:ext cx="4460033" cy="545257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8673" y="724387"/>
            <a:ext cx="4595327" cy="6223518"/>
          </a:xfr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/>
          </a:bodyPr>
          <a:lstStyle/>
          <a:p>
            <a:pPr marL="0">
              <a:spcBef>
                <a:spcPts val="0"/>
              </a:spcBef>
            </a:pP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cÖwZwU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†µ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v‡gv‡Rv‡gi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†m‡›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Uvªwgqvi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`y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fv‡M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wef³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†µ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vgvwUW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ywU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Avjv`v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c‡o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>
              <a:spcBef>
                <a:spcPts val="0"/>
              </a:spcBef>
            </a:pP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AcZ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 †µ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v‡g‡v‡Rv‡gi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weKl©Y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kw³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e„w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×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cvq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d‡j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Giv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welyexq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AÂj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ci®úi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wecixZ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giyi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w`‡Z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h‡Z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A_©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vr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†µ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v‡gv‡Rvg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jvi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A‡a©K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GK †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giæi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w`‡K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evKx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A‡a©K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Ab¨ †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giæi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w`‡K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AMÖmi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>
              <a:spcBef>
                <a:spcPts val="0"/>
              </a:spcBef>
            </a:pPr>
            <a:endParaRPr lang="en-US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 marL="0"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‡m‡›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Uªwgqv‡ii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Ae¯’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v‡bi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wewfbœZvi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 G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†µ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v‡gv‡Rvg‡K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+mj-lt"/>
                <a:cs typeface="SutonnyMJ" pitchFamily="2" charset="0"/>
              </a:rPr>
              <a:t>v,l,j,i</a:t>
            </a:r>
            <a:r>
              <a:rPr lang="en-US" b="1" dirty="0">
                <a:solidFill>
                  <a:schemeClr val="bg1"/>
                </a:solidFill>
                <a:latin typeface="+mj-lt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gZ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Lvq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 `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k‡li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w`‡K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†µ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v‡gv‡Rvg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w¯úÛj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h‡š¿i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giæcÖv‡šÍ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Ae¯’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vb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bq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†µ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v‡gv‡Rv‡gi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cu¨vP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Ly‡j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ˆ`‡N©¨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e„w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×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cvq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sz="2400" b="1" dirty="0">
              <a:solidFill>
                <a:schemeClr val="accent6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67339" y="1873992"/>
            <a:ext cx="1250302" cy="9331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31637" y="1689326"/>
            <a:ext cx="73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giæ</a:t>
            </a:r>
            <a:endParaRPr lang="en-US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845837" y="3080750"/>
            <a:ext cx="989044" cy="186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06002" y="2808324"/>
            <a:ext cx="132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AcZ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†µ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v‡gv‡Rvg</a:t>
            </a:r>
            <a:endParaRPr lang="en-US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761861" y="4002151"/>
            <a:ext cx="1156996" cy="186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18857" y="3836146"/>
            <a:ext cx="899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w¯úÛj</a:t>
            </a:r>
            <a:endParaRPr lang="en-US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44417" y="6293698"/>
            <a:ext cx="10166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Gbv‡dR</a:t>
            </a:r>
            <a:endParaRPr lang="en-US" sz="24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18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0447"/>
          </a:xfr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U‡jv‡dR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</a:t>
            </a:r>
            <a:endParaRPr lang="en-US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650447"/>
            <a:ext cx="3637481" cy="1197207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29150" y="735290"/>
            <a:ext cx="4448862" cy="6122709"/>
          </a:xfr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0">
              <a:spcBef>
                <a:spcPts val="0"/>
              </a:spcBef>
            </a:pP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AcZ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¨ †µ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v‡gv‡Rvg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wecixZ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giæ‡Z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G‡m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cuŠ‡Q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>
              <a:spcBef>
                <a:spcPts val="0"/>
              </a:spcBef>
            </a:pP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cvwb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hvRb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NUvi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†µ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v‡gv‡Rvg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jvi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c¨uvP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Ly‡j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Av‡Mi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Zzjbvq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miy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I j¤^v nq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Ae‡k‡l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Rwo‡q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wM‡q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wbDwK¬qvi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iwUKzjvg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MVb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>
              <a:spcBef>
                <a:spcPts val="0"/>
              </a:spcBef>
            </a:pP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wbDwK¬Ijv‡mi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cyb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Avwef©ve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N‡U|</a:t>
            </a:r>
          </a:p>
          <a:p>
            <a:pPr marL="0">
              <a:spcBef>
                <a:spcPts val="0"/>
              </a:spcBef>
            </a:pP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wbDwK¬qvi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iwUKzjvg‡K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wN‡i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cybivq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wbDwK¬qvi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gg‡e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ª‡bi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Avwef©ve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N‡U,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yB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giæ‡Z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ywU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AcZ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wbDwK¬qvm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MwVZ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nq|</a:t>
            </a:r>
          </a:p>
          <a:p>
            <a:pPr marL="0">
              <a:spcBef>
                <a:spcPts val="0"/>
              </a:spcBef>
            </a:pP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w¯úÛj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h‡š¿i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KvVv‡gv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†f‡½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c‡o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 </a:t>
            </a:r>
          </a:p>
          <a:p>
            <a:pPr marL="0">
              <a:spcBef>
                <a:spcPts val="0"/>
              </a:spcBef>
            </a:pPr>
            <a:endParaRPr lang="en-US" sz="32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7654"/>
            <a:ext cx="3733015" cy="30354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3084"/>
            <a:ext cx="3836707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8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646"/>
            <a:ext cx="9144000" cy="58077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en-US" sz="4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wgIwmm</a:t>
            </a:r>
            <a:r>
              <a:rPr lang="en-US" sz="4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Kvl</a:t>
            </a:r>
            <a:r>
              <a:rPr lang="en-US" sz="4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wefvR‡bi</a:t>
            </a:r>
            <a:r>
              <a:rPr lang="en-US" sz="4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4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avc</a:t>
            </a:r>
            <a:endParaRPr lang="en-US" sz="48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768" y="841447"/>
            <a:ext cx="9143999" cy="6119275"/>
          </a:xfr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wgIwmm</a:t>
            </a:r>
            <a:endParaRPr lang="en-US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121701" y="1421303"/>
            <a:ext cx="290059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103448" y="1402516"/>
            <a:ext cx="2742" cy="4047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005415" y="1421303"/>
            <a:ext cx="0" cy="4047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494355" y="1878652"/>
            <a:ext cx="1391612" cy="5818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wgIwmm</a:t>
            </a:r>
            <a:r>
              <a:rPr lang="en-US" sz="28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97642" y="1877699"/>
            <a:ext cx="1462714" cy="5818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wgIwmm</a:t>
            </a:r>
            <a:r>
              <a:rPr lang="en-US" sz="28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2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033509" y="3072048"/>
            <a:ext cx="5503" cy="3035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10158" y="3038317"/>
            <a:ext cx="3740276" cy="224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12031" y="3060804"/>
            <a:ext cx="0" cy="3147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76376" y="3386839"/>
            <a:ext cx="1011836" cy="5413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1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cÖv‡dR</a:t>
            </a:r>
            <a:r>
              <a:rPr lang="en-US" sz="21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372193" y="3386839"/>
            <a:ext cx="1122161" cy="5413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1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gUv‡dR</a:t>
            </a:r>
            <a:r>
              <a:rPr lang="en-US" sz="21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1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570135" y="3409325"/>
            <a:ext cx="1078823" cy="5188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Gbv‡dR</a:t>
            </a:r>
            <a:r>
              <a:rPr lang="en-US" sz="21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1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710673" y="3420568"/>
            <a:ext cx="916273" cy="5076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1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Uj‡dR</a:t>
            </a:r>
            <a:r>
              <a:rPr lang="en-US" sz="21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1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450435" y="3038319"/>
            <a:ext cx="1" cy="3485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3178922" y="3060805"/>
            <a:ext cx="2743" cy="3007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291442" y="4160438"/>
            <a:ext cx="1" cy="3485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276376" y="4106368"/>
            <a:ext cx="5312143" cy="458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04240" y="4566004"/>
            <a:ext cx="1011836" cy="3597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100" b="1" dirty="0" err="1">
                <a:latin typeface="SutonnyMJ" pitchFamily="2" charset="0"/>
                <a:cs typeface="SutonnyMJ" pitchFamily="2" charset="0"/>
              </a:rPr>
              <a:t>j‡ÞvwUb</a:t>
            </a:r>
            <a:endParaRPr lang="en-US" sz="21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385245" y="4540629"/>
            <a:ext cx="1195051" cy="3597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latin typeface="SutonnyMJ" pitchFamily="2" charset="0"/>
                <a:cs typeface="SutonnyMJ" pitchFamily="2" charset="0"/>
              </a:rPr>
              <a:t>RvB‡MvwUb</a:t>
            </a:r>
            <a:endParaRPr lang="en-US" sz="21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745160" y="4532920"/>
            <a:ext cx="1075132" cy="3597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latin typeface="SutonnyMJ" pitchFamily="2" charset="0"/>
                <a:cs typeface="SutonnyMJ" pitchFamily="2" charset="0"/>
              </a:rPr>
              <a:t>c¨vKvBwUb</a:t>
            </a:r>
            <a:endParaRPr lang="en-US" sz="21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902293" y="4525210"/>
            <a:ext cx="1011836" cy="3597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latin typeface="SutonnyMJ" pitchFamily="2" charset="0"/>
                <a:cs typeface="SutonnyMJ" pitchFamily="2" charset="0"/>
              </a:rPr>
              <a:t>wW‡cøvwUb</a:t>
            </a:r>
            <a:endParaRPr lang="en-US" sz="21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041428" y="4525210"/>
            <a:ext cx="1442649" cy="3597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latin typeface="SutonnyMJ" pitchFamily="2" charset="0"/>
                <a:cs typeface="SutonnyMJ" pitchFamily="2" charset="0"/>
              </a:rPr>
              <a:t>WvqvKvB‡bwmm</a:t>
            </a:r>
            <a:endParaRPr lang="en-US" sz="2100" b="1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2031807" y="4129459"/>
            <a:ext cx="1" cy="3485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3183536" y="4106368"/>
            <a:ext cx="1" cy="3485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4508173" y="4106368"/>
            <a:ext cx="1" cy="3485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5576102" y="4106366"/>
            <a:ext cx="1" cy="3485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041549" y="3055934"/>
            <a:ext cx="3473801" cy="161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4688661" y="3398083"/>
            <a:ext cx="1011836" cy="5301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1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cÖ‡dR</a:t>
            </a:r>
            <a:r>
              <a:rPr lang="en-US" sz="2100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2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762753" y="3386839"/>
            <a:ext cx="1149185" cy="5413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1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gUv‡dR</a:t>
            </a:r>
            <a:r>
              <a:rPr lang="en-US" sz="21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1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2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960356" y="3390320"/>
            <a:ext cx="1011836" cy="5378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Gbv‡dR2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041549" y="3038317"/>
            <a:ext cx="0" cy="3485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8020611" y="3398082"/>
            <a:ext cx="771122" cy="5301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1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Uj</a:t>
            </a:r>
            <a:r>
              <a:rPr lang="en-US" sz="21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2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8515350" y="3072046"/>
            <a:ext cx="0" cy="3485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022298" y="3072046"/>
            <a:ext cx="0" cy="3485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own Arrow 22"/>
          <p:cNvSpPr/>
          <p:nvPr/>
        </p:nvSpPr>
        <p:spPr>
          <a:xfrm>
            <a:off x="4450434" y="1207549"/>
            <a:ext cx="270857" cy="3973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06423" y="1826038"/>
            <a:ext cx="2010057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Reductional</a:t>
            </a:r>
            <a:r>
              <a:rPr lang="en-US" sz="2800" b="0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985270" y="1937788"/>
            <a:ext cx="156036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equational</a:t>
            </a:r>
            <a:endParaRPr lang="en-US" sz="2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3070594" y="2490324"/>
            <a:ext cx="167593" cy="4439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58"/>
          <p:cNvSpPr/>
          <p:nvPr/>
        </p:nvSpPr>
        <p:spPr>
          <a:xfrm>
            <a:off x="6224119" y="2490324"/>
            <a:ext cx="167593" cy="4439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Down Arrow 62"/>
          <p:cNvSpPr/>
          <p:nvPr/>
        </p:nvSpPr>
        <p:spPr>
          <a:xfrm>
            <a:off x="631281" y="3901085"/>
            <a:ext cx="167593" cy="4439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334054" y="3072046"/>
            <a:ext cx="0" cy="2650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4240" y="5061932"/>
            <a:ext cx="6279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wgIwmm</a:t>
            </a:r>
            <a:r>
              <a:rPr lang="en-US" sz="40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cÖ‡dR</a:t>
            </a:r>
            <a:r>
              <a:rPr lang="en-US" sz="40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1 </a:t>
            </a:r>
            <a:r>
              <a:rPr lang="en-US" sz="40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40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Dc </a:t>
            </a:r>
            <a:r>
              <a:rPr lang="en-US" sz="40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avc</a:t>
            </a:r>
            <a:r>
              <a:rPr lang="en-US" sz="40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mg~n</a:t>
            </a:r>
            <a:r>
              <a:rPr lang="en-US" sz="40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: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98873" y="5061932"/>
            <a:ext cx="62852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32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44704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Meiosis cell division 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481"/>
            <a:ext cx="5720080" cy="631951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080" y="538480"/>
            <a:ext cx="3423920" cy="631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4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46736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Meiosis cell division 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8" y="655292"/>
            <a:ext cx="8950325" cy="6096690"/>
          </a:xfrm>
        </p:spPr>
      </p:pic>
    </p:spTree>
    <p:extLst>
      <p:ext uri="{BB962C8B-B14F-4D97-AF65-F5344CB8AC3E}">
        <p14:creationId xmlns:p14="http://schemas.microsoft.com/office/powerpoint/2010/main" val="59605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144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solidFill>
                  <a:srgbClr val="0000FF"/>
                </a:solidFill>
              </a:rPr>
              <a:t>Stages of meiosis prophase 1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615"/>
            <a:ext cx="9144000" cy="6339385"/>
          </a:xfrm>
        </p:spPr>
      </p:pic>
    </p:spTree>
    <p:extLst>
      <p:ext uri="{BB962C8B-B14F-4D97-AF65-F5344CB8AC3E}">
        <p14:creationId xmlns:p14="http://schemas.microsoft.com/office/powerpoint/2010/main" val="289103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88" y="0"/>
            <a:ext cx="8449362" cy="59388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j‡ÞvwUb</a:t>
            </a:r>
            <a:endParaRPr lang="en-US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730"/>
            <a:ext cx="4629149" cy="606143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678730"/>
            <a:ext cx="4514851" cy="6061435"/>
          </a:xfrm>
          <a:solidFill>
            <a:schemeClr val="accent6"/>
          </a:solidFill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cvwb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we‡qvRb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I †µ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v‡gv‡Rvg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ms‡KvPb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Pj‡Z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‡µ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v‡gv‡Rv‡g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eû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vbv`vi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cÖvwUb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RvZxq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c`v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_© †`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hv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†µ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vwgqvi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†µ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v‡gvwgqvi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mg„× †µ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v‡gv‡Rvg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jv‡K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cyw_i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gvjvi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gZ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Lvq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‡µ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v‡gv‡Rvg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Awef³,`xN© IRU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cvKv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‡‡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Ae¯’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vq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G‡`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cÖK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…Z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msL¨v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wbY©q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GB Dc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ch©v‡q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wW.Gb.G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cÖwZiæc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m„wó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wØ¸b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nq|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cÖvwY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Kv‡l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GB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Dcch©v‡q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†m‡›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Uªvwgqvi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wbDwK¬qvi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wSwjøi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mwbœK‡U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G‡m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R‡ov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nIqvq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†µ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v‡gv‡Rvg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jv‡K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GK‡Î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dz‡ji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Zvovi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gZ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Lvq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G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web¨vm‡K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cvjvivBRW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web¨vm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endParaRPr lang="en-US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393440" y="3078480"/>
            <a:ext cx="182880" cy="22352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92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68" y="0"/>
            <a:ext cx="8421082" cy="452487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uRvB‡MvwUb</a:t>
            </a:r>
            <a:endParaRPr lang="en-US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68" y="565608"/>
            <a:ext cx="4772372" cy="613685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0000" lnSpcReduction="10000"/>
          </a:bodyPr>
          <a:lstStyle/>
          <a:p>
            <a:r>
              <a:rPr lang="en-US" sz="37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 </a:t>
            </a:r>
            <a:r>
              <a:rPr lang="en-US" sz="37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Dcav‡c</a:t>
            </a:r>
            <a:r>
              <a:rPr lang="en-US" sz="37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†µ</a:t>
            </a:r>
            <a:r>
              <a:rPr lang="en-US" sz="37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v‡gv‡Rvg</a:t>
            </a:r>
            <a:r>
              <a:rPr lang="en-US" sz="37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7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37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7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Rvov</a:t>
            </a:r>
            <a:r>
              <a:rPr lang="en-US" sz="37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7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ev‡a</a:t>
            </a:r>
            <a:r>
              <a:rPr lang="en-US" sz="37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 G †</a:t>
            </a:r>
            <a:r>
              <a:rPr lang="en-US" sz="37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Rvo</a:t>
            </a:r>
            <a:r>
              <a:rPr lang="en-US" sz="37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7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evavi</a:t>
            </a:r>
            <a:r>
              <a:rPr lang="en-US" sz="37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7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cÖwµqv‡K</a:t>
            </a:r>
            <a:r>
              <a:rPr lang="en-US" sz="37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7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wmb¨vcwmm</a:t>
            </a:r>
            <a:r>
              <a:rPr lang="en-US" sz="37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7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7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7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wmb¨vcwm‡mi</a:t>
            </a:r>
            <a:r>
              <a:rPr lang="en-US" sz="37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7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37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7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m„ó</a:t>
            </a:r>
            <a:r>
              <a:rPr lang="en-US" sz="37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†µ</a:t>
            </a:r>
            <a:r>
              <a:rPr lang="en-US" sz="37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v‡gv‡Rv‡gi</a:t>
            </a:r>
            <a:r>
              <a:rPr lang="en-US" sz="37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7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Rvo</a:t>
            </a:r>
            <a:r>
              <a:rPr lang="en-US" sz="37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7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jv‡K</a:t>
            </a:r>
            <a:r>
              <a:rPr lang="en-US" sz="37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7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evBf¨v‡j›U</a:t>
            </a:r>
            <a:r>
              <a:rPr lang="en-US" sz="37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7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7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7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WvqvU</a:t>
            </a:r>
            <a:r>
              <a:rPr lang="en-US" sz="37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7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7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7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7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7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Kv‡l</a:t>
            </a:r>
            <a:r>
              <a:rPr lang="en-US" sz="37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7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hZmsL¨K</a:t>
            </a:r>
            <a:r>
              <a:rPr lang="en-US" sz="37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†µ</a:t>
            </a:r>
            <a:r>
              <a:rPr lang="en-US" sz="37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v‡gv‡Rvg</a:t>
            </a:r>
            <a:r>
              <a:rPr lang="en-US" sz="37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7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7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7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37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7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A‡a©K</a:t>
            </a:r>
            <a:r>
              <a:rPr lang="en-US" sz="37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7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WvqvW</a:t>
            </a:r>
            <a:r>
              <a:rPr lang="en-US" sz="37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7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7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7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‡µ</a:t>
            </a:r>
            <a:r>
              <a:rPr lang="en-US" sz="37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v‡gv‡Rvg</a:t>
            </a:r>
            <a:r>
              <a:rPr lang="en-US" sz="37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7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37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7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Aweivg</a:t>
            </a:r>
            <a:r>
              <a:rPr lang="en-US" sz="37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7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KzÛwj</a:t>
            </a:r>
            <a:r>
              <a:rPr lang="en-US" sz="37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7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cvwK‡q</a:t>
            </a:r>
            <a:r>
              <a:rPr lang="en-US" sz="37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7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Lv‡Uv</a:t>
            </a:r>
            <a:r>
              <a:rPr lang="en-US" sz="37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I ‡</a:t>
            </a:r>
            <a:r>
              <a:rPr lang="en-US" sz="37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gvUv</a:t>
            </a:r>
            <a:r>
              <a:rPr lang="en-US" sz="37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7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7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7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7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wbDwK¬qvi</a:t>
            </a:r>
            <a:r>
              <a:rPr lang="en-US" sz="37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7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g‡eªb</a:t>
            </a:r>
            <a:r>
              <a:rPr lang="en-US" sz="37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7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wbDwK¬Ijvm</a:t>
            </a:r>
            <a:r>
              <a:rPr lang="en-US" sz="37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7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AweK</a:t>
            </a:r>
            <a:r>
              <a:rPr lang="en-US" sz="37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…Z _</a:t>
            </a:r>
            <a:r>
              <a:rPr lang="en-US" sz="37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7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949440" y="5059680"/>
            <a:ext cx="182880" cy="19304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DFF02179-A6D6-4F2C-8F59-7AC5523D5A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917" y="565608"/>
            <a:ext cx="4278083" cy="6289938"/>
          </a:xfrm>
        </p:spPr>
      </p:pic>
    </p:spTree>
    <p:extLst>
      <p:ext uri="{BB962C8B-B14F-4D97-AF65-F5344CB8AC3E}">
        <p14:creationId xmlns:p14="http://schemas.microsoft.com/office/powerpoint/2010/main" val="80385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88" y="0"/>
            <a:ext cx="8449362" cy="49962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latin typeface="SutonnyMJ" pitchFamily="2" charset="0"/>
                <a:cs typeface="SutonnyMJ" pitchFamily="2" charset="0"/>
              </a:rPr>
              <a:t>c¨vKvBwUb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3534" y="593889"/>
            <a:ext cx="4830210" cy="6146276"/>
          </a:xfrm>
          <a:solidFill>
            <a:srgbClr val="7030A0"/>
          </a:solidFill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‰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ewkó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mg~n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:</a:t>
            </a:r>
          </a:p>
          <a:p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GB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Dcav‡c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cÖwZwU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†µ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v‡gv‡Rvg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†µ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vgvwU‡W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wef³ nq| </a:t>
            </a:r>
            <a:r>
              <a:rPr lang="en-US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cÖwZwU</a:t>
            </a:r>
            <a:r>
              <a:rPr lang="en-US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†µ</a:t>
            </a:r>
            <a:r>
              <a:rPr lang="en-US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v‡gv‡Rvg</a:t>
            </a:r>
            <a:r>
              <a:rPr lang="en-US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†m‡›</a:t>
            </a:r>
            <a:r>
              <a:rPr lang="en-US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Uªwgqvi</a:t>
            </a:r>
            <a:r>
              <a:rPr lang="en-US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Qvov</a:t>
            </a:r>
            <a:r>
              <a:rPr lang="en-US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j¤^</a:t>
            </a:r>
            <a:r>
              <a:rPr lang="en-US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jw</a:t>
            </a:r>
            <a:r>
              <a:rPr lang="en-US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¤^</a:t>
            </a:r>
            <a:r>
              <a:rPr lang="en-US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fv‡e</a:t>
            </a:r>
            <a:r>
              <a:rPr lang="en-US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wØLwÛZ</a:t>
            </a:r>
            <a:r>
              <a:rPr lang="en-US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ywU</a:t>
            </a:r>
            <a:r>
              <a:rPr lang="en-US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†µ</a:t>
            </a:r>
            <a:r>
              <a:rPr lang="en-US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vgvwUW</a:t>
            </a:r>
            <a:r>
              <a:rPr lang="en-US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MVb</a:t>
            </a:r>
            <a:r>
              <a:rPr lang="en-US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|) †</a:t>
            </a:r>
            <a:r>
              <a:rPr lang="en-US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UªUªvW,WvqvW</a:t>
            </a:r>
            <a:r>
              <a:rPr lang="en-US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evBf¨v‡j›U</a:t>
            </a:r>
            <a:endParaRPr lang="en-US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evBf¨v‡j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‡›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Ui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bbwm÷vi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†µ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vgvwU‡Wi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GK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GKvwaK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v‡b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Ò</a:t>
            </a:r>
            <a:r>
              <a:rPr lang="en-US" b="1" dirty="0">
                <a:solidFill>
                  <a:srgbClr val="FFFF00"/>
                </a:solidFill>
                <a:latin typeface="+mj-lt"/>
                <a:cs typeface="SutonnyMJ" pitchFamily="2" charset="0"/>
              </a:rPr>
              <a:t>X</a:t>
            </a:r>
            <a:r>
              <a:rPr lang="en-US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Ó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AvK„wZi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Ae¯’v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m„wó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nq GK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KvqRgv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Dcav‡ci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k‡li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w`‡K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G‡ÛvwbDwK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¬‡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qR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GbRvB‡gi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mvnv‡h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KvqRgv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As‡k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ywU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bbwm÷vi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†µ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vgvwUW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†f‡½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jvB‡MR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GbRvB‡gi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mvnv‡h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GKwUi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mv‡_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Ab¨wUi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Rvov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jv‡M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 ‡µ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vgvwU‡Wi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Giæc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As‡ki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wewbgq‡K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µ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wmsIfvi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wbDwK¬qvi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gg‡eªb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wbDwK¬Ijvm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AweK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…Z _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‡µ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vg‡v‡Rvg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LvU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I †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gvUv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4" y="4277360"/>
            <a:ext cx="2267586" cy="246280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" y="593889"/>
            <a:ext cx="4053840" cy="3683471"/>
          </a:xfrm>
        </p:spPr>
      </p:pic>
      <p:sp>
        <p:nvSpPr>
          <p:cNvPr id="3" name="Oval 2"/>
          <p:cNvSpPr/>
          <p:nvPr/>
        </p:nvSpPr>
        <p:spPr>
          <a:xfrm>
            <a:off x="2245360" y="5341122"/>
            <a:ext cx="132080" cy="11176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8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87" y="0"/>
            <a:ext cx="9078013" cy="480767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wW‡cøvwUb</a:t>
            </a:r>
            <a:endParaRPr lang="en-US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988" y="480766"/>
            <a:ext cx="4448862" cy="6377233"/>
          </a:xfrm>
          <a:solidFill>
            <a:schemeClr val="accent6"/>
          </a:solidFill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‰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ewkó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mg~n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:</a:t>
            </a:r>
          </a:p>
          <a:p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evBf¨v‡j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‡›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Ui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†µ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v‡gv‡Rvg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jvi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cÖ_g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weKl©Y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ïiæ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nq|mvaviYZ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†m‡›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Uvªwgqv‡ii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g‡a¨B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cÖ_g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weKl©Y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ïiæ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nq|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d‡j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KvqRgvUvi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ga¨eZx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© ¯’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v‡b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jyc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m„wó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nq|</a:t>
            </a:r>
          </a:p>
          <a:p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KvqvRgvUv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¯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úó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fv‡e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cÖv‡šÍi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w`‡K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m‡i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h‡Z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hv‡K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UvwgbvjvB‡Rkb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cÖvšÍxqKiY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yB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Z‡ZvwaK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evû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beŸB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wWwMÖ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KvY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AvewZ©Z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nq|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gvÎ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KvqRgv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vK‡j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180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wWwMÖ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KvY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wbDwK¬qvi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gg‡eb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AweK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…Z _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wbDwK¬Ijv‡mi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wejywßi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m~Pbv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N‡U|</a:t>
            </a: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9279" y="3789680"/>
            <a:ext cx="497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0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741" y="3270380"/>
            <a:ext cx="3108259" cy="3396539"/>
          </a:xfr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B21ED1D-A122-426C-B272-3477D7E7B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5" y="480767"/>
            <a:ext cx="2584580" cy="291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2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u="sng" dirty="0" err="1" smtClean="0">
                <a:latin typeface="RinkiyMJ" pitchFamily="2" charset="0"/>
                <a:cs typeface="RinkiyMJ" pitchFamily="2" charset="0"/>
              </a:rPr>
              <a:t>wkÿK</a:t>
            </a:r>
            <a:r>
              <a:rPr lang="en-US" sz="4000" b="1" u="sng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4000" b="1" u="sng" dirty="0" err="1" smtClean="0">
                <a:latin typeface="RinkiyMJ" pitchFamily="2" charset="0"/>
                <a:cs typeface="RinkiyMJ" pitchFamily="2" charset="0"/>
              </a:rPr>
              <a:t>cwiwPwZ</a:t>
            </a:r>
            <a:r>
              <a:rPr lang="en-US" sz="4000" b="1" u="sng" dirty="0" smtClean="0">
                <a:latin typeface="RinkiyMJ" pitchFamily="2" charset="0"/>
                <a:cs typeface="RinkiyMJ" pitchFamily="2" charset="0"/>
              </a:rPr>
              <a:t> I </a:t>
            </a:r>
            <a:r>
              <a:rPr lang="en-US" sz="4000" b="1" u="sng" dirty="0" err="1" smtClean="0">
                <a:latin typeface="RinkiyMJ" pitchFamily="2" charset="0"/>
                <a:cs typeface="RinkiyMJ" pitchFamily="2" charset="0"/>
              </a:rPr>
              <a:t>wkÿv</a:t>
            </a:r>
            <a:r>
              <a:rPr lang="en-US" sz="4000" b="1" u="sng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4000" b="1" u="sng" dirty="0" err="1" smtClean="0">
                <a:latin typeface="RinkiyMJ" pitchFamily="2" charset="0"/>
                <a:cs typeface="RinkiyMJ" pitchFamily="2" charset="0"/>
              </a:rPr>
              <a:t>cÖwZôvb</a:t>
            </a:r>
            <a:r>
              <a:rPr lang="en-US" sz="4000" b="1" u="sng" dirty="0" smtClean="0">
                <a:latin typeface="RinkiyMJ" pitchFamily="2" charset="0"/>
                <a:cs typeface="RinkiyMJ" pitchFamily="2" charset="0"/>
              </a:rPr>
              <a:t> 28.05.21</a:t>
            </a:r>
            <a:endParaRPr lang="en-US" sz="4000" b="1" u="sng" dirty="0">
              <a:latin typeface="RinkiyMJ" pitchFamily="2" charset="0"/>
              <a:cs typeface="RinkiyMJ" pitchFamily="2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00B050"/>
                </a:solidFill>
                <a:latin typeface="RinkiyMJ" pitchFamily="2" charset="0"/>
                <a:cs typeface="RinkiyMJ" pitchFamily="2" charset="0"/>
              </a:rPr>
              <a:t>‡</a:t>
            </a:r>
            <a:r>
              <a:rPr lang="en-US" sz="2400" b="1" dirty="0" err="1" smtClean="0">
                <a:solidFill>
                  <a:srgbClr val="00B050"/>
                </a:solidFill>
                <a:latin typeface="RinkiyMJ" pitchFamily="2" charset="0"/>
                <a:cs typeface="RinkiyMJ" pitchFamily="2" charset="0"/>
              </a:rPr>
              <a:t>gvnv</a:t>
            </a:r>
            <a:r>
              <a:rPr lang="en-US" sz="2400" b="1" dirty="0" smtClean="0">
                <a:solidFill>
                  <a:srgbClr val="00B050"/>
                </a:solidFill>
                <a:latin typeface="RinkiyMJ" pitchFamily="2" charset="0"/>
                <a:cs typeface="RinkiyMJ" pitchFamily="2" charset="0"/>
              </a:rPr>
              <a:t>¤§` mv¾v` †</a:t>
            </a:r>
            <a:r>
              <a:rPr lang="en-US" sz="2400" b="1" dirty="0" err="1" smtClean="0">
                <a:solidFill>
                  <a:srgbClr val="00B050"/>
                </a:solidFill>
                <a:latin typeface="RinkiyMJ" pitchFamily="2" charset="0"/>
                <a:cs typeface="RinkiyMJ" pitchFamily="2" charset="0"/>
              </a:rPr>
              <a:t>nv‡mb</a:t>
            </a:r>
            <a:endParaRPr lang="en-US" sz="2400" b="1" dirty="0" smtClean="0">
              <a:solidFill>
                <a:srgbClr val="00B050"/>
              </a:solidFill>
              <a:latin typeface="RinkiyMJ" pitchFamily="2" charset="0"/>
              <a:cs typeface="RinkiyMJ" pitchFamily="2" charset="0"/>
            </a:endParaRPr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rgbClr val="00B050"/>
                </a:solidFill>
                <a:latin typeface="RinkiyMJ" pitchFamily="2" charset="0"/>
                <a:cs typeface="RinkiyMJ" pitchFamily="2" charset="0"/>
              </a:rPr>
              <a:t>mnKvix</a:t>
            </a:r>
            <a:r>
              <a:rPr lang="en-US" sz="2400" b="1" dirty="0" smtClean="0">
                <a:solidFill>
                  <a:srgbClr val="00B05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RinkiyMJ" pitchFamily="2" charset="0"/>
                <a:cs typeface="RinkiyMJ" pitchFamily="2" charset="0"/>
              </a:rPr>
              <a:t>Aa¨vcK</a:t>
            </a:r>
            <a:endParaRPr lang="en-US" sz="2400" b="1" dirty="0" smtClean="0">
              <a:solidFill>
                <a:srgbClr val="00B050"/>
              </a:solidFill>
              <a:latin typeface="RinkiyMJ" pitchFamily="2" charset="0"/>
              <a:cs typeface="RinkiyMJ" pitchFamily="2" charset="0"/>
            </a:endParaRPr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rgbClr val="00B050"/>
                </a:solidFill>
                <a:latin typeface="RinkiyMJ" pitchFamily="2" charset="0"/>
                <a:cs typeface="RinkiyMJ" pitchFamily="2" charset="0"/>
              </a:rPr>
              <a:t>bIqve</a:t>
            </a:r>
            <a:r>
              <a:rPr lang="en-US" sz="2400" b="1" dirty="0" smtClean="0">
                <a:solidFill>
                  <a:srgbClr val="00B05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RinkiyMJ" pitchFamily="2" charset="0"/>
                <a:cs typeface="RinkiyMJ" pitchFamily="2" charset="0"/>
              </a:rPr>
              <a:t>nvweeyjøvn</a:t>
            </a:r>
            <a:r>
              <a:rPr lang="en-US" sz="2400" b="1" dirty="0" smtClean="0">
                <a:solidFill>
                  <a:srgbClr val="00B050"/>
                </a:solidFill>
                <a:latin typeface="RinkiyMJ" pitchFamily="2" charset="0"/>
                <a:cs typeface="RinkiyMJ" pitchFamily="2" charset="0"/>
              </a:rPr>
              <a:t>&amp; </a:t>
            </a:r>
            <a:r>
              <a:rPr lang="en-US" sz="2400" b="1" dirty="0" err="1" smtClean="0">
                <a:solidFill>
                  <a:srgbClr val="00B050"/>
                </a:solidFill>
                <a:latin typeface="RinkiyMJ" pitchFamily="2" charset="0"/>
                <a:cs typeface="RinkiyMJ" pitchFamily="2" charset="0"/>
              </a:rPr>
              <a:t>g‡Wj</a:t>
            </a:r>
            <a:r>
              <a:rPr lang="en-US" sz="2400" b="1" dirty="0" smtClean="0">
                <a:solidFill>
                  <a:srgbClr val="00B050"/>
                </a:solidFill>
                <a:latin typeface="RinkiyMJ" pitchFamily="2" charset="0"/>
                <a:cs typeface="RinkiyMJ" pitchFamily="2" charset="0"/>
              </a:rPr>
              <a:t> ¯‹</a:t>
            </a:r>
            <a:r>
              <a:rPr lang="en-US" sz="2400" b="1" dirty="0" err="1" smtClean="0">
                <a:solidFill>
                  <a:srgbClr val="00B050"/>
                </a:solidFill>
                <a:latin typeface="RinkiyMJ" pitchFamily="2" charset="0"/>
                <a:cs typeface="RinkiyMJ" pitchFamily="2" charset="0"/>
              </a:rPr>
              <a:t>zj</a:t>
            </a:r>
            <a:r>
              <a:rPr lang="en-US" sz="2400" b="1" dirty="0" smtClean="0">
                <a:solidFill>
                  <a:srgbClr val="00B050"/>
                </a:solidFill>
                <a:latin typeface="RinkiyMJ" pitchFamily="2" charset="0"/>
                <a:cs typeface="RinkiyMJ" pitchFamily="2" charset="0"/>
              </a:rPr>
              <a:t> GÛ </a:t>
            </a:r>
            <a:r>
              <a:rPr lang="en-US" sz="2400" b="1" dirty="0" err="1" smtClean="0">
                <a:solidFill>
                  <a:srgbClr val="00B050"/>
                </a:solidFill>
                <a:latin typeface="RinkiyMJ" pitchFamily="2" charset="0"/>
                <a:cs typeface="RinkiyMJ" pitchFamily="2" charset="0"/>
              </a:rPr>
              <a:t>K‡jR</a:t>
            </a:r>
            <a:endParaRPr lang="en-US" sz="2400" b="1" dirty="0" smtClean="0">
              <a:solidFill>
                <a:srgbClr val="00B050"/>
              </a:solidFill>
              <a:latin typeface="RinkiyMJ" pitchFamily="2" charset="0"/>
              <a:cs typeface="RinkiyMJ" pitchFamily="2" charset="0"/>
            </a:endParaRPr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rgbClr val="00B050"/>
                </a:solidFill>
                <a:latin typeface="RinkiyMJ" pitchFamily="2" charset="0"/>
                <a:cs typeface="RinkiyMJ" pitchFamily="2" charset="0"/>
              </a:rPr>
              <a:t>DËiv</a:t>
            </a:r>
            <a:r>
              <a:rPr lang="en-US" sz="2400" b="1" dirty="0" smtClean="0">
                <a:solidFill>
                  <a:srgbClr val="00B050"/>
                </a:solidFill>
                <a:latin typeface="RinkiyMJ" pitchFamily="2" charset="0"/>
                <a:cs typeface="RinkiyMJ" pitchFamily="2" charset="0"/>
              </a:rPr>
              <a:t>, XvKv-1230|</a:t>
            </a:r>
          </a:p>
          <a:p>
            <a:pPr marL="0" indent="0" algn="ctr">
              <a:buNone/>
            </a:pPr>
            <a:endParaRPr lang="en-US" sz="4000" b="1" u="sng" dirty="0">
              <a:latin typeface="RinkiyMJ" pitchFamily="2" charset="0"/>
              <a:cs typeface="Rinki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567354"/>
            <a:ext cx="9144002" cy="4290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18746"/>
            <a:ext cx="2488223" cy="21892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50" y="526805"/>
            <a:ext cx="196215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4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40535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WvqvKvB‡bwmm</a:t>
            </a:r>
            <a:endParaRPr lang="en-US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499620"/>
            <a:ext cx="5181599" cy="6278251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‰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ewkó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¨: </a:t>
            </a:r>
            <a:r>
              <a:rPr lang="en-US" b="1" dirty="0" err="1">
                <a:solidFill>
                  <a:srgbClr val="FF0000"/>
                </a:solidFill>
                <a:latin typeface="+mj-lt"/>
                <a:cs typeface="SutonnyMJ" pitchFamily="2" charset="0"/>
              </a:rPr>
              <a:t>diakinesis</a:t>
            </a:r>
            <a:r>
              <a:rPr lang="en-US" b="1" dirty="0">
                <a:solidFill>
                  <a:srgbClr val="FF0000"/>
                </a:solidFill>
                <a:latin typeface="+mj-lt"/>
                <a:cs typeface="SutonnyMJ" pitchFamily="2" charset="0"/>
              </a:rPr>
              <a:t> – </a:t>
            </a:r>
            <a:r>
              <a:rPr lang="en-US" b="1" dirty="0" err="1">
                <a:solidFill>
                  <a:srgbClr val="FF0000"/>
                </a:solidFill>
                <a:latin typeface="+mj-lt"/>
                <a:cs typeface="SutonnyMJ" pitchFamily="2" charset="0"/>
              </a:rPr>
              <a:t>Dia</a:t>
            </a:r>
            <a:r>
              <a:rPr lang="en-US" b="1" dirty="0">
                <a:solidFill>
                  <a:srgbClr val="FF0000"/>
                </a:solidFill>
                <a:latin typeface="+mj-lt"/>
                <a:cs typeface="SutonnyMJ" pitchFamily="2" charset="0"/>
              </a:rPr>
              <a:t> means opposite, kinesis --- movement</a:t>
            </a:r>
          </a:p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Dcav‡cI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cÖvwšÍqKiY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Pj‡Z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GK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evBf¨v‡j›U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wbDwK¬qv‡mi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†K›`ª¯’j †_‡K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cwiwai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P‡j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Av‡m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cÖvwY‡Kv‡l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G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Dcav‡ci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k‡li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mw›UªIj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giæ‡Z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cuŠ‡Q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k‡li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wbDwK¬Ijvm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wbDwK¬qvi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gg‡eªb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Aejyß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nq|</a:t>
            </a:r>
          </a:p>
          <a:p>
            <a:endParaRPr lang="en-US" sz="4000" b="1" dirty="0">
              <a:solidFill>
                <a:schemeClr val="accent6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59" y="1187778"/>
            <a:ext cx="3110844" cy="3827282"/>
          </a:xfrm>
        </p:spPr>
      </p:pic>
    </p:spTree>
    <p:extLst>
      <p:ext uri="{BB962C8B-B14F-4D97-AF65-F5344CB8AC3E}">
        <p14:creationId xmlns:p14="http://schemas.microsoft.com/office/powerpoint/2010/main" val="37183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1"/>
            <a:ext cx="9052560" cy="538480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latin typeface="SutonnyMJ" pitchFamily="2" charset="0"/>
                <a:cs typeface="SutonnyMJ" pitchFamily="2" charset="0"/>
              </a:rPr>
              <a:t>gvB‡Uvwmm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Kvl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wefvR‡bi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¸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iæZ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538480"/>
            <a:ext cx="9052560" cy="620775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‡`n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MVb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ˆ`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wnK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e„w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×:</a:t>
            </a:r>
          </a:p>
          <a:p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eske„w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×:</a:t>
            </a:r>
          </a:p>
          <a:p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myk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„•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Lj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e„w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×:</a:t>
            </a:r>
          </a:p>
          <a:p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Rbbv½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m„wó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Rbb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Kv‡li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msL¨v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e„w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×:</a:t>
            </a:r>
          </a:p>
          <a:p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wbw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`©ó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AvKvi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AvqZb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iÿv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</a:t>
            </a:r>
          </a:p>
          <a:p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A½R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Rbb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</a:t>
            </a:r>
          </a:p>
          <a:p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wbDwK¬qvm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mvB‡UvcøvR‡gi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fvimg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iÿv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:</a:t>
            </a:r>
          </a:p>
          <a:p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‡µ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v‡gv‡Rv‡gi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mgZv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iÿv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</a:t>
            </a:r>
          </a:p>
          <a:p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ÿZ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vb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c~iY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</a:t>
            </a:r>
          </a:p>
          <a:p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µ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gvMZ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ÿqc~iY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cybiyrcv`b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</a:t>
            </a:r>
          </a:p>
          <a:p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¸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bMZ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‰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ewk‡ó¨i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w¯’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wZkxjZv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iÿv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</a:t>
            </a:r>
          </a:p>
          <a:p>
            <a:r>
              <a:rPr lang="en-US" b="1" u="sng" dirty="0" err="1">
                <a:latin typeface="SutonnyMJ" pitchFamily="2" charset="0"/>
                <a:cs typeface="SutonnyMJ" pitchFamily="2" charset="0"/>
              </a:rPr>
              <a:t>Kzdj</a:t>
            </a:r>
            <a:r>
              <a:rPr lang="en-US" b="1" u="sng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b="1" u="sng" dirty="0" err="1">
                <a:latin typeface="SutonnyMJ" pitchFamily="2" charset="0"/>
                <a:cs typeface="SutonnyMJ" pitchFamily="2" charset="0"/>
              </a:rPr>
              <a:t>Awbqwš¿Z</a:t>
            </a:r>
            <a:r>
              <a:rPr lang="en-US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>
                <a:latin typeface="SutonnyMJ" pitchFamily="2" charset="0"/>
                <a:cs typeface="SutonnyMJ" pitchFamily="2" charset="0"/>
              </a:rPr>
              <a:t>gvB‡Uvwmm</a:t>
            </a:r>
            <a:r>
              <a:rPr lang="en-US" b="1" u="sng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u="sng" dirty="0" err="1">
                <a:latin typeface="SutonnyMJ" pitchFamily="2" charset="0"/>
                <a:cs typeface="SutonnyMJ" pitchFamily="2" charset="0"/>
              </a:rPr>
              <a:t>Kvl</a:t>
            </a:r>
            <a:r>
              <a:rPr lang="en-US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>
                <a:latin typeface="SutonnyMJ" pitchFamily="2" charset="0"/>
                <a:cs typeface="SutonnyMJ" pitchFamily="2" charset="0"/>
              </a:rPr>
              <a:t>wefvR‡b</a:t>
            </a:r>
            <a:r>
              <a:rPr lang="en-US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>
                <a:latin typeface="SutonnyMJ" pitchFamily="2" charset="0"/>
                <a:cs typeface="SutonnyMJ" pitchFamily="2" charset="0"/>
              </a:rPr>
              <a:t>wUDgvi,K¨vÝvi</a:t>
            </a:r>
            <a:r>
              <a:rPr lang="en-US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>
                <a:latin typeface="SutonnyMJ" pitchFamily="2" charset="0"/>
                <a:cs typeface="SutonnyMJ" pitchFamily="2" charset="0"/>
              </a:rPr>
              <a:t>BZ¨vw</a:t>
            </a:r>
            <a:r>
              <a:rPr lang="en-US" b="1" u="sng" dirty="0">
                <a:latin typeface="SutonnyMJ" pitchFamily="2" charset="0"/>
                <a:cs typeface="SutonnyMJ" pitchFamily="2" charset="0"/>
              </a:rPr>
              <a:t>` nq|</a:t>
            </a:r>
          </a:p>
          <a:p>
            <a:endParaRPr lang="en-US" u="sng" dirty="0">
              <a:latin typeface="SutonnyMJ" pitchFamily="2" charset="0"/>
              <a:cs typeface="SutonnyMJ" pitchFamily="2" charset="0"/>
            </a:endParaRP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3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41680" y="1"/>
            <a:ext cx="9885680" cy="47752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wgIwmm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Kvl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wefvR‡bi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iæZ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41680" y="477520"/>
            <a:ext cx="9885680" cy="6380479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Rbb</a:t>
            </a:r>
            <a:r>
              <a:rPr lang="en-US" sz="4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Kvl</a:t>
            </a:r>
            <a:r>
              <a:rPr lang="en-US" sz="4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4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:</a:t>
            </a:r>
          </a:p>
          <a:p>
            <a:r>
              <a:rPr lang="en-US" sz="4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eske„w</a:t>
            </a:r>
            <a:r>
              <a:rPr lang="en-US" sz="4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×:</a:t>
            </a:r>
          </a:p>
          <a:p>
            <a:r>
              <a:rPr lang="en-US" sz="4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‡µ</a:t>
            </a:r>
            <a:r>
              <a:rPr lang="en-US" sz="4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v‡gv‡Rv‡gi</a:t>
            </a:r>
            <a:r>
              <a:rPr lang="en-US" sz="4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msL¨v</a:t>
            </a:r>
            <a:r>
              <a:rPr lang="en-US" sz="4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aªæe</a:t>
            </a:r>
            <a:r>
              <a:rPr lang="en-US" sz="4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ivLv</a:t>
            </a:r>
            <a:r>
              <a:rPr lang="en-US" sz="4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:</a:t>
            </a:r>
          </a:p>
          <a:p>
            <a:r>
              <a:rPr lang="en-US" sz="4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cÖRvwZi</a:t>
            </a:r>
            <a:r>
              <a:rPr lang="en-US" sz="4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4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KxqZv</a:t>
            </a:r>
            <a:r>
              <a:rPr lang="en-US" sz="4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iÿv</a:t>
            </a:r>
            <a:r>
              <a:rPr lang="en-US" sz="4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:</a:t>
            </a:r>
          </a:p>
          <a:p>
            <a:r>
              <a:rPr lang="en-US" sz="4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g‡Ûjev</a:t>
            </a:r>
            <a:r>
              <a:rPr lang="en-US" sz="4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4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4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:</a:t>
            </a:r>
          </a:p>
          <a:p>
            <a:r>
              <a:rPr lang="en-US" sz="4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Rbyµg</a:t>
            </a:r>
            <a:r>
              <a:rPr lang="en-US" sz="4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:</a:t>
            </a:r>
          </a:p>
          <a:p>
            <a:r>
              <a:rPr lang="en-US" sz="4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‰</a:t>
            </a:r>
            <a:r>
              <a:rPr lang="en-US" sz="4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ewP‡Îi</a:t>
            </a:r>
            <a:r>
              <a:rPr lang="en-US" sz="4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4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:</a:t>
            </a:r>
          </a:p>
          <a:p>
            <a:r>
              <a:rPr lang="en-US" sz="4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Awfe¨w³:</a:t>
            </a:r>
          </a:p>
        </p:txBody>
      </p:sp>
    </p:spTree>
    <p:extLst>
      <p:ext uri="{BB962C8B-B14F-4D97-AF65-F5344CB8AC3E}">
        <p14:creationId xmlns:p14="http://schemas.microsoft.com/office/powerpoint/2010/main" val="1766213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0"/>
            <a:ext cx="8971280" cy="497839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µ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wmsIfvi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iæZ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¡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497840"/>
            <a:ext cx="8971280" cy="63601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µ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wmsIfvi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: GK †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Rvov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nv‡gv‡jvMvm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mgms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¯’ †µ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v‡gv‡Rv‡gi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ywU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bb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wm÷vi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†µ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vgvwU‡Wi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†µ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vgvwU‡Wi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As‡ki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wewbgq‡K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µ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wmsIfvi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 _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gvm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nv›U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gM©vb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1909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mv‡j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cÖ_g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f‚Æv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Dw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™¢` †_‡K µ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wmsIfvi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aviYv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†`b|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µ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wmsIfv‡ii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KŠkj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1.KvqvRgv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m„wó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2. fv½b: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3.mshyw³: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µ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wmsIfv‡ii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iæZ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¡: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1.µwmsIfv‡ii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d‡j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†µ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v‡gv‡Rv‡gi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nvs‡ki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wewbgq</a:t>
            </a:r>
            <a:endParaRPr lang="en-US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N‡U,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d‡j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wR‡bi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bZzb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web¨vm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N‡U|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2.‡R‡bwUK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f¨vi‡qkb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N‡U|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3. µ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wmsIfv‡ii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wRb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g¨vwcs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4.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eskMwZ‡Z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I K…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wÎg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µ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wmsIfvi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NwU‡q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cwieZ©b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Avbv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m¤¢e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612" y="1668145"/>
            <a:ext cx="3411268" cy="4019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61612" y="4613255"/>
            <a:ext cx="13564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`</a:t>
            </a:r>
            <a:r>
              <a:rPr lang="en-US" sz="1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ywU</a:t>
            </a:r>
            <a:r>
              <a:rPr lang="en-US" sz="1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1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nv‡gv‡jvMvm</a:t>
            </a:r>
            <a:r>
              <a:rPr lang="en-US" sz="1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1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†µ</a:t>
            </a:r>
            <a:r>
              <a:rPr lang="en-US" sz="1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v‡gv‡Rvg</a:t>
            </a:r>
            <a:endParaRPr lang="en-US" sz="1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49929" y="4613254"/>
            <a:ext cx="10150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</a:t>
            </a:r>
            <a:r>
              <a:rPr lang="en-US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mb¨vcwmm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ˆ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Zwi</a:t>
            </a:r>
            <a:endParaRPr 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40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08000"/>
          </a:xfrm>
          <a:solidFill>
            <a:srgbClr val="0000FF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wKQz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iæZ¡c~Y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g‡b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ivwL</a:t>
            </a:r>
            <a:endParaRPr lang="en-US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08000"/>
            <a:ext cx="4958080" cy="6349999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‡b‡µ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vwmm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G‡cvc‡Uvwmm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mvB‡UvKvB‡bwmm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K¨vwiIKvB‡bwmm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µ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wmsIfvi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WvqvW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wmbvcwmm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KvqvRgv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ev&amp;Bf¨v‡j›U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G‡ÛvwbDwK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¬‡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qR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GbRvBg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jvB‡MR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GbRvBg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nv‡gv‡jvMvm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†µ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v‡gv‡Rvg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Rbyµg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KvB‡b‡Uv‡Kvi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The place on either side of the 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centromere to which the spindle fibers are attached during cell 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division.</a:t>
            </a:r>
            <a:endParaRPr lang="en-US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080" y="508000"/>
            <a:ext cx="4185920" cy="6349999"/>
          </a:xfrm>
        </p:spPr>
        <p:txBody>
          <a:bodyPr>
            <a:no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B›UviKvB‡bwmm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?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The stage of the cell cycle in which a cell is preparing itself to duplicate is called interphase.</a:t>
            </a:r>
            <a:endParaRPr lang="en-US" sz="24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gUvKvB‡bwmm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KvqvRgvi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cÖvšÍxqKiY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UviwgbvjvB‡Rkb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wm÷vi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†µ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vgvwUW,bb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w÷vi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†µ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vgvwUW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</a:t>
            </a:r>
          </a:p>
          <a:p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‡¯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úv‡iv‡RwbK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wgIwmm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RvB‡Mv‡RwbK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wgIwmm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d«vM‡gvcøv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÷ 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d«vM‡gv‡Rvg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G‡ÛvcøvRwgK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iwUKzjvg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Av‡m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Kvl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cøU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Zwi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cÖvwY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Kv‡l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mvB‡UvKvB‡bwmm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N‡U 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fv‡e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? 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LuvR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MwZ©Ki‡Yi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dv‡ivBs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¨‡g|</a:t>
            </a:r>
          </a:p>
          <a:p>
            <a:endParaRPr lang="en-US" sz="24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79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AF538D-9777-46B6-97E6-F1D3FDDC8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latin typeface="SutonnyMJ" pitchFamily="2" charset="0"/>
                <a:cs typeface="SutonnyMJ" pitchFamily="2" charset="0"/>
              </a:rPr>
              <a:t>01.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wb‡Pi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wPÎwU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jÿ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¨ Ki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cÖ‡kœi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DËi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vI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wPÎ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wZbwU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h_v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µ‡g 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ÒKÓ ÒLÓI ÒMÓ</a:t>
            </a:r>
          </a:p>
          <a:p>
            <a:pPr marL="0" indent="0">
              <a:buNone/>
            </a:pPr>
            <a:r>
              <a:rPr lang="en-US" b="1" dirty="0">
                <a:latin typeface="SutonnyMJ" pitchFamily="2" charset="0"/>
                <a:cs typeface="SutonnyMJ" pitchFamily="2" charset="0"/>
              </a:rPr>
              <a:t>K)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DÏxc‡Ki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K Gi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bvg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?</a:t>
            </a:r>
          </a:p>
          <a:p>
            <a:pPr marL="0" indent="0">
              <a:buNone/>
            </a:pPr>
            <a:r>
              <a:rPr lang="en-US" b="1" dirty="0">
                <a:latin typeface="SutonnyMJ" pitchFamily="2" charset="0"/>
                <a:cs typeface="SutonnyMJ" pitchFamily="2" charset="0"/>
              </a:rPr>
              <a:t>L)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wmb¨vcwmm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ej‡Z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Kx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evSq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?</a:t>
            </a:r>
          </a:p>
          <a:p>
            <a:pPr marL="0" indent="0">
              <a:buNone/>
            </a:pPr>
            <a:r>
              <a:rPr lang="en-US" b="1" dirty="0">
                <a:latin typeface="SutonnyMJ" pitchFamily="2" charset="0"/>
                <a:cs typeface="SutonnyMJ" pitchFamily="2" charset="0"/>
              </a:rPr>
              <a:t>M) †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Kvl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wefvR‡bi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‡h `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kvq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ÒLÓ Gi ˆ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ewkó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¨ </a:t>
            </a:r>
          </a:p>
          <a:p>
            <a:pPr marL="0" indent="0">
              <a:buNone/>
            </a:pPr>
            <a:r>
              <a:rPr lang="en-US" b="1" dirty="0" err="1">
                <a:latin typeface="SutonnyMJ" pitchFamily="2" charset="0"/>
                <a:cs typeface="SutonnyMJ" pitchFamily="2" charset="0"/>
              </a:rPr>
              <a:t>cvIqv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wPÎ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I ˆ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ewkó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¨ `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vI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>
              <a:buNone/>
            </a:pPr>
            <a:r>
              <a:rPr lang="en-US" b="1" dirty="0">
                <a:latin typeface="SutonnyMJ" pitchFamily="2" charset="0"/>
                <a:cs typeface="SutonnyMJ" pitchFamily="2" charset="0"/>
              </a:rPr>
              <a:t>N) M Gi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cÖwµqvwU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eY©bv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Ki I Gi ¸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iæZ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¡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D‡jøL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Ki|</a:t>
            </a:r>
          </a:p>
          <a:p>
            <a:pPr marL="0" indent="0">
              <a:buNone/>
            </a:pPr>
            <a:r>
              <a:rPr lang="en-US" b="1" dirty="0">
                <a:latin typeface="SutonnyMJ" pitchFamily="2" charset="0"/>
                <a:cs typeface="SutonnyMJ" pitchFamily="2" charset="0"/>
              </a:rPr>
              <a:t>02.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DbœZ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Rxe‡Kv‡l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yB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ai‡bi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Kv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wefvRb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m¤úbœ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nq| G‡`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¯^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fveZB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mgxKiYxK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AciwU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we‡qvMvZ¥K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mgxKiYxK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>
              <a:buNone/>
            </a:pPr>
            <a:r>
              <a:rPr lang="en-US" b="1" dirty="0">
                <a:latin typeface="SutonnyMJ" pitchFamily="2" charset="0"/>
                <a:cs typeface="SutonnyMJ" pitchFamily="2" charset="0"/>
              </a:rPr>
              <a:t>K) †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Kvl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wefvRb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Kb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nq?</a:t>
            </a:r>
          </a:p>
          <a:p>
            <a:pPr marL="0" indent="0">
              <a:buNone/>
            </a:pPr>
            <a:r>
              <a:rPr lang="en-US" b="1" dirty="0">
                <a:latin typeface="SutonnyMJ" pitchFamily="2" charset="0"/>
                <a:cs typeface="SutonnyMJ" pitchFamily="2" charset="0"/>
              </a:rPr>
              <a:t>L)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UviwgbvjvB‡Rkb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ej‡Z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evSvq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?</a:t>
            </a:r>
          </a:p>
          <a:p>
            <a:pPr marL="0" indent="0">
              <a:buNone/>
            </a:pPr>
            <a:r>
              <a:rPr lang="en-US" b="1" dirty="0">
                <a:latin typeface="SutonnyMJ" pitchFamily="2" charset="0"/>
                <a:cs typeface="SutonnyMJ" pitchFamily="2" charset="0"/>
              </a:rPr>
              <a:t>M)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mgxKiYxK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wefvRbwUi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vqx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kvi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mwPÎ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eY©bv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vI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>
              <a:buNone/>
            </a:pPr>
            <a:r>
              <a:rPr lang="en-US" b="1" dirty="0">
                <a:latin typeface="SutonnyMJ" pitchFamily="2" charset="0"/>
                <a:cs typeface="SutonnyMJ" pitchFamily="2" charset="0"/>
              </a:rPr>
              <a:t>N) †k‡lv³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wefvRbwU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we‡qvMvZ¥K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mgxKiYxK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eywS‡q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vI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>
              <a:buNone/>
            </a:pPr>
            <a:r>
              <a:rPr lang="en-US" b="1" dirty="0">
                <a:latin typeface="SutonnyMJ" pitchFamily="2" charset="0"/>
                <a:cs typeface="SutonnyMJ" pitchFamily="2" charset="0"/>
              </a:rPr>
              <a:t>03. †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Kvl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wefvR‡bi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wKQz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av‡c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†µ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v‡gv‡Rvg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Rvovq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Rvovq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Avevi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weKl©Yi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d‡j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y‡i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m‡i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?</a:t>
            </a:r>
          </a:p>
          <a:p>
            <a:pPr marL="0" indent="0">
              <a:buNone/>
            </a:pPr>
            <a:r>
              <a:rPr lang="en-US" b="1" dirty="0">
                <a:latin typeface="SutonnyMJ" pitchFamily="2" charset="0"/>
                <a:cs typeface="SutonnyMJ" pitchFamily="2" charset="0"/>
              </a:rPr>
              <a:t>K)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WvqvW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?</a:t>
            </a:r>
          </a:p>
          <a:p>
            <a:pPr marL="0" indent="0">
              <a:buNone/>
            </a:pPr>
            <a:r>
              <a:rPr lang="en-US" b="1" dirty="0">
                <a:latin typeface="SutonnyMJ" pitchFamily="2" charset="0"/>
                <a:cs typeface="SutonnyMJ" pitchFamily="2" charset="0"/>
              </a:rPr>
              <a:t>L) †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gUvKvB‡bwmm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ejZ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evSvq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?</a:t>
            </a:r>
          </a:p>
          <a:p>
            <a:pPr marL="0" indent="0">
              <a:buNone/>
            </a:pPr>
            <a:r>
              <a:rPr lang="en-US" b="1" dirty="0">
                <a:latin typeface="SutonnyMJ" pitchFamily="2" charset="0"/>
                <a:cs typeface="SutonnyMJ" pitchFamily="2" charset="0"/>
              </a:rPr>
              <a:t>M)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DÏxc‡Ki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cÖ_g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Kv&amp;l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wefvRbwUi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mwPÎ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eY©bv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vI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>
              <a:buNone/>
            </a:pPr>
            <a:r>
              <a:rPr lang="en-US" b="1" dirty="0">
                <a:latin typeface="SutonnyMJ" pitchFamily="2" charset="0"/>
                <a:cs typeface="SutonnyMJ" pitchFamily="2" charset="0"/>
              </a:rPr>
              <a:t>N) †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k‡li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Kvl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wefvR‡bi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mwPÎ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eY©bv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`I|</a:t>
            </a:r>
          </a:p>
          <a:p>
            <a:pPr marL="0" indent="0">
              <a:buNone/>
            </a:pPr>
            <a:r>
              <a:rPr lang="en-US" b="1" dirty="0">
                <a:latin typeface="SutonnyMJ" pitchFamily="2" charset="0"/>
                <a:cs typeface="SutonnyMJ" pitchFamily="2" charset="0"/>
              </a:rPr>
              <a:t>O)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DÏxc‡Ki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wefvR‡bi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¸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iæZ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¡ †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jL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>
              <a:buNone/>
            </a:pP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</a:p>
          <a:p>
            <a:endParaRPr lang="en-US" b="1" dirty="0">
              <a:latin typeface="SutonnyMJ" pitchFamily="2" charset="0"/>
              <a:cs typeface="SutonnyMJ" pitchFamily="2" charset="0"/>
            </a:endParaRPr>
          </a:p>
          <a:p>
            <a:endParaRPr lang="en-US" b="1" dirty="0">
              <a:latin typeface="SutonnyMJ" pitchFamily="2" charset="0"/>
              <a:cs typeface="SutonnyMJ" pitchFamily="2" charset="0"/>
            </a:endParaRPr>
          </a:p>
          <a:p>
            <a:endParaRPr lang="en-US" b="1" dirty="0">
              <a:latin typeface="SutonnyMJ" pitchFamily="2" charset="0"/>
              <a:cs typeface="SutonnyMJ" pitchFamily="2" charset="0"/>
            </a:endParaRPr>
          </a:p>
          <a:p>
            <a:endParaRPr lang="en-US" b="1" dirty="0">
              <a:latin typeface="SutonnyMJ" pitchFamily="2" charset="0"/>
              <a:cs typeface="SutonnyMJ" pitchFamily="2" charset="0"/>
            </a:endParaRPr>
          </a:p>
          <a:p>
            <a:endParaRPr lang="en-US" b="1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EAC2187-62A7-468A-98A7-261B03216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792" y="270588"/>
            <a:ext cx="2355203" cy="183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76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509963"/>
          </a:xfrm>
        </p:spPr>
        <p:txBody>
          <a:bodyPr>
            <a:noAutofit/>
          </a:bodyPr>
          <a:lstStyle/>
          <a:p>
            <a:r>
              <a:rPr lang="en-US" sz="239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239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`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1500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11500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Lv`v</a:t>
            </a:r>
            <a:r>
              <a:rPr lang="en-US" sz="11500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11500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nv‡dR</a:t>
            </a:r>
            <a:endParaRPr lang="en-US" sz="11500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59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42069" y="5781656"/>
            <a:ext cx="3772186" cy="584775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GK †</a:t>
            </a:r>
            <a:r>
              <a:rPr lang="en-US" sz="32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Rvov</a:t>
            </a:r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mU</a:t>
            </a:r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†µ</a:t>
            </a:r>
            <a:r>
              <a:rPr lang="en-US" sz="32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v‡gv‡Rvg</a:t>
            </a:r>
            <a:endParaRPr lang="en-US" sz="3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28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94521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Kvl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wefvRb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94522"/>
            <a:ext cx="9144000" cy="6652727"/>
          </a:xfr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Kvl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wefvRb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KZ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cÖKvi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wZb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cÖKvi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: K)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A¨vgvB‡Uvwmm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L)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gvB‡Uvwmm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M)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wgIwmm</a:t>
            </a:r>
            <a:endParaRPr lang="en-US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A¨vgvB‡Uvwmm</a:t>
            </a:r>
            <a:r>
              <a:rPr lang="en-US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: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†h ‡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Kvl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wefvRb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cÖwµqvq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gvZ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…‡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Kv‡li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†µ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v‡gv‡Rvg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wbDwK¬qvm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RwUj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cÖwµqv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QvovB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mivmwi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wef³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ywU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AcZ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¨ †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Kv‡li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m„wó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A¨gvB‡Uvwmm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cÖZ¨ÿ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Kvl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wefvRb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0" y="3497232"/>
            <a:ext cx="6599420" cy="31088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77583" y="5867207"/>
            <a:ext cx="856645" cy="300082"/>
          </a:xfrm>
          <a:prstGeom prst="rect">
            <a:avLst/>
          </a:prstGeom>
          <a:solidFill>
            <a:schemeClr val="accent6"/>
          </a:solidFill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5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AcZ</a:t>
            </a:r>
            <a:r>
              <a:rPr lang="en-US" sz="15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15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Kvl</a:t>
            </a:r>
            <a:endParaRPr lang="en-US" sz="15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3606" y="5867207"/>
            <a:ext cx="776495" cy="346249"/>
          </a:xfrm>
          <a:prstGeom prst="rect">
            <a:avLst/>
          </a:prstGeom>
          <a:solidFill>
            <a:schemeClr val="accent6"/>
          </a:solidFill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" panose="02020603050405020304" pitchFamily="18" charset="0"/>
                <a:cs typeface="BhagirathiEMJ" pitchFamily="2" charset="0"/>
              </a:rPr>
              <a:t>gvZ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" panose="02020603050405020304" pitchFamily="18" charset="0"/>
                <a:cs typeface="BhagirathiEMJ" pitchFamily="2" charset="0"/>
              </a:rPr>
              <a:t>„‡</a:t>
            </a:r>
            <a:r>
              <a:rPr lang="en-US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" panose="02020603050405020304" pitchFamily="18" charset="0"/>
                <a:cs typeface="BhagirathiEMJ" pitchFamily="2" charset="0"/>
              </a:rPr>
              <a:t>Kvl</a:t>
            </a:r>
            <a:endParaRPr lang="en-US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" panose="02020603050405020304" pitchFamily="18" charset="0"/>
              <a:cs typeface="BhagirathiE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46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94521"/>
          </a:xfrm>
          <a:solidFill>
            <a:srgbClr val="FF0000"/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latin typeface="SutonnyMJ" pitchFamily="2" charset="0"/>
                <a:cs typeface="SutonnyMJ" pitchFamily="2" charset="0"/>
              </a:rPr>
              <a:t>gvB‡Uvwmm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Kvl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wefvRb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b="1" dirty="0">
                <a:latin typeface="BhagirathiEMJ" pitchFamily="2" charset="0"/>
                <a:cs typeface="BhagirathiEMJ" pitchFamily="2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94522"/>
            <a:ext cx="9144000" cy="6363478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‡h †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Kvl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wefvRb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cÖwµqvq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Rx‡ei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gvZ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…‡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K†li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wbDwK¬qvm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c‡i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‡µ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v‡gv‡Rvg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GKevi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wefvwRZ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mgAvK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wZi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mg¸b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m¤úbœ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ywU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AcZ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¨ †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Kvl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m„wó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hv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†µ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v‡gv‡Rvg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msL¨v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gvZ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… †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Kv‡li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†µ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v‡gv‡Rvg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msL¨vi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mgvb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gvB‡Uvwmm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Kvl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wefvRb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 GB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Kvi‡Y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gvB‡Uvwmm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Kvl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wefvRb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†K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mgxKiYxK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wefvRb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ejv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endParaRPr lang="en-US" b="1" dirty="0">
              <a:solidFill>
                <a:srgbClr val="0000FF"/>
              </a:solidFill>
              <a:latin typeface="BhagirathiEMJ" pitchFamily="2" charset="0"/>
              <a:cs typeface="BhagirathiE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734" y="2488676"/>
            <a:ext cx="6183442" cy="413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2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57199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BhagirathiEMJ" pitchFamily="2" charset="0"/>
                <a:cs typeface="BhagirathiE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wgIwmm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Kvl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wefvRb</a:t>
            </a:r>
            <a:endParaRPr lang="en-US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30749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‡h †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Kvl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wefvRb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cÖwµqvq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gvZ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„‡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Kv‡li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wbDwK¬qvm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yBevi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†µ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v‡gv‡Rvg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GKevi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wefvwRZ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PviwU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AcZ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¨ †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Kvl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m„wó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hv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†µ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v‡gv‡Rvg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msL¨v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gvZ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…‡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Kv‡li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†µ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v‡gv‡Rvg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msL¨vi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A‡a©K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GB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Kvl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wefvRb‡K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wgIwmm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Kvl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wefvRb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wgIwmm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nj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n«vmg~jK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wefvRb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b="1" dirty="0">
              <a:solidFill>
                <a:srgbClr val="0000FF"/>
              </a:solidFill>
              <a:latin typeface="BhagirathiEMJ" pitchFamily="2" charset="0"/>
              <a:cs typeface="BhagirathiE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3" y="3265714"/>
            <a:ext cx="6613341" cy="34989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04946" y="1545076"/>
            <a:ext cx="45840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22222"/>
                </a:solidFill>
                <a:latin typeface="Roboto"/>
              </a:rPr>
              <a:t>Cyclin-dependent kinases</a:t>
            </a:r>
            <a:r>
              <a:rPr lang="en-US" dirty="0">
                <a:solidFill>
                  <a:srgbClr val="222222"/>
                </a:solidFill>
                <a:latin typeface="Roboto"/>
              </a:rPr>
              <a:t> (</a:t>
            </a:r>
            <a:r>
              <a:rPr lang="en-US" b="1" dirty="0">
                <a:solidFill>
                  <a:srgbClr val="222222"/>
                </a:solidFill>
                <a:latin typeface="Roboto"/>
              </a:rPr>
              <a:t>CDKs</a:t>
            </a:r>
            <a:r>
              <a:rPr lang="en-US" dirty="0">
                <a:solidFill>
                  <a:srgbClr val="222222"/>
                </a:solidFill>
                <a:latin typeface="Roboto"/>
              </a:rPr>
              <a:t>) are a family of protein kinases first discovered for their role in regulating the cell cycle. They are also involved in regulating transcription, mRNA processing, and the differentiation of nerve cells. ... </a:t>
            </a:r>
            <a:r>
              <a:rPr lang="en-US" dirty="0" err="1">
                <a:solidFill>
                  <a:srgbClr val="222222"/>
                </a:solidFill>
                <a:latin typeface="Roboto"/>
              </a:rPr>
              <a:t>By</a:t>
            </a:r>
            <a:r>
              <a:rPr lang="en-US" b="1" dirty="0" err="1">
                <a:solidFill>
                  <a:srgbClr val="222222"/>
                </a:solidFill>
                <a:latin typeface="Roboto"/>
              </a:rPr>
              <a:t>definition</a:t>
            </a:r>
            <a:r>
              <a:rPr lang="en-US" dirty="0">
                <a:solidFill>
                  <a:srgbClr val="222222"/>
                </a:solidFill>
                <a:latin typeface="Roboto"/>
              </a:rPr>
              <a:t>, a </a:t>
            </a:r>
            <a:r>
              <a:rPr lang="en-US" b="1" dirty="0">
                <a:solidFill>
                  <a:srgbClr val="222222"/>
                </a:solidFill>
                <a:latin typeface="Roboto"/>
              </a:rPr>
              <a:t>CDK</a:t>
            </a:r>
            <a:r>
              <a:rPr lang="en-US" dirty="0">
                <a:solidFill>
                  <a:srgbClr val="222222"/>
                </a:solidFill>
                <a:latin typeface="Roboto"/>
              </a:rPr>
              <a:t> binds a regulatory protein called a cyclin.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05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6187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gvB‡Uvwmm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Kvl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wefvR‡bi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avc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66531"/>
            <a:ext cx="9144000" cy="6391469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avc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01: †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cÖv‡dR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02: †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cÖv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-‡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gUv‡dR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03: †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gUv‡dR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04: 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Gbv‡dR</a:t>
            </a:r>
            <a:r>
              <a:rPr lang="en-US" sz="2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05: †</a:t>
            </a:r>
            <a:r>
              <a:rPr lang="en-US" sz="2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U‡jv‡dR</a:t>
            </a:r>
            <a:endParaRPr lang="en-US" sz="20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01| ‡</a:t>
            </a:r>
            <a:r>
              <a:rPr lang="en-US" sz="4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cÖv‡dR</a:t>
            </a:r>
            <a:r>
              <a:rPr lang="en-US" sz="4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:</a:t>
            </a:r>
          </a:p>
          <a:p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GUv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Avw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ch©vq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Kv‡li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wbDwK¬qvm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AvKv‡i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eo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nq|</a:t>
            </a:r>
          </a:p>
          <a:p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†µ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v‡gv‡Rv‡gi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†`n †_‡K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cvwb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ewi‡q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LvU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†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gvUv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Lvq</a:t>
            </a:r>
            <a:endParaRPr lang="en-US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cÖwZwU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†µ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v‡gv‡Rvg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j¤^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vjw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¤^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fv‡e</a:t>
            </a:r>
            <a:endParaRPr lang="en-US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[‡m‡›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Uªwgqvi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wef³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ywU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†µ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vgvwUW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marL="0" indent="0">
              <a:buNone/>
            </a:pP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m„wó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‡kl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w`‡K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wbDwK¬Ijvm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wbDwK¬qvi</a:t>
            </a:r>
            <a:endParaRPr lang="en-US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g‡e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ª‡bi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wejywß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N‡U|]</a:t>
            </a:r>
          </a:p>
          <a:p>
            <a:pPr marL="0" indent="0">
              <a:buNone/>
            </a:pPr>
            <a:endParaRPr lang="en-US" sz="36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843" y="1976343"/>
            <a:ext cx="2392537" cy="27121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75833" y="1367562"/>
            <a:ext cx="911147" cy="43858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cÖv‡dR</a:t>
            </a:r>
            <a:endParaRPr lang="en-US" sz="24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56340" y="3007182"/>
            <a:ext cx="850234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5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wbDwK¬Ijvm</a:t>
            </a:r>
            <a:endParaRPr lang="en-US" sz="15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931406" y="3168838"/>
            <a:ext cx="152733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307932" y="3458938"/>
            <a:ext cx="1137898" cy="57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463212" y="3330494"/>
            <a:ext cx="741230" cy="27699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350" b="1" dirty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SutonnyMJ" pitchFamily="2" charset="0"/>
                <a:cs typeface="SutonnyMJ" pitchFamily="2" charset="0"/>
              </a:rPr>
              <a:t>‡m‡›</a:t>
            </a:r>
            <a:r>
              <a:rPr lang="en-US" sz="1350" b="1" dirty="0" err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SutonnyMJ" pitchFamily="2" charset="0"/>
                <a:cs typeface="SutonnyMJ" pitchFamily="2" charset="0"/>
              </a:rPr>
              <a:t>Uªwgqvi</a:t>
            </a:r>
            <a:endParaRPr lang="en-US" sz="1350" b="1" dirty="0">
              <a:ln w="0"/>
              <a:solidFill>
                <a:srgbClr val="0000FF"/>
              </a:solidFill>
              <a:effectLst>
                <a:reflection blurRad="6350" stA="53000" endA="300" endPos="35500" dir="5400000" sy="-90000" algn="bl" rotWithShape="0"/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64414" y="3962693"/>
            <a:ext cx="784510" cy="27699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35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‡µ</a:t>
            </a:r>
            <a:r>
              <a:rPr lang="en-US" sz="135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v‡gv‡Rvg</a:t>
            </a:r>
            <a:endParaRPr lang="en-US" sz="135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422574" y="4090307"/>
            <a:ext cx="1068634" cy="217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367" y="4793175"/>
            <a:ext cx="2979130" cy="183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3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466531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cÖv‡gUv‡dR</a:t>
            </a:r>
            <a:endParaRPr lang="en-US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722914" y="587828"/>
            <a:ext cx="5355772" cy="6186195"/>
          </a:xfrm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GwU</a:t>
            </a:r>
            <a:r>
              <a:rPr lang="en-US" sz="32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wØZxq</a:t>
            </a:r>
            <a:r>
              <a:rPr lang="en-US" sz="32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¯^í¯’</a:t>
            </a:r>
            <a:r>
              <a:rPr lang="en-US" sz="32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vqx</a:t>
            </a:r>
            <a:r>
              <a:rPr lang="en-US" sz="32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</a:t>
            </a:r>
            <a:r>
              <a:rPr lang="en-US" sz="32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2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wbDwK¬Ijvm</a:t>
            </a:r>
            <a:r>
              <a:rPr lang="en-US" sz="32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wbDwK¬qvi</a:t>
            </a:r>
            <a:r>
              <a:rPr lang="en-US" sz="32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g‡e</a:t>
            </a:r>
            <a:r>
              <a:rPr lang="en-US" sz="32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ª‡bi </a:t>
            </a:r>
            <a:r>
              <a:rPr lang="en-US" sz="32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wejywß</a:t>
            </a:r>
            <a:r>
              <a:rPr lang="en-US" sz="32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N‡U|</a:t>
            </a:r>
          </a:p>
          <a:p>
            <a:r>
              <a:rPr lang="en-US" sz="32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32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yB</a:t>
            </a:r>
            <a:r>
              <a:rPr lang="en-US" sz="32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-‡giæhy³ †</a:t>
            </a:r>
            <a:r>
              <a:rPr lang="en-US" sz="32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cÖvwUb</a:t>
            </a:r>
            <a:r>
              <a:rPr lang="en-US" sz="32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wbwg©Z</a:t>
            </a:r>
            <a:r>
              <a:rPr lang="en-US" sz="32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Zšy‘hy³ </a:t>
            </a:r>
            <a:r>
              <a:rPr lang="en-US" sz="32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w¯úÛj</a:t>
            </a:r>
            <a:r>
              <a:rPr lang="en-US" sz="32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h‡š¿i</a:t>
            </a:r>
            <a:r>
              <a:rPr lang="en-US" sz="32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Avwef©ve</a:t>
            </a:r>
            <a:r>
              <a:rPr lang="en-US" sz="32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N‡U|</a:t>
            </a:r>
          </a:p>
          <a:p>
            <a:r>
              <a:rPr lang="en-US" sz="32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w¯úÛj</a:t>
            </a:r>
            <a:r>
              <a:rPr lang="en-US" sz="32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h‡š</a:t>
            </a:r>
            <a:r>
              <a:rPr lang="en-US" sz="32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¿ `y </a:t>
            </a:r>
            <a:r>
              <a:rPr lang="en-US" sz="32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32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Zš</a:t>
            </a:r>
            <a:r>
              <a:rPr lang="en-US" sz="32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‘ †`</a:t>
            </a:r>
            <a:r>
              <a:rPr lang="en-US" sz="32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32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K) GK †</a:t>
            </a:r>
            <a:r>
              <a:rPr lang="en-US" sz="32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giæ</a:t>
            </a:r>
            <a:r>
              <a:rPr lang="en-US" sz="32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32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Aci</a:t>
            </a:r>
            <a:r>
              <a:rPr lang="en-US" sz="32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g‡iæ</a:t>
            </a:r>
            <a:r>
              <a:rPr lang="en-US" sz="32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ch©šÍ</a:t>
            </a:r>
            <a:r>
              <a:rPr lang="en-US" sz="32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we¯Í</a:t>
            </a:r>
            <a:r>
              <a:rPr lang="en-US" sz="32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…Z </a:t>
            </a:r>
            <a:r>
              <a:rPr lang="en-US" sz="32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w¯úÛj</a:t>
            </a:r>
            <a:r>
              <a:rPr lang="en-US" sz="32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Zš</a:t>
            </a:r>
            <a:r>
              <a:rPr lang="en-US" sz="32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‘ </a:t>
            </a:r>
            <a:r>
              <a:rPr lang="en-US" sz="32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L) ‡m‡›</a:t>
            </a:r>
            <a:r>
              <a:rPr lang="en-US" sz="32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Uªvwgqv‡ii</a:t>
            </a:r>
            <a:r>
              <a:rPr lang="en-US" sz="32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mv‡_ hy³ †µ</a:t>
            </a:r>
            <a:r>
              <a:rPr lang="en-US" sz="32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v‡gv‡Rvgvj</a:t>
            </a:r>
            <a:r>
              <a:rPr lang="en-US" sz="32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AvKl©Y</a:t>
            </a:r>
            <a:r>
              <a:rPr lang="en-US" sz="32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Zš</a:t>
            </a:r>
            <a:r>
              <a:rPr lang="en-US" sz="32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‘|</a:t>
            </a:r>
          </a:p>
          <a:p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[ </a:t>
            </a:r>
            <a:r>
              <a:rPr lang="en-US" sz="3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cÖvwb</a:t>
            </a:r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Kv‡l</a:t>
            </a:r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`y †</a:t>
            </a:r>
            <a:r>
              <a:rPr lang="en-US" sz="3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giæ‡Z</a:t>
            </a:r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Aew</a:t>
            </a:r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¯’Z †</a:t>
            </a:r>
            <a:r>
              <a:rPr lang="en-US" sz="3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mw›UªIj</a:t>
            </a:r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3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G¨v÷vi</a:t>
            </a:r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we”QzwiZ</a:t>
            </a:r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nq]</a:t>
            </a:r>
          </a:p>
          <a:p>
            <a:endParaRPr lang="en-US" sz="32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90" y="905070"/>
            <a:ext cx="3377622" cy="5868954"/>
          </a:xfrm>
        </p:spPr>
      </p:pic>
    </p:spTree>
    <p:extLst>
      <p:ext uri="{BB962C8B-B14F-4D97-AF65-F5344CB8AC3E}">
        <p14:creationId xmlns:p14="http://schemas.microsoft.com/office/powerpoint/2010/main" val="39802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29208"/>
          </a:xfr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gUv‡dR</a:t>
            </a:r>
            <a:r>
              <a:rPr lang="en-US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</a:t>
            </a:r>
            <a:endParaRPr lang="en-US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298" y="690464"/>
            <a:ext cx="4109508" cy="5990253"/>
          </a:xfr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wbDwK¬qvi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gg‡eªb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wbDwK¬Ijv‡mi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m¤ú~Y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wejywß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N‡U|</a:t>
            </a:r>
          </a:p>
          <a:p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‡m‡›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Uªwgqvi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welyexq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AÂ‡j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†µ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vgvwUW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giæ‡Z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Ae¯’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vb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cÖwZwU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†µ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v‡gv‡Rv‡gi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AvKl©Y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K‡g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wM‡q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weKl©Y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ïiæ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nq|</a:t>
            </a:r>
          </a:p>
          <a:p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ch©v‡qi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k‡li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w`‡K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†m‡›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Uªvwgqv‡ii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wefvRb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ïiæ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nq|</a:t>
            </a:r>
          </a:p>
          <a:p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ch©v‡q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†µ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v‡gv‡Rvg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me‡P‡q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LvU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I †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gvUv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b="1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Lvq</a:t>
            </a:r>
            <a:r>
              <a:rPr lang="en-US" b="1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06" y="2653785"/>
            <a:ext cx="4913194" cy="4026931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5760713" y="4826678"/>
            <a:ext cx="1737367" cy="4350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380514" y="5049807"/>
            <a:ext cx="113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‡m‡›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Uªvwgqvi</a:t>
            </a:r>
            <a:endParaRPr lang="en-US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542383" y="3009123"/>
            <a:ext cx="2174033" cy="279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716416" y="2838452"/>
            <a:ext cx="77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giæ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672" y="429209"/>
            <a:ext cx="2840816" cy="2289104"/>
          </a:xfrm>
          <a:prstGeom prst="rect">
            <a:avLst/>
          </a:prstGeom>
        </p:spPr>
      </p:pic>
      <p:cxnSp>
        <p:nvCxnSpPr>
          <p:cNvPr id="8" name="Straight Connector 7"/>
          <p:cNvCxnSpPr>
            <a:stCxn id="14" idx="1"/>
          </p:cNvCxnSpPr>
          <p:nvPr/>
        </p:nvCxnSpPr>
        <p:spPr>
          <a:xfrm flipH="1">
            <a:off x="5517835" y="1573761"/>
            <a:ext cx="559837" cy="31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81331" y="1402710"/>
            <a:ext cx="117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Dw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™¢` †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Kvl</a:t>
            </a:r>
            <a:endParaRPr lang="en-US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50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1065</TotalTime>
  <Words>1935</Words>
  <Application>Microsoft Office PowerPoint</Application>
  <PresentationFormat>On-screen Show (4:3)</PresentationFormat>
  <Paragraphs>227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BhagirathiEMJ</vt:lpstr>
      <vt:lpstr>Calibri</vt:lpstr>
      <vt:lpstr>Calibri Light</vt:lpstr>
      <vt:lpstr>RinkiyMJ</vt:lpstr>
      <vt:lpstr>Roboto</vt:lpstr>
      <vt:lpstr>Sutonny</vt:lpstr>
      <vt:lpstr>SutonnyMJ</vt:lpstr>
      <vt:lpstr>Wingdings</vt:lpstr>
      <vt:lpstr>Office Theme</vt:lpstr>
      <vt:lpstr>‡Kvl wefvRb</vt:lpstr>
      <vt:lpstr>PowerPoint Presentation</vt:lpstr>
      <vt:lpstr>PowerPoint Presentation</vt:lpstr>
      <vt:lpstr>‡Kvl wefvRb </vt:lpstr>
      <vt:lpstr>gvB‡Uvwmm †Kvl wefvRb wK?</vt:lpstr>
      <vt:lpstr> wgIwmm †Kvl wefvRb</vt:lpstr>
      <vt:lpstr>gvB‡Uvwmm †Kvl wefvR‡bi wewfbœ avc:</vt:lpstr>
      <vt:lpstr>‡cÖv‡gUv‡dR</vt:lpstr>
      <vt:lpstr>‡gUv‡dR `kv</vt:lpstr>
      <vt:lpstr>Gbv‡dR `kv</vt:lpstr>
      <vt:lpstr>‡U‡jv‡dR `kv</vt:lpstr>
      <vt:lpstr>wgIwmm †Kvl wefvR‡bi wewfbœ avc</vt:lpstr>
      <vt:lpstr>Meiosis cell division 1</vt:lpstr>
      <vt:lpstr>Meiosis cell division 2</vt:lpstr>
      <vt:lpstr>Stages of meiosis prophase 1 </vt:lpstr>
      <vt:lpstr> ‡j‡ÞvwUb</vt:lpstr>
      <vt:lpstr>uRvB‡MvwUb</vt:lpstr>
      <vt:lpstr>c¨vKvBwUb</vt:lpstr>
      <vt:lpstr>wW‡cøvwUb</vt:lpstr>
      <vt:lpstr>WvqvKvB‡bwmm</vt:lpstr>
      <vt:lpstr>gvB‡Uvwmm †Kvl wefvR‡bi ¸iæZ¡</vt:lpstr>
      <vt:lpstr>wgIwmm †Kvl wefvR‡bi ¸iæZ¡</vt:lpstr>
      <vt:lpstr>µwmsIfvi wK Ges Gi ¸iæZ¡ wK?</vt:lpstr>
      <vt:lpstr>wKQz ¸iæZ¡c~Y© cÖkœ g‡b ivwL</vt:lpstr>
      <vt:lpstr>PowerPoint Presentation</vt:lpstr>
      <vt:lpstr>ab¨ev`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Division</dc:title>
  <dc:creator>Sazzad Mahin</dc:creator>
  <cp:lastModifiedBy>Microsoft account</cp:lastModifiedBy>
  <cp:revision>154</cp:revision>
  <dcterms:created xsi:type="dcterms:W3CDTF">2015-02-17T16:56:13Z</dcterms:created>
  <dcterms:modified xsi:type="dcterms:W3CDTF">2021-05-27T14:03:08Z</dcterms:modified>
</cp:coreProperties>
</file>