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0" r:id="rId4"/>
    <p:sldId id="259" r:id="rId5"/>
    <p:sldId id="263" r:id="rId6"/>
    <p:sldId id="258" r:id="rId7"/>
    <p:sldId id="262" r:id="rId8"/>
    <p:sldId id="261" r:id="rId9"/>
    <p:sldId id="265" r:id="rId10"/>
    <p:sldId id="266" r:id="rId11"/>
    <p:sldId id="267" r:id="rId12"/>
    <p:sldId id="269" r:id="rId13"/>
    <p:sldId id="268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28.wmf"/><Relationship Id="rId1" Type="http://schemas.openxmlformats.org/officeDocument/2006/relationships/image" Target="../media/image32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CBE7-D4F7-4028-949C-AF10D370D66E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A2C-E0D2-4B25-BD89-15FD093F0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656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CBE7-D4F7-4028-949C-AF10D370D66E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A2C-E0D2-4B25-BD89-15FD093F0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6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CBE7-D4F7-4028-949C-AF10D370D66E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A2C-E0D2-4B25-BD89-15FD093F0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64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CBE7-D4F7-4028-949C-AF10D370D66E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A2C-E0D2-4B25-BD89-15FD093F0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158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CBE7-D4F7-4028-949C-AF10D370D66E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A2C-E0D2-4B25-BD89-15FD093F0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50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CBE7-D4F7-4028-949C-AF10D370D66E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A2C-E0D2-4B25-BD89-15FD093F0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0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CBE7-D4F7-4028-949C-AF10D370D66E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A2C-E0D2-4B25-BD89-15FD093F0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00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CBE7-D4F7-4028-949C-AF10D370D66E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A2C-E0D2-4B25-BD89-15FD093F0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56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CBE7-D4F7-4028-949C-AF10D370D66E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A2C-E0D2-4B25-BD89-15FD093F0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442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CBE7-D4F7-4028-949C-AF10D370D66E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A2C-E0D2-4B25-BD89-15FD093F0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691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CBE7-D4F7-4028-949C-AF10D370D66E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A2C-E0D2-4B25-BD89-15FD093F0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801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4CBE7-D4F7-4028-949C-AF10D370D66E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E7A2C-E0D2-4B25-BD89-15FD093F0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84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7.wmf"/><Relationship Id="rId3" Type="http://schemas.openxmlformats.org/officeDocument/2006/relationships/image" Target="../media/image1.jpg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2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5" Type="http://schemas.openxmlformats.org/officeDocument/2006/relationships/image" Target="../media/image28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2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31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35.wmf"/><Relationship Id="rId18" Type="http://schemas.openxmlformats.org/officeDocument/2006/relationships/oleObject" Target="../embeddings/oleObject31.bin"/><Relationship Id="rId3" Type="http://schemas.openxmlformats.org/officeDocument/2006/relationships/image" Target="../media/image1.jpg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28.bin"/><Relationship Id="rId17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0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34.wmf"/><Relationship Id="rId5" Type="http://schemas.openxmlformats.org/officeDocument/2006/relationships/image" Target="../media/image32.wmf"/><Relationship Id="rId15" Type="http://schemas.openxmlformats.org/officeDocument/2006/relationships/image" Target="../media/image36.wmf"/><Relationship Id="rId10" Type="http://schemas.openxmlformats.org/officeDocument/2006/relationships/oleObject" Target="../embeddings/oleObject27.bin"/><Relationship Id="rId19" Type="http://schemas.openxmlformats.org/officeDocument/2006/relationships/image" Target="../media/image38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2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40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3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43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4.wmf"/><Relationship Id="rId18" Type="http://schemas.openxmlformats.org/officeDocument/2006/relationships/oleObject" Target="../embeddings/oleObject10.bin"/><Relationship Id="rId3" Type="http://schemas.openxmlformats.org/officeDocument/2006/relationships/image" Target="../media/image1.jpg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6.bin"/><Relationship Id="rId19" Type="http://schemas.openxmlformats.org/officeDocument/2006/relationships/image" Target="../media/image17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22.wmf"/><Relationship Id="rId3" Type="http://schemas.openxmlformats.org/officeDocument/2006/relationships/image" Target="../media/image1.jpg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52"/>
            </a:avLst>
          </a:prstGeom>
          <a:gradFill flip="none" rotWithShape="1">
            <a:gsLst>
              <a:gs pos="75235">
                <a:srgbClr val="FF0000"/>
              </a:gs>
              <a:gs pos="0">
                <a:srgbClr val="FFFF00"/>
              </a:gs>
              <a:gs pos="31000">
                <a:srgbClr val="00B050"/>
              </a:gs>
              <a:gs pos="61000">
                <a:srgbClr val="FFFF00"/>
              </a:gs>
              <a:gs pos="99000">
                <a:srgbClr val="00B0F0"/>
              </a:gs>
            </a:gsLst>
            <a:lin ang="2700000" scaled="1"/>
            <a:tileRect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51690" y="6073254"/>
            <a:ext cx="5010150" cy="6243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5161840" y="6073254"/>
            <a:ext cx="5010150" cy="6243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0171990" y="6073254"/>
            <a:ext cx="1915094" cy="62438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 rot="732512">
            <a:off x="4183390" y="1369847"/>
            <a:ext cx="6967047" cy="2555964"/>
          </a:xfrm>
          <a:prstGeom prst="rect">
            <a:avLst/>
          </a:prstGeom>
        </p:spPr>
        <p:txBody>
          <a:bodyPr wrap="none">
            <a:prstTxWarp prst="textCircle">
              <a:avLst/>
            </a:prstTxWarp>
            <a:spAutoFit/>
          </a:bodyPr>
          <a:lstStyle/>
          <a:p>
            <a:r>
              <a:rPr lang="bn-BD" sz="13800" b="1" dirty="0" smtClean="0">
                <a:ln w="22225">
                  <a:solidFill>
                    <a:schemeClr val="accent2"/>
                  </a:solidFill>
                  <a:prstDash val="solid"/>
                </a:ln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SutonnyOMJ" panose="01010600010101010101" pitchFamily="2" charset="0"/>
                <a:cs typeface="SutonnyOMJ" panose="01010600010101010101" pitchFamily="2" charset="0"/>
              </a:rPr>
              <a:t>স্বাগতম</a:t>
            </a:r>
            <a:endParaRPr lang="en-US" sz="13800" b="1" dirty="0">
              <a:ln w="22225">
                <a:solidFill>
                  <a:schemeClr val="accent2"/>
                </a:solidFill>
                <a:prstDash val="solid"/>
              </a:ln>
              <a:blipFill dpi="0"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274" y="1812279"/>
            <a:ext cx="7615451" cy="395048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8271052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52"/>
            </a:avLst>
          </a:prstGeom>
          <a:gradFill flip="none" rotWithShape="1">
            <a:gsLst>
              <a:gs pos="75235">
                <a:srgbClr val="FF0000"/>
              </a:gs>
              <a:gs pos="0">
                <a:srgbClr val="FFFF00"/>
              </a:gs>
              <a:gs pos="31000">
                <a:srgbClr val="00B050"/>
              </a:gs>
              <a:gs pos="61000">
                <a:srgbClr val="FFFF00"/>
              </a:gs>
              <a:gs pos="99000">
                <a:srgbClr val="00B0F0"/>
              </a:gs>
            </a:gsLst>
            <a:lin ang="2700000" scaled="1"/>
            <a:tileRect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51690" y="6073254"/>
            <a:ext cx="5010150" cy="6243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5161840" y="6073254"/>
            <a:ext cx="5010150" cy="6243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0171990" y="6073254"/>
            <a:ext cx="1915094" cy="6243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9969" y="395922"/>
            <a:ext cx="1150506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2800" dirty="0" smtClean="0"/>
              <a:t> </a:t>
            </a:r>
            <a:r>
              <a:rPr lang="bn-BD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প্রমাণ কর যে,</a:t>
            </a:r>
          </a:p>
          <a:p>
            <a:endParaRPr lang="bn-BD" sz="2800" dirty="0"/>
          </a:p>
          <a:p>
            <a:r>
              <a:rPr lang="bn-BD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সামাধানঃ L.H.S = </a:t>
            </a:r>
          </a:p>
          <a:p>
            <a:endParaRPr lang="bn-BD" sz="2800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bn-BD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              =</a:t>
            </a:r>
          </a:p>
          <a:p>
            <a:r>
              <a:rPr lang="bn-BD" sz="2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</a:t>
            </a:r>
          </a:p>
          <a:p>
            <a:r>
              <a:rPr lang="bn-BD" sz="2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             = </a:t>
            </a:r>
          </a:p>
          <a:p>
            <a:r>
              <a:rPr lang="bn-BD" sz="2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        </a:t>
            </a:r>
          </a:p>
          <a:p>
            <a:r>
              <a:rPr lang="bn-BD" sz="2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             = </a:t>
            </a:r>
          </a:p>
          <a:p>
            <a:r>
              <a:rPr lang="bn-BD" sz="2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             = 1</a:t>
            </a:r>
          </a:p>
          <a:p>
            <a:r>
              <a:rPr lang="bn-BD" sz="2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    L.H.S = R.H.S (Proved) </a:t>
            </a:r>
          </a:p>
          <a:p>
            <a:r>
              <a:rPr lang="bn-BD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endParaRPr lang="en-US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4912469"/>
              </p:ext>
            </p:extLst>
          </p:nvPr>
        </p:nvGraphicFramePr>
        <p:xfrm>
          <a:off x="2656765" y="300251"/>
          <a:ext cx="4048647" cy="989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5" name="Equation" r:id="rId4" imgW="1346040" imgH="419040" progId="Equation.3">
                  <p:embed/>
                </p:oleObj>
              </mc:Choice>
              <mc:Fallback>
                <p:oleObj name="Equation" r:id="rId4" imgW="134604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56765" y="300251"/>
                        <a:ext cx="4048647" cy="9892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4554404"/>
              </p:ext>
            </p:extLst>
          </p:nvPr>
        </p:nvGraphicFramePr>
        <p:xfrm>
          <a:off x="6032500" y="3357563"/>
          <a:ext cx="127000" cy="13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6" name="Equation" r:id="rId6" imgW="126720" imgH="139680" progId="Equation.3">
                  <p:embed/>
                </p:oleObj>
              </mc:Choice>
              <mc:Fallback>
                <p:oleObj name="Equation" r:id="rId6" imgW="12672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32500" y="3357563"/>
                        <a:ext cx="127000" cy="139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9120129"/>
              </p:ext>
            </p:extLst>
          </p:nvPr>
        </p:nvGraphicFramePr>
        <p:xfrm>
          <a:off x="2656765" y="2866257"/>
          <a:ext cx="5705713" cy="800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7" name="Equation" r:id="rId8" imgW="1193760" imgH="203040" progId="Equation.3">
                  <p:embed/>
                </p:oleObj>
              </mc:Choice>
              <mc:Fallback>
                <p:oleObj name="Equation" r:id="rId8" imgW="11937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656765" y="2866257"/>
                        <a:ext cx="5705713" cy="8009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049536"/>
              </p:ext>
            </p:extLst>
          </p:nvPr>
        </p:nvGraphicFramePr>
        <p:xfrm>
          <a:off x="2924888" y="984268"/>
          <a:ext cx="3862316" cy="11709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8" name="Equation" r:id="rId10" imgW="1143000" imgH="419040" progId="Equation.3">
                  <p:embed/>
                </p:oleObj>
              </mc:Choice>
              <mc:Fallback>
                <p:oleObj name="Equation" r:id="rId10" imgW="114300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924888" y="984268"/>
                        <a:ext cx="3862316" cy="11709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885511"/>
              </p:ext>
            </p:extLst>
          </p:nvPr>
        </p:nvGraphicFramePr>
        <p:xfrm>
          <a:off x="2656764" y="2196050"/>
          <a:ext cx="4876799" cy="670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9" name="Equation" r:id="rId12" imgW="1523880" imgH="203040" progId="Equation.3">
                  <p:embed/>
                </p:oleObj>
              </mc:Choice>
              <mc:Fallback>
                <p:oleObj name="Equation" r:id="rId12" imgW="15238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656764" y="2196050"/>
                        <a:ext cx="4876799" cy="6702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229940"/>
              </p:ext>
            </p:extLst>
          </p:nvPr>
        </p:nvGraphicFramePr>
        <p:xfrm>
          <a:off x="6038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0" name="Equation" r:id="rId14" imgW="114120" imgH="215640" progId="Equation.3">
                  <p:embed/>
                </p:oleObj>
              </mc:Choice>
              <mc:Fallback>
                <p:oleObj name="Equation" r:id="rId14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038850" y="3319463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0159994"/>
              </p:ext>
            </p:extLst>
          </p:nvPr>
        </p:nvGraphicFramePr>
        <p:xfrm>
          <a:off x="2656764" y="3772759"/>
          <a:ext cx="768824" cy="850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1" name="Equation" r:id="rId16" imgW="177480" imgH="203040" progId="Equation.3">
                  <p:embed/>
                </p:oleObj>
              </mc:Choice>
              <mc:Fallback>
                <p:oleObj name="Equation" r:id="rId16" imgW="177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656764" y="3772759"/>
                        <a:ext cx="768824" cy="8501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2872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52"/>
            </a:avLst>
          </a:prstGeom>
          <a:gradFill flip="none" rotWithShape="1">
            <a:gsLst>
              <a:gs pos="75235">
                <a:srgbClr val="FF0000"/>
              </a:gs>
              <a:gs pos="0">
                <a:srgbClr val="FFFF00"/>
              </a:gs>
              <a:gs pos="31000">
                <a:srgbClr val="00B050"/>
              </a:gs>
              <a:gs pos="61000">
                <a:srgbClr val="FFFF00"/>
              </a:gs>
              <a:gs pos="99000">
                <a:srgbClr val="00B0F0"/>
              </a:gs>
            </a:gsLst>
            <a:lin ang="2700000" scaled="1"/>
            <a:tileRect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51690" y="6073254"/>
            <a:ext cx="5010150" cy="6243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5161840" y="6073254"/>
            <a:ext cx="5010150" cy="6243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0171990" y="6073254"/>
            <a:ext cx="1915094" cy="6243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61"/>
          <a:stretch/>
        </p:blipFill>
        <p:spPr>
          <a:xfrm>
            <a:off x="3186570" y="1450770"/>
            <a:ext cx="5050027" cy="292605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1043842" y="402080"/>
            <a:ext cx="10085695" cy="7694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                      </a:t>
            </a:r>
            <a:r>
              <a:rPr lang="bn-BD" sz="4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একক কাজ</a:t>
            </a:r>
            <a:endParaRPr lang="en-US" sz="44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641" y="5191934"/>
            <a:ext cx="11000096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প্রমাণ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কর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যে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endParaRPr lang="en-US" sz="40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095517"/>
              </p:ext>
            </p:extLst>
          </p:nvPr>
        </p:nvGraphicFramePr>
        <p:xfrm>
          <a:off x="3186570" y="5154685"/>
          <a:ext cx="3080216" cy="745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Equation" r:id="rId5" imgW="1396800" imgH="419040" progId="Equation.3">
                  <p:embed/>
                </p:oleObj>
              </mc:Choice>
              <mc:Fallback>
                <p:oleObj name="Equation" r:id="rId5" imgW="139680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86570" y="5154685"/>
                        <a:ext cx="3080216" cy="7451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16786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52"/>
            </a:avLst>
          </a:prstGeom>
          <a:gradFill flip="none" rotWithShape="1">
            <a:gsLst>
              <a:gs pos="75235">
                <a:srgbClr val="FF0000"/>
              </a:gs>
              <a:gs pos="0">
                <a:srgbClr val="FFFF00"/>
              </a:gs>
              <a:gs pos="31000">
                <a:srgbClr val="00B050"/>
              </a:gs>
              <a:gs pos="61000">
                <a:srgbClr val="FFFF00"/>
              </a:gs>
              <a:gs pos="99000">
                <a:srgbClr val="00B0F0"/>
              </a:gs>
            </a:gsLst>
            <a:lin ang="2700000" scaled="1"/>
            <a:tileRect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51690" y="6073254"/>
            <a:ext cx="5010150" cy="6243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5161840" y="6073254"/>
            <a:ext cx="5010150" cy="6243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0171990" y="6073254"/>
            <a:ext cx="1915094" cy="6243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0376" y="450376"/>
            <a:ext cx="11382233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সরল</a:t>
            </a:r>
            <a:r>
              <a:rPr lang="en-US" sz="4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করঃ</a:t>
            </a:r>
            <a:r>
              <a:rPr lang="en-US" sz="4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endParaRPr lang="en-US" sz="48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4028718"/>
              </p:ext>
            </p:extLst>
          </p:nvPr>
        </p:nvGraphicFramePr>
        <p:xfrm>
          <a:off x="2656764" y="429146"/>
          <a:ext cx="2119951" cy="804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6" name="Equation" r:id="rId4" imgW="825480" imgH="419040" progId="Equation.3">
                  <p:embed/>
                </p:oleObj>
              </mc:Choice>
              <mc:Fallback>
                <p:oleObj name="Equation" r:id="rId4" imgW="82548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56764" y="429146"/>
                        <a:ext cx="2119951" cy="8041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0376" y="1558073"/>
            <a:ext cx="1084997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সামাধানঃ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              =</a:t>
            </a:r>
          </a:p>
          <a:p>
            <a:endParaRPr lang="en-US" sz="3200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     =                  =</a:t>
            </a:r>
          </a:p>
          <a:p>
            <a:endParaRPr lang="en-US" sz="3200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     =                  = </a:t>
            </a:r>
          </a:p>
          <a:p>
            <a:endParaRPr lang="en-US" sz="3200" dirty="0" smtClean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    = 2.2</a:t>
            </a:r>
          </a:p>
          <a:p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     =  4 (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Ans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)</a:t>
            </a:r>
          </a:p>
          <a:p>
            <a:endParaRPr lang="en-US" sz="3200" dirty="0" smtClean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endParaRPr lang="en-US" sz="3200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endParaRPr lang="en-US" sz="32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4503060"/>
              </p:ext>
            </p:extLst>
          </p:nvPr>
        </p:nvGraphicFramePr>
        <p:xfrm>
          <a:off x="6038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7" name="Equation" r:id="rId6" imgW="114120" imgH="215640" progId="Equation.3">
                  <p:embed/>
                </p:oleObj>
              </mc:Choice>
              <mc:Fallback>
                <p:oleObj name="Equation" r:id="rId6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38850" y="3319463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4192962"/>
              </p:ext>
            </p:extLst>
          </p:nvPr>
        </p:nvGraphicFramePr>
        <p:xfrm>
          <a:off x="2032000" y="1502014"/>
          <a:ext cx="1741133" cy="825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8" name="Equation" r:id="rId8" imgW="825480" imgH="419040" progId="Equation.3">
                  <p:embed/>
                </p:oleObj>
              </mc:Choice>
              <mc:Fallback>
                <p:oleObj name="Equation" r:id="rId8" imgW="82548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032000" y="1502014"/>
                        <a:ext cx="1741133" cy="8255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0825728"/>
              </p:ext>
            </p:extLst>
          </p:nvPr>
        </p:nvGraphicFramePr>
        <p:xfrm>
          <a:off x="4346813" y="1502014"/>
          <a:ext cx="1630054" cy="732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9" name="Equation" r:id="rId10" imgW="876240" imgH="419040" progId="Equation.3">
                  <p:embed/>
                </p:oleObj>
              </mc:Choice>
              <mc:Fallback>
                <p:oleObj name="Equation" r:id="rId10" imgW="87624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346813" y="1502014"/>
                        <a:ext cx="1630054" cy="7329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2738017"/>
              </p:ext>
            </p:extLst>
          </p:nvPr>
        </p:nvGraphicFramePr>
        <p:xfrm>
          <a:off x="2148904" y="2330928"/>
          <a:ext cx="1567835" cy="83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0" name="Equation" r:id="rId12" imgW="812520" imgH="419040" progId="Equation.3">
                  <p:embed/>
                </p:oleObj>
              </mc:Choice>
              <mc:Fallback>
                <p:oleObj name="Equation" r:id="rId12" imgW="81252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148904" y="2330928"/>
                        <a:ext cx="1567835" cy="837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2468363"/>
              </p:ext>
            </p:extLst>
          </p:nvPr>
        </p:nvGraphicFramePr>
        <p:xfrm>
          <a:off x="4282837" y="2327538"/>
          <a:ext cx="1913247" cy="786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1" name="Equation" r:id="rId14" imgW="723600" imgH="444240" progId="Equation.3">
                  <p:embed/>
                </p:oleObj>
              </mc:Choice>
              <mc:Fallback>
                <p:oleObj name="Equation" r:id="rId14" imgW="72360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282837" y="2327538"/>
                        <a:ext cx="1913247" cy="7865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1654920"/>
              </p:ext>
            </p:extLst>
          </p:nvPr>
        </p:nvGraphicFramePr>
        <p:xfrm>
          <a:off x="2352106" y="3287681"/>
          <a:ext cx="1100919" cy="879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2" name="Equation" r:id="rId16" imgW="609480" imgH="507960" progId="Equation.3">
                  <p:embed/>
                </p:oleObj>
              </mc:Choice>
              <mc:Fallback>
                <p:oleObj name="Equation" r:id="rId16" imgW="60948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352106" y="3287681"/>
                        <a:ext cx="1100919" cy="8799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6806639"/>
              </p:ext>
            </p:extLst>
          </p:nvPr>
        </p:nvGraphicFramePr>
        <p:xfrm>
          <a:off x="4346813" y="3399526"/>
          <a:ext cx="1158405" cy="814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3" name="Equation" r:id="rId18" imgW="444240" imgH="507960" progId="Equation.3">
                  <p:embed/>
                </p:oleObj>
              </mc:Choice>
              <mc:Fallback>
                <p:oleObj name="Equation" r:id="rId18" imgW="44424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346813" y="3399526"/>
                        <a:ext cx="1158405" cy="8141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28051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52"/>
            </a:avLst>
          </a:prstGeom>
          <a:gradFill flip="none" rotWithShape="1">
            <a:gsLst>
              <a:gs pos="75235">
                <a:srgbClr val="FF0000"/>
              </a:gs>
              <a:gs pos="0">
                <a:srgbClr val="FFFF00"/>
              </a:gs>
              <a:gs pos="31000">
                <a:srgbClr val="00B050"/>
              </a:gs>
              <a:gs pos="61000">
                <a:srgbClr val="FFFF00"/>
              </a:gs>
              <a:gs pos="99000">
                <a:srgbClr val="00B0F0"/>
              </a:gs>
            </a:gsLst>
            <a:lin ang="2700000" scaled="1"/>
            <a:tileRect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51690" y="6073254"/>
            <a:ext cx="5010150" cy="6243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5161840" y="6073254"/>
            <a:ext cx="5010150" cy="6243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0171990" y="6073254"/>
            <a:ext cx="1915094" cy="6243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57702" y="364455"/>
            <a:ext cx="10072047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                     </a:t>
            </a:r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দলীয়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কাজ</a:t>
            </a:r>
            <a:endParaRPr lang="en-US" sz="40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789" y="1228299"/>
            <a:ext cx="4813345" cy="277902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1319" y="4597203"/>
            <a:ext cx="11204812" cy="13234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       </a:t>
            </a:r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সরল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করঃ</a:t>
            </a:r>
            <a:endParaRPr lang="en-US" sz="4000" dirty="0" smtClean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endParaRPr lang="en-US" sz="40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9542556"/>
              </p:ext>
            </p:extLst>
          </p:nvPr>
        </p:nvGraphicFramePr>
        <p:xfrm>
          <a:off x="4289711" y="4597203"/>
          <a:ext cx="2465931" cy="83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5" imgW="799920" imgH="419040" progId="Equation.3">
                  <p:embed/>
                </p:oleObj>
              </mc:Choice>
              <mc:Fallback>
                <p:oleObj name="Equation" r:id="rId5" imgW="79992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89711" y="4597203"/>
                        <a:ext cx="2465931" cy="834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11762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52"/>
            </a:avLst>
          </a:prstGeom>
          <a:gradFill flip="none" rotWithShape="1">
            <a:gsLst>
              <a:gs pos="75235">
                <a:srgbClr val="FF0000"/>
              </a:gs>
              <a:gs pos="0">
                <a:srgbClr val="FFFF00"/>
              </a:gs>
              <a:gs pos="31000">
                <a:srgbClr val="00B050"/>
              </a:gs>
              <a:gs pos="61000">
                <a:srgbClr val="FFFF00"/>
              </a:gs>
              <a:gs pos="99000">
                <a:srgbClr val="00B0F0"/>
              </a:gs>
            </a:gsLst>
            <a:lin ang="2700000" scaled="1"/>
            <a:tileRect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51690" y="6073254"/>
            <a:ext cx="5010150" cy="6243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5161840" y="6073254"/>
            <a:ext cx="5010150" cy="6243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0171990" y="6073254"/>
            <a:ext cx="1915094" cy="624386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1297197"/>
              </p:ext>
            </p:extLst>
          </p:nvPr>
        </p:nvGraphicFramePr>
        <p:xfrm>
          <a:off x="6038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38850" y="3319463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50877" y="334031"/>
            <a:ext cx="10208526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                        </a:t>
            </a:r>
            <a:r>
              <a:rPr lang="en-US" sz="4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মূল্যায়ন</a:t>
            </a:r>
            <a:endParaRPr lang="en-US" sz="44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0051" y="1725649"/>
            <a:ext cx="10686198" cy="35394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                                        </a:t>
            </a:r>
            <a:r>
              <a:rPr lang="en-US" sz="2800" dirty="0" err="1" smtClean="0"/>
              <a:t>হলে</a:t>
            </a:r>
            <a:r>
              <a:rPr lang="en-US" sz="2800" dirty="0" smtClean="0"/>
              <a:t>, x=?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361295"/>
              </p:ext>
            </p:extLst>
          </p:nvPr>
        </p:nvGraphicFramePr>
        <p:xfrm>
          <a:off x="2461335" y="2509601"/>
          <a:ext cx="4553614" cy="1414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name="Equation" r:id="rId6" imgW="1346040" imgH="457200" progId="Equation.3">
                  <p:embed/>
                </p:oleObj>
              </mc:Choice>
              <mc:Fallback>
                <p:oleObj name="Equation" r:id="rId6" imgW="134604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61335" y="2509601"/>
                        <a:ext cx="4553614" cy="14141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42416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52"/>
            </a:avLst>
          </a:prstGeom>
          <a:gradFill flip="none" rotWithShape="1">
            <a:gsLst>
              <a:gs pos="75235">
                <a:srgbClr val="FF0000"/>
              </a:gs>
              <a:gs pos="0">
                <a:srgbClr val="FFFF00"/>
              </a:gs>
              <a:gs pos="31000">
                <a:srgbClr val="00B050"/>
              </a:gs>
              <a:gs pos="61000">
                <a:srgbClr val="FFFF00"/>
              </a:gs>
              <a:gs pos="99000">
                <a:srgbClr val="00B0F0"/>
              </a:gs>
            </a:gsLst>
            <a:lin ang="2700000" scaled="1"/>
            <a:tileRect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51690" y="6073254"/>
            <a:ext cx="5010150" cy="6243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5161840" y="6073254"/>
            <a:ext cx="5010150" cy="6243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0171990" y="6073254"/>
            <a:ext cx="1915094" cy="6243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57618" y="418857"/>
            <a:ext cx="10276763" cy="10156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               </a:t>
            </a:r>
            <a:r>
              <a:rPr lang="en-US" sz="6000" dirty="0" smtClean="0"/>
              <a:t>      </a:t>
            </a:r>
            <a:r>
              <a:rPr lang="en-US" sz="4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বাড়ির</a:t>
            </a:r>
            <a:r>
              <a:rPr lang="en-US" sz="4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কাজ</a:t>
            </a:r>
            <a:endParaRPr lang="en-US" sz="44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305" y="1703252"/>
            <a:ext cx="4135271" cy="247296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313899" y="4312694"/>
            <a:ext cx="11586949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        ১.সরল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কর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:</a:t>
            </a:r>
          </a:p>
          <a:p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endParaRPr lang="en-US" sz="36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0489744"/>
              </p:ext>
            </p:extLst>
          </p:nvPr>
        </p:nvGraphicFramePr>
        <p:xfrm>
          <a:off x="3858620" y="4245127"/>
          <a:ext cx="2883374" cy="9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5" imgW="1180800" imgH="444240" progId="Equation.3">
                  <p:embed/>
                </p:oleObj>
              </mc:Choice>
              <mc:Fallback>
                <p:oleObj name="Equation" r:id="rId5" imgW="118080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58620" y="4245127"/>
                        <a:ext cx="2883374" cy="982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13063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52"/>
            </a:avLst>
          </a:prstGeom>
          <a:gradFill flip="none" rotWithShape="1">
            <a:gsLst>
              <a:gs pos="75235">
                <a:srgbClr val="FF0000"/>
              </a:gs>
              <a:gs pos="0">
                <a:srgbClr val="FFFF00"/>
              </a:gs>
              <a:gs pos="31000">
                <a:srgbClr val="00B050"/>
              </a:gs>
              <a:gs pos="61000">
                <a:srgbClr val="FFFF00"/>
              </a:gs>
              <a:gs pos="99000">
                <a:srgbClr val="00B0F0"/>
              </a:gs>
            </a:gsLst>
            <a:lin ang="2700000" scaled="1"/>
            <a:tileRect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51690" y="6073254"/>
            <a:ext cx="5010150" cy="6243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5161840" y="6073254"/>
            <a:ext cx="5010150" cy="6243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0171990" y="6073254"/>
            <a:ext cx="1915094" cy="624386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610436" y="286603"/>
            <a:ext cx="8585356" cy="157631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numCol="1">
            <a:prstTxWarp prst="textChevron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dirty="0" err="1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ধন্যবাদ</a:t>
            </a:r>
            <a:endParaRPr lang="en-US" sz="8800" dirty="0">
              <a:solidFill>
                <a:srgbClr val="FF0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436" y="2415652"/>
            <a:ext cx="3903260" cy="339829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687" y="2415652"/>
            <a:ext cx="3713105" cy="339829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223772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52"/>
            </a:avLst>
          </a:prstGeom>
          <a:gradFill flip="none" rotWithShape="1">
            <a:gsLst>
              <a:gs pos="75235">
                <a:srgbClr val="FF0000"/>
              </a:gs>
              <a:gs pos="0">
                <a:srgbClr val="FFFF00"/>
              </a:gs>
              <a:gs pos="31000">
                <a:srgbClr val="00B050"/>
              </a:gs>
              <a:gs pos="61000">
                <a:srgbClr val="FFFF00"/>
              </a:gs>
              <a:gs pos="99000">
                <a:srgbClr val="00B0F0"/>
              </a:gs>
            </a:gsLst>
            <a:lin ang="2700000" scaled="1"/>
            <a:tileRect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51690" y="6073254"/>
            <a:ext cx="5010150" cy="6243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5161840" y="6073254"/>
            <a:ext cx="5010150" cy="6243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0171990" y="6073254"/>
            <a:ext cx="1915094" cy="624386"/>
          </a:xfrm>
          <a:prstGeom prst="rect">
            <a:avLst/>
          </a:prstGeom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379507" y="499238"/>
            <a:ext cx="10210800" cy="1015663"/>
          </a:xfrm>
          <a:prstGeom prst="rect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OMJ" panose="01010600010101010101" pitchFamily="2" charset="0"/>
                <a:cs typeface="SutonnyOMJ" panose="01010600010101010101" pitchFamily="2" charset="0"/>
              </a:rPr>
              <a:t>পরিচিতি</a:t>
            </a:r>
            <a:r>
              <a:rPr kumimoji="0" lang="bn-BD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pic>
        <p:nvPicPr>
          <p:cNvPr id="8" name="Picture 7" descr="Bairag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9507" y="1567808"/>
            <a:ext cx="1981200" cy="2133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Rectangle 9"/>
          <p:cNvSpPr/>
          <p:nvPr/>
        </p:nvSpPr>
        <p:spPr>
          <a:xfrm>
            <a:off x="2634018" y="1514901"/>
            <a:ext cx="8816454" cy="226216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  <a:defRPr/>
            </a:pPr>
            <a:r>
              <a:rPr lang="en-US" sz="3200" b="1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অনিরুদ্ধ</a:t>
            </a:r>
            <a:r>
              <a:rPr lang="en-US" sz="3200" b="1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বৈরাগী</a:t>
            </a:r>
            <a:r>
              <a:rPr lang="bn-BD" sz="3200" b="1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</a:p>
          <a:p>
            <a:pPr lvl="0">
              <a:spcBef>
                <a:spcPct val="20000"/>
              </a:spcBef>
              <a:defRPr/>
            </a:pPr>
            <a:r>
              <a:rPr lang="bn-BD" sz="3200" b="1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সহকারি শিক্ষক</a:t>
            </a:r>
            <a:r>
              <a:rPr lang="en-US" sz="3200" b="1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3200" b="1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(গণিত)    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3200" b="1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মহেশ্বরপাশা</a:t>
            </a:r>
            <a:r>
              <a:rPr lang="en-US" sz="3200" b="1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মাধ্যমিক</a:t>
            </a:r>
            <a:r>
              <a:rPr lang="bn-BD" sz="3200" b="1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বিদ্যালয়,</a:t>
            </a:r>
            <a:r>
              <a:rPr lang="en-US" sz="3200" b="1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কুয়েট</a:t>
            </a:r>
            <a:r>
              <a:rPr lang="en-US" sz="3200" b="1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খুলনা</a:t>
            </a:r>
            <a:r>
              <a:rPr lang="en-US" sz="3200" b="1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  <a:r>
              <a:rPr lang="bn-BD" sz="32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634019" y="3962400"/>
            <a:ext cx="8816454" cy="22467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utonnyOMJ" panose="01010600010101010101" pitchFamily="2" charset="0"/>
                <a:cs typeface="SutonnyOMJ" panose="01010600010101010101" pitchFamily="2" charset="0"/>
              </a:rPr>
              <a:t>শ্রেণিঃ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2800" kern="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নবম</a:t>
            </a:r>
            <a:endParaRPr kumimoji="0" lang="bn-BD" sz="2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utonnyOMJ" panose="01010600010101010101" pitchFamily="2" charset="0"/>
                <a:cs typeface="SutonnyOMJ" panose="01010600010101010101" pitchFamily="2" charset="0"/>
              </a:rPr>
              <a:t>বিষয়ঃ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kern="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গণিত</a:t>
            </a:r>
            <a:endParaRPr kumimoji="0" lang="bn-BD" sz="2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utonnyOMJ" panose="01010600010101010101" pitchFamily="2" charset="0"/>
                <a:cs typeface="SutonnyOMJ" panose="01010600010101010101" pitchFamily="2" charset="0"/>
              </a:rPr>
              <a:t>অধ্যায়ঃ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kern="0" noProof="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৪.১</a:t>
            </a:r>
            <a:endParaRPr lang="en-US" sz="2800" kern="0" dirty="0" smtClean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2800" kern="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পাঠঃ সূচক</a:t>
            </a:r>
            <a:endParaRPr lang="en-US" sz="2800" kern="0" noProof="0" dirty="0" smtClean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28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SutonnyOMJ" panose="01010600010101010101" pitchFamily="2" charset="0"/>
                <a:cs typeface="SutonnyOMJ" panose="01010600010101010101" pitchFamily="2" charset="0"/>
              </a:rPr>
              <a:t>সময়ঃ</a:t>
            </a:r>
            <a:r>
              <a:rPr kumimoji="0" lang="bn-BD" sz="2800" b="0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  <a:latin typeface="SutonnyOMJ" panose="01010600010101010101" pitchFamily="2" charset="0"/>
                <a:cs typeface="SutonnyOMJ" panose="01010600010101010101" pitchFamily="2" charset="0"/>
              </a:rPr>
              <a:t> ৫০ মিনিট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90" y="3777061"/>
            <a:ext cx="2482327" cy="243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6709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52"/>
            </a:avLst>
          </a:prstGeom>
          <a:gradFill flip="none" rotWithShape="1">
            <a:gsLst>
              <a:gs pos="75235">
                <a:srgbClr val="FF0000"/>
              </a:gs>
              <a:gs pos="0">
                <a:srgbClr val="FFFF00"/>
              </a:gs>
              <a:gs pos="31000">
                <a:srgbClr val="00B050"/>
              </a:gs>
              <a:gs pos="61000">
                <a:srgbClr val="FFFF00"/>
              </a:gs>
              <a:gs pos="99000">
                <a:srgbClr val="00B0F0"/>
              </a:gs>
            </a:gsLst>
            <a:lin ang="2700000" scaled="1"/>
            <a:tileRect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51690" y="6073254"/>
            <a:ext cx="5010150" cy="6243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5161840" y="6073254"/>
            <a:ext cx="5010150" cy="6243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0171990" y="6073254"/>
            <a:ext cx="1915094" cy="62438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0502" y="448214"/>
            <a:ext cx="8461612" cy="64633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শিক্ষা</a:t>
            </a:r>
            <a:r>
              <a:rPr lang="bn-BD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র্থী বন্ধুরা তোমরা লক্ষ্য কর-</a:t>
            </a:r>
            <a:endParaRPr lang="en-US" sz="36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0502" y="1528549"/>
            <a:ext cx="847526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a.a.a.a.a</a:t>
            </a:r>
            <a:r>
              <a:rPr lang="bn-BD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=</a:t>
            </a:r>
            <a:endParaRPr lang="en-US" sz="32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0201452"/>
              </p:ext>
            </p:extLst>
          </p:nvPr>
        </p:nvGraphicFramePr>
        <p:xfrm>
          <a:off x="2543878" y="1448369"/>
          <a:ext cx="758879" cy="651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6" name="Equation" r:id="rId4" imgW="177480" imgH="203040" progId="Equation.3">
                  <p:embed/>
                </p:oleObj>
              </mc:Choice>
              <mc:Fallback>
                <p:oleObj name="Equation" r:id="rId4" imgW="177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43878" y="1448369"/>
                        <a:ext cx="758879" cy="6512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00502" y="2766891"/>
            <a:ext cx="847526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4.4.4.4.4.4=</a:t>
            </a:r>
            <a:endParaRPr lang="en-US" sz="36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6025954"/>
              </p:ext>
            </p:extLst>
          </p:nvPr>
        </p:nvGraphicFramePr>
        <p:xfrm>
          <a:off x="3152633" y="2722504"/>
          <a:ext cx="504967" cy="61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" name="Equation" r:id="rId6" imgW="177480" imgH="190440" progId="Equation.3">
                  <p:embed/>
                </p:oleObj>
              </mc:Choice>
              <mc:Fallback>
                <p:oleObj name="Equation" r:id="rId6" imgW="17748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52633" y="2722504"/>
                        <a:ext cx="504967" cy="610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00502" y="4080681"/>
            <a:ext cx="8475260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এখানে, a এর ঘাত বা সূচক 5 এবং 4</a:t>
            </a:r>
            <a:r>
              <a:rPr lang="bn-BD" sz="3200" dirty="0">
                <a:latin typeface="SutonnyOMJ" panose="01010600010101010101" pitchFamily="2" charset="0"/>
                <a:cs typeface="SutonnyOMJ" panose="01010600010101010101" pitchFamily="2" charset="0"/>
              </a:rPr>
              <a:t> এর ঘাত বা সূচক </a:t>
            </a:r>
            <a:r>
              <a:rPr lang="bn-BD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6</a:t>
            </a:r>
            <a:endParaRPr lang="en-US" sz="32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6822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52"/>
            </a:avLst>
          </a:prstGeom>
          <a:gradFill flip="none" rotWithShape="1">
            <a:gsLst>
              <a:gs pos="75235">
                <a:srgbClr val="FF0000"/>
              </a:gs>
              <a:gs pos="0">
                <a:srgbClr val="FFFF00"/>
              </a:gs>
              <a:gs pos="31000">
                <a:srgbClr val="00B050"/>
              </a:gs>
              <a:gs pos="61000">
                <a:srgbClr val="FFFF00"/>
              </a:gs>
              <a:gs pos="99000">
                <a:srgbClr val="00B0F0"/>
              </a:gs>
            </a:gsLst>
            <a:lin ang="2700000" scaled="1"/>
            <a:tileRect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51690" y="6073254"/>
            <a:ext cx="5010150" cy="6243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5161840" y="6073254"/>
            <a:ext cx="5010150" cy="6243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0171990" y="6073254"/>
            <a:ext cx="1915094" cy="624386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241946" y="614490"/>
            <a:ext cx="9512489" cy="152855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আজকের</a:t>
            </a:r>
            <a:r>
              <a:rPr lang="en-US" sz="4800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পাঠ</a:t>
            </a:r>
            <a:endParaRPr lang="en-US" sz="4800" dirty="0">
              <a:solidFill>
                <a:schemeClr val="tx1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63839" y="3209753"/>
            <a:ext cx="6264322" cy="92333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bn-BD" sz="5400" kern="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      সূচক</a:t>
            </a:r>
            <a:endParaRPr lang="en-US" sz="5400" kern="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6744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52"/>
            </a:avLst>
          </a:prstGeom>
          <a:gradFill flip="none" rotWithShape="1">
            <a:gsLst>
              <a:gs pos="75235">
                <a:srgbClr val="FF0000"/>
              </a:gs>
              <a:gs pos="0">
                <a:srgbClr val="FFFF00"/>
              </a:gs>
              <a:gs pos="31000">
                <a:srgbClr val="00B050"/>
              </a:gs>
              <a:gs pos="61000">
                <a:srgbClr val="FFFF00"/>
              </a:gs>
              <a:gs pos="99000">
                <a:srgbClr val="00B0F0"/>
              </a:gs>
            </a:gsLst>
            <a:lin ang="2700000" scaled="1"/>
            <a:tileRect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51690" y="6073254"/>
            <a:ext cx="5010150" cy="6243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5161840" y="6073254"/>
            <a:ext cx="5010150" cy="6243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0171990" y="6073254"/>
            <a:ext cx="1915094" cy="6243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87607" y="286602"/>
            <a:ext cx="9157647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               </a:t>
            </a:r>
            <a:r>
              <a:rPr lang="en-US" sz="4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শিখনফল</a:t>
            </a:r>
            <a:endParaRPr lang="en-US" sz="48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308" y="1856096"/>
            <a:ext cx="1168248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মূলদ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সূচক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ব্যাখ্যা করতে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পারবে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  <a:endParaRPr lang="en-US" sz="36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308" y="3193576"/>
            <a:ext cx="1168248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ধনাত্মক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পূর্ণ-সাংখ্যিক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সূচক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শূ</a:t>
            </a:r>
            <a:r>
              <a:rPr lang="bn-BD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ন্য</a:t>
            </a:r>
            <a:r>
              <a:rPr lang="en-US" sz="3600" dirty="0" smtClean="0"/>
              <a:t> 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ও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ঋনাত্মক</a:t>
            </a:r>
            <a:r>
              <a:rPr lang="bn-BD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পূর্ণ-সাংখ্যিক সূচক ব্যখ্যা ও প্রয়োগ করতে পারবে।</a:t>
            </a:r>
            <a:endParaRPr lang="en-US" sz="36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308" y="4844955"/>
            <a:ext cx="1168248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সূচকের নিয়মাবলী বর্ণনা ও তা প্রয়োগ করে সমস্যার সমাধান করতে পারবে।</a:t>
            </a:r>
            <a:endParaRPr lang="en-US" sz="36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5636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52"/>
            </a:avLst>
          </a:prstGeom>
          <a:gradFill flip="none" rotWithShape="1">
            <a:gsLst>
              <a:gs pos="75235">
                <a:srgbClr val="FF0000"/>
              </a:gs>
              <a:gs pos="0">
                <a:srgbClr val="FFFF00"/>
              </a:gs>
              <a:gs pos="31000">
                <a:srgbClr val="00B050"/>
              </a:gs>
              <a:gs pos="61000">
                <a:srgbClr val="FFFF00"/>
              </a:gs>
              <a:gs pos="99000">
                <a:srgbClr val="00B0F0"/>
              </a:gs>
            </a:gsLst>
            <a:lin ang="2700000" scaled="1"/>
            <a:tileRect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51690" y="6073254"/>
            <a:ext cx="5010150" cy="6243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5161840" y="6073254"/>
            <a:ext cx="5010150" cy="6243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0171990" y="6073254"/>
            <a:ext cx="1915094" cy="6243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061" y="891654"/>
            <a:ext cx="6691951" cy="51816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144900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52"/>
            </a:avLst>
          </a:prstGeom>
          <a:gradFill flip="none" rotWithShape="1">
            <a:gsLst>
              <a:gs pos="75235">
                <a:srgbClr val="FF0000"/>
              </a:gs>
              <a:gs pos="0">
                <a:srgbClr val="FFFF00"/>
              </a:gs>
              <a:gs pos="31000">
                <a:srgbClr val="00B050"/>
              </a:gs>
              <a:gs pos="61000">
                <a:srgbClr val="FFFF00"/>
              </a:gs>
              <a:gs pos="99000">
                <a:srgbClr val="00B0F0"/>
              </a:gs>
            </a:gsLst>
            <a:lin ang="2700000" scaled="1"/>
            <a:tileRect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51690" y="6073254"/>
            <a:ext cx="5010150" cy="6243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5161840" y="6073254"/>
            <a:ext cx="5010150" cy="6243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0171990" y="6073254"/>
            <a:ext cx="1915094" cy="6243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359" y="682388"/>
            <a:ext cx="7028597" cy="5230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0676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01648" y="0"/>
            <a:ext cx="12192000" cy="6858000"/>
          </a:xfrm>
          <a:prstGeom prst="frame">
            <a:avLst>
              <a:gd name="adj1" fmla="val 2152"/>
            </a:avLst>
          </a:prstGeom>
          <a:gradFill flip="none" rotWithShape="1">
            <a:gsLst>
              <a:gs pos="75235">
                <a:srgbClr val="FF0000"/>
              </a:gs>
              <a:gs pos="0">
                <a:srgbClr val="FFFF00"/>
              </a:gs>
              <a:gs pos="31000">
                <a:srgbClr val="00B050"/>
              </a:gs>
              <a:gs pos="61000">
                <a:srgbClr val="FFFF00"/>
              </a:gs>
              <a:gs pos="99000">
                <a:srgbClr val="00B0F0"/>
              </a:gs>
            </a:gsLst>
            <a:lin ang="2700000" scaled="1"/>
            <a:tileRect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51690" y="6073254"/>
            <a:ext cx="5010150" cy="6243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5161840" y="6073254"/>
            <a:ext cx="5010150" cy="6243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0171990" y="6073254"/>
            <a:ext cx="1915094" cy="62438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7349" y="569301"/>
            <a:ext cx="11600597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a যেকোনো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বাস্তব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সংখ্যা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এবং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n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যেকোনো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ধনাত্মক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পূর্ণসংখ্যা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হলে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bn-BD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n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সংখ্যক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a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এর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ক্রমিক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গুণ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হল</a:t>
            </a:r>
            <a:r>
              <a:rPr lang="bn-BD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ো</a:t>
            </a:r>
          </a:p>
          <a:p>
            <a:r>
              <a:rPr lang="bn-BD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 অর্থাৎ,   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                    </a:t>
            </a:r>
            <a:r>
              <a:rPr lang="bn-BD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(n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সংখ্যক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বার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a)=        ।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আখানে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, n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হল</a:t>
            </a:r>
            <a:r>
              <a:rPr lang="bn-BD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ো সুচক বা ঘাত এবং a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হল</a:t>
            </a:r>
            <a:r>
              <a:rPr lang="bn-BD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ো ভিত্তি। আবার, বিপরীতক্রমে  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                         </a:t>
            </a:r>
            <a:r>
              <a:rPr lang="bn-BD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(n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সঙ্খক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বার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a)।</a:t>
            </a:r>
            <a:endParaRPr lang="en-US" sz="28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5956081"/>
              </p:ext>
            </p:extLst>
          </p:nvPr>
        </p:nvGraphicFramePr>
        <p:xfrm>
          <a:off x="11329727" y="470595"/>
          <a:ext cx="653007" cy="63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" name="Equation" r:id="rId4" imgW="177480" imgH="203040" progId="Equation.3">
                  <p:embed/>
                </p:oleObj>
              </mc:Choice>
              <mc:Fallback>
                <p:oleObj name="Equation" r:id="rId4" imgW="177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329727" y="470595"/>
                        <a:ext cx="653007" cy="637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746566"/>
              </p:ext>
            </p:extLst>
          </p:nvPr>
        </p:nvGraphicFramePr>
        <p:xfrm>
          <a:off x="1512722" y="1063907"/>
          <a:ext cx="2486072" cy="395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" name="Equation" r:id="rId6" imgW="977760" imgH="139680" progId="Equation.3">
                  <p:embed/>
                </p:oleObj>
              </mc:Choice>
              <mc:Fallback>
                <p:oleObj name="Equation" r:id="rId6" imgW="97776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12722" y="1063907"/>
                        <a:ext cx="2486072" cy="3957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6231331"/>
              </p:ext>
            </p:extLst>
          </p:nvPr>
        </p:nvGraphicFramePr>
        <p:xfrm>
          <a:off x="6580305" y="946834"/>
          <a:ext cx="639361" cy="5128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1" name="Equation" r:id="rId8" imgW="177480" imgH="203040" progId="Equation.3">
                  <p:embed/>
                </p:oleObj>
              </mc:Choice>
              <mc:Fallback>
                <p:oleObj name="Equation" r:id="rId8" imgW="177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580305" y="946834"/>
                        <a:ext cx="639361" cy="5128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6286752"/>
              </p:ext>
            </p:extLst>
          </p:nvPr>
        </p:nvGraphicFramePr>
        <p:xfrm>
          <a:off x="4094328" y="1304835"/>
          <a:ext cx="2952372" cy="581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2" name="Equation" r:id="rId10" imgW="1282680" imgH="203040" progId="Equation.3">
                  <p:embed/>
                </p:oleObj>
              </mc:Choice>
              <mc:Fallback>
                <p:oleObj name="Equation" r:id="rId10" imgW="12826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094328" y="1304835"/>
                        <a:ext cx="2952372" cy="5810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95785" y="2579427"/>
            <a:ext cx="11586949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সূচক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সুধু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ধনাত্মক</a:t>
            </a:r>
            <a:r>
              <a:rPr lang="bn-BD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পূর্ণসংখ্যাই নয়, ঋণাত্মক পূর্ণসংখ্যা বা ধনাত্মক ভগ্নাংশ বা ঋণাত্মক ভগ্নাংশও হত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পারে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অর্থা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ৎ,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ভিত্তি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    </a:t>
            </a:r>
            <a:r>
              <a:rPr lang="bn-BD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(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বাস্তব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সংখ্যার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সেট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)</a:t>
            </a:r>
            <a:r>
              <a:rPr lang="bn-BD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এবং সূচক        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</a:t>
            </a:r>
            <a:r>
              <a:rPr lang="bn-BD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(মুলদ সংখ্যার সেট) এর জন্য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   </a:t>
            </a:r>
            <a:r>
              <a:rPr lang="bn-BD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  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         </a:t>
            </a:r>
            <a:r>
              <a:rPr lang="bn-BD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সংজ্ঞায়িত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বিশেষ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ক্ষেত্রে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bn-BD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     (স্বাভাবিক সংখ্যার সেট) ধার হয়।</a:t>
            </a:r>
            <a:endParaRPr lang="en-US" sz="28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825988"/>
              </p:ext>
            </p:extLst>
          </p:nvPr>
        </p:nvGraphicFramePr>
        <p:xfrm>
          <a:off x="1881117" y="2970077"/>
          <a:ext cx="1204677" cy="465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3" name="Equation" r:id="rId12" imgW="380880" imgH="177480" progId="Equation.3">
                  <p:embed/>
                </p:oleObj>
              </mc:Choice>
              <mc:Fallback>
                <p:oleObj name="Equation" r:id="rId12" imgW="38088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881117" y="2970077"/>
                        <a:ext cx="1204677" cy="4658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8517231"/>
              </p:ext>
            </p:extLst>
          </p:nvPr>
        </p:nvGraphicFramePr>
        <p:xfrm>
          <a:off x="6721237" y="2970077"/>
          <a:ext cx="945678" cy="53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4" name="Equation" r:id="rId14" imgW="380880" imgH="203040" progId="Equation.3">
                  <p:embed/>
                </p:oleObj>
              </mc:Choice>
              <mc:Fallback>
                <p:oleObj name="Equation" r:id="rId14" imgW="3808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721237" y="2970077"/>
                        <a:ext cx="945678" cy="536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179962"/>
              </p:ext>
            </p:extLst>
          </p:nvPr>
        </p:nvGraphicFramePr>
        <p:xfrm>
          <a:off x="11129537" y="2857396"/>
          <a:ext cx="702859" cy="691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5" name="Equation" r:id="rId16" imgW="177480" imgH="203040" progId="Equation.3">
                  <p:embed/>
                </p:oleObj>
              </mc:Choice>
              <mc:Fallback>
                <p:oleObj name="Equation" r:id="rId16" imgW="177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1129537" y="2857396"/>
                        <a:ext cx="702859" cy="6912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5175080"/>
              </p:ext>
            </p:extLst>
          </p:nvPr>
        </p:nvGraphicFramePr>
        <p:xfrm>
          <a:off x="3322674" y="3435955"/>
          <a:ext cx="996287" cy="426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6" name="Equation" r:id="rId18" imgW="393480" imgH="177480" progId="Equation.3">
                  <p:embed/>
                </p:oleObj>
              </mc:Choice>
              <mc:Fallback>
                <p:oleObj name="Equation" r:id="rId18" imgW="39348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322674" y="3435955"/>
                        <a:ext cx="996287" cy="4269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651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52"/>
            </a:avLst>
          </a:prstGeom>
          <a:gradFill flip="none" rotWithShape="1">
            <a:gsLst>
              <a:gs pos="75235">
                <a:srgbClr val="FF0000"/>
              </a:gs>
              <a:gs pos="0">
                <a:srgbClr val="FFFF00"/>
              </a:gs>
              <a:gs pos="31000">
                <a:srgbClr val="00B050"/>
              </a:gs>
              <a:gs pos="61000">
                <a:srgbClr val="FFFF00"/>
              </a:gs>
              <a:gs pos="99000">
                <a:srgbClr val="00B0F0"/>
              </a:gs>
            </a:gsLst>
            <a:lin ang="2700000" scaled="1"/>
            <a:tileRect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51690" y="6073254"/>
            <a:ext cx="5010150" cy="6243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5161840" y="6073254"/>
            <a:ext cx="5010150" cy="6243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6"/>
          <a:stretch/>
        </p:blipFill>
        <p:spPr>
          <a:xfrm>
            <a:off x="10171990" y="6073254"/>
            <a:ext cx="1915094" cy="6243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9433" y="395785"/>
            <a:ext cx="11477767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শূন্য ও ঋণাত্মক সুচকঃ </a:t>
            </a:r>
            <a:endParaRPr lang="en-US" sz="40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8491" y="1542197"/>
            <a:ext cx="11518710" cy="451066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সূচকে সূত্রাবলির প্রয়োগ ক্ষেত্র সকল পূর্ণসংখ্যা সম্প্রসারণের লক্ষে       এবং       (যেখানে n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স্বাভাবিক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সংখ্যা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)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এর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সংজ্ঞা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দেওয়া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প্রয়োজন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  <a:p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সংজ্ঞা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১ (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শূন্য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সূচক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). </a:t>
            </a:r>
          </a:p>
          <a:p>
            <a:endParaRPr lang="en-US" sz="3200" dirty="0" smtClean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সংজ্ঞা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২ (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ঋণাত্মক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সূচক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).</a:t>
            </a:r>
          </a:p>
          <a:p>
            <a:endParaRPr lang="en-US" sz="3200" dirty="0" smtClean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এই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সংজ্ঞা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দুটির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ফলে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সূচক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বিধি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m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এবং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n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সকল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প</a:t>
            </a:r>
            <a:r>
              <a:rPr lang="bn-BD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ূ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র্ণ</a:t>
            </a:r>
            <a:r>
              <a:rPr lang="bn-BD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সাংখ্যিক মানের জন্য বলবৎ থাকে এবং এরূপ সকল সূচকের জন্য                    খাটে।</a:t>
            </a:r>
          </a:p>
          <a:p>
            <a:endParaRPr lang="en-US" sz="3200" dirty="0" smtClean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466349"/>
              </p:ext>
            </p:extLst>
          </p:nvPr>
        </p:nvGraphicFramePr>
        <p:xfrm>
          <a:off x="8480427" y="1459468"/>
          <a:ext cx="625712" cy="567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8" name="Equation" r:id="rId4" imgW="177480" imgH="203040" progId="Equation.3">
                  <p:embed/>
                </p:oleObj>
              </mc:Choice>
              <mc:Fallback>
                <p:oleObj name="Equation" r:id="rId4" imgW="177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480427" y="1459468"/>
                        <a:ext cx="625712" cy="5674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6813896"/>
              </p:ext>
            </p:extLst>
          </p:nvPr>
        </p:nvGraphicFramePr>
        <p:xfrm>
          <a:off x="9730854" y="1459468"/>
          <a:ext cx="697576" cy="567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9" name="Equation" r:id="rId6" imgW="241200" imgH="203040" progId="Equation.3">
                  <p:embed/>
                </p:oleObj>
              </mc:Choice>
              <mc:Fallback>
                <p:oleObj name="Equation" r:id="rId6" imgW="2412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730854" y="1459468"/>
                        <a:ext cx="697576" cy="5674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2511006"/>
              </p:ext>
            </p:extLst>
          </p:nvPr>
        </p:nvGraphicFramePr>
        <p:xfrm>
          <a:off x="3234898" y="2441268"/>
          <a:ext cx="2579048" cy="6569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0" name="Equation" r:id="rId8" imgW="863280" imgH="228600" progId="Equation.3">
                  <p:embed/>
                </p:oleObj>
              </mc:Choice>
              <mc:Fallback>
                <p:oleObj name="Equation" r:id="rId8" imgW="8632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234898" y="2441268"/>
                        <a:ext cx="2579048" cy="6569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0244681"/>
              </p:ext>
            </p:extLst>
          </p:nvPr>
        </p:nvGraphicFramePr>
        <p:xfrm>
          <a:off x="3764696" y="3167290"/>
          <a:ext cx="4098500" cy="1037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1" name="Equation" r:id="rId10" imgW="1473120" imgH="393480" progId="Equation.3">
                  <p:embed/>
                </p:oleObj>
              </mc:Choice>
              <mc:Fallback>
                <p:oleObj name="Equation" r:id="rId10" imgW="14731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764696" y="3167290"/>
                        <a:ext cx="4098500" cy="10372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3480598"/>
              </p:ext>
            </p:extLst>
          </p:nvPr>
        </p:nvGraphicFramePr>
        <p:xfrm>
          <a:off x="3764696" y="4736951"/>
          <a:ext cx="1721704" cy="911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2" name="Equation" r:id="rId12" imgW="647640" imgH="419040" progId="Equation.3">
                  <p:embed/>
                </p:oleObj>
              </mc:Choice>
              <mc:Fallback>
                <p:oleObj name="Equation" r:id="rId12" imgW="64764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764696" y="4736951"/>
                        <a:ext cx="1721704" cy="9114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42210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329</Words>
  <Application>Microsoft Office PowerPoint</Application>
  <PresentationFormat>Widescreen</PresentationFormat>
  <Paragraphs>69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SutonnyOMJ</vt:lpstr>
      <vt:lpstr>Vrinda</vt:lpstr>
      <vt:lpstr>Wingdings</vt:lpstr>
      <vt:lpstr>Office Theme</vt:lpstr>
      <vt:lpstr>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106</cp:revision>
  <dcterms:created xsi:type="dcterms:W3CDTF">2021-02-09T12:38:07Z</dcterms:created>
  <dcterms:modified xsi:type="dcterms:W3CDTF">2021-05-27T01:06:32Z</dcterms:modified>
</cp:coreProperties>
</file>