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59" r:id="rId1"/>
  </p:sldMasterIdLst>
  <p:notesMasterIdLst>
    <p:notesMasterId r:id="rId17"/>
  </p:notesMasterIdLst>
  <p:sldIdLst>
    <p:sldId id="314" r:id="rId2"/>
    <p:sldId id="315" r:id="rId3"/>
    <p:sldId id="320" r:id="rId4"/>
    <p:sldId id="317" r:id="rId5"/>
    <p:sldId id="318" r:id="rId6"/>
    <p:sldId id="319" r:id="rId7"/>
    <p:sldId id="323" r:id="rId8"/>
    <p:sldId id="321" r:id="rId9"/>
    <p:sldId id="322" r:id="rId10"/>
    <p:sldId id="324" r:id="rId11"/>
    <p:sldId id="304" r:id="rId12"/>
    <p:sldId id="327" r:id="rId13"/>
    <p:sldId id="328" r:id="rId14"/>
    <p:sldId id="329" r:id="rId15"/>
    <p:sldId id="33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94660"/>
  </p:normalViewPr>
  <p:slideViewPr>
    <p:cSldViewPr>
      <p:cViewPr varScale="1">
        <p:scale>
          <a:sx n="93" d="100"/>
          <a:sy n="93" d="100"/>
        </p:scale>
        <p:origin x="-426" y="-96"/>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5FE21A-8203-48F3-B8CF-AAAE12CD5C8D}" type="datetimeFigureOut">
              <a:rPr lang="en-US" smtClean="0"/>
              <a:pPr/>
              <a:t>5/27/2021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CA4366-6950-491E-A2BB-D0FDEAFDCB1E}" type="slidenum">
              <a:rPr lang="en-US" smtClean="0"/>
              <a:pPr/>
              <a:t>‹#›</a:t>
            </a:fld>
            <a:endParaRPr lang="en-US"/>
          </a:p>
        </p:txBody>
      </p:sp>
    </p:spTree>
    <p:extLst>
      <p:ext uri="{BB962C8B-B14F-4D97-AF65-F5344CB8AC3E}">
        <p14:creationId xmlns="" xmlns:p14="http://schemas.microsoft.com/office/powerpoint/2010/main" val="27651680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B23271-627A-4DFF-80D9-EC9D0E4A29F7}" type="slidenum">
              <a:rPr lang="en-US" smtClean="0"/>
              <a:pPr/>
              <a:t>1</a:t>
            </a:fld>
            <a:endParaRPr lang="en-US"/>
          </a:p>
        </p:txBody>
      </p:sp>
    </p:spTree>
    <p:extLst>
      <p:ext uri="{BB962C8B-B14F-4D97-AF65-F5344CB8AC3E}">
        <p14:creationId xmlns="" xmlns:p14="http://schemas.microsoft.com/office/powerpoint/2010/main" val="964193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bn-BD" dirty="0" smtClean="0"/>
              <a:t> </a:t>
            </a:r>
            <a:endParaRPr lang="en-US" dirty="0"/>
          </a:p>
        </p:txBody>
      </p:sp>
      <p:sp>
        <p:nvSpPr>
          <p:cNvPr id="4" name="Slide Number Placeholder 3"/>
          <p:cNvSpPr>
            <a:spLocks noGrp="1"/>
          </p:cNvSpPr>
          <p:nvPr>
            <p:ph type="sldNum" sz="quarter" idx="10"/>
          </p:nvPr>
        </p:nvSpPr>
        <p:spPr/>
        <p:txBody>
          <a:bodyPr/>
          <a:lstStyle/>
          <a:p>
            <a:fld id="{93C6B5F9-12A1-413C-A128-D3EB128F170A}"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6442175-C396-447F-9563-028176255125}" type="datetimeFigureOut">
              <a:rPr lang="en-US" smtClean="0"/>
              <a:pPr/>
              <a:t>5/27/2021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10F3FEC-8283-4054-A442-E4AB7BEE1C7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442175-C396-447F-9563-028176255125}" type="datetimeFigureOut">
              <a:rPr lang="en-US" smtClean="0"/>
              <a:pPr/>
              <a:t>5/27/2021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0F3FEC-8283-4054-A442-E4AB7BEE1C7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442175-C396-447F-9563-028176255125}" type="datetimeFigureOut">
              <a:rPr lang="en-US" smtClean="0"/>
              <a:pPr/>
              <a:t>5/27/2021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0F3FEC-8283-4054-A442-E4AB7BEE1C74}"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txBox="1">
            <a:spLocks noGrp="1"/>
          </p:cNvSpPr>
          <p:nvPr>
            <p:ph type="dt" idx="10"/>
          </p:nvPr>
        </p:nvSpPr>
        <p:spPr>
          <a:xfrm>
            <a:off x="8636000" y="6416676"/>
            <a:ext cx="2844800" cy="365125"/>
          </a:xfrm>
          <a:prstGeom prst="rect">
            <a:avLst/>
          </a:prstGeom>
          <a:noFill/>
          <a:ln>
            <a:noFill/>
          </a:ln>
        </p:spPr>
        <p:txBody>
          <a:bodyPr wrap="square" anchor="b"/>
          <a:lstStyle>
            <a:lvl1pPr lvl="0" algn="l">
              <a:defRPr sz="1100">
                <a:solidFill>
                  <a:srgbClr val="D6ECFF"/>
                </a:solidFill>
              </a:defRPr>
            </a:lvl1pPr>
          </a:lstStyle>
          <a:p>
            <a:endParaRPr/>
          </a:p>
        </p:txBody>
      </p:sp>
      <p:sp>
        <p:nvSpPr>
          <p:cNvPr id="3" name="Footer Placeholder 2"/>
          <p:cNvSpPr txBox="1">
            <a:spLocks noGrp="1"/>
          </p:cNvSpPr>
          <p:nvPr>
            <p:ph type="ftr" idx="11"/>
          </p:nvPr>
        </p:nvSpPr>
        <p:spPr>
          <a:xfrm>
            <a:off x="1219200" y="6416676"/>
            <a:ext cx="7416800" cy="365125"/>
          </a:xfrm>
          <a:prstGeom prst="rect">
            <a:avLst/>
          </a:prstGeom>
          <a:noFill/>
          <a:ln>
            <a:noFill/>
          </a:ln>
        </p:spPr>
        <p:txBody>
          <a:bodyPr wrap="square" anchor="b"/>
          <a:lstStyle>
            <a:lvl1pPr lvl="0">
              <a:defRPr/>
            </a:lvl1pPr>
          </a:lstStyle>
          <a:p>
            <a:endParaRPr/>
          </a:p>
        </p:txBody>
      </p:sp>
      <p:sp>
        <p:nvSpPr>
          <p:cNvPr id="4" name="Slide Number Placeholder 3"/>
          <p:cNvSpPr txBox="1">
            <a:spLocks noGrp="1"/>
          </p:cNvSpPr>
          <p:nvPr>
            <p:ph type="sldNum" idx="12"/>
          </p:nvPr>
        </p:nvSpPr>
        <p:spPr>
          <a:xfrm>
            <a:off x="11480800" y="6416676"/>
            <a:ext cx="609600" cy="365125"/>
          </a:xfrm>
          <a:prstGeom prst="rect">
            <a:avLst/>
          </a:prstGeom>
          <a:noFill/>
          <a:ln>
            <a:noFill/>
          </a:ln>
        </p:spPr>
        <p:txBody>
          <a:bodyPr wrap="square" anchor="b"/>
          <a:lstStyle>
            <a:lvl1pPr lvl="0" algn="l">
              <a:defRPr sz="1200">
                <a:solidFill>
                  <a:srgbClr val="D6ECFF"/>
                </a:solidFill>
              </a:defRPr>
            </a:lvl1pPr>
          </a:lstStyle>
          <a:p>
            <a:fld id="{8B38DBA3-52F9-4AF4-A6A4-FA4D7DB2F99C}"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442175-C396-447F-9563-028176255125}" type="datetimeFigureOut">
              <a:rPr lang="en-US" smtClean="0"/>
              <a:pPr/>
              <a:t>5/27/2021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0F3FEC-8283-4054-A442-E4AB7BEE1C7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6442175-C396-447F-9563-028176255125}" type="datetimeFigureOut">
              <a:rPr lang="en-US" smtClean="0"/>
              <a:pPr/>
              <a:t>5/27/2021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0F3FEC-8283-4054-A442-E4AB7BEE1C7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6442175-C396-447F-9563-028176255125}" type="datetimeFigureOut">
              <a:rPr lang="en-US" smtClean="0"/>
              <a:pPr/>
              <a:t>5/27/2021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0F3FEC-8283-4054-A442-E4AB7BEE1C7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6442175-C396-447F-9563-028176255125}" type="datetimeFigureOut">
              <a:rPr lang="en-US" smtClean="0"/>
              <a:pPr/>
              <a:t>5/27/2021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0F3FEC-8283-4054-A442-E4AB7BEE1C7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6442175-C396-447F-9563-028176255125}" type="datetimeFigureOut">
              <a:rPr lang="en-US" smtClean="0"/>
              <a:pPr/>
              <a:t>5/27/2021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0F3FEC-8283-4054-A442-E4AB7BEE1C7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442175-C396-447F-9563-028176255125}" type="datetimeFigureOut">
              <a:rPr lang="en-US" smtClean="0"/>
              <a:pPr/>
              <a:t>5/27/2021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0F3FEC-8283-4054-A442-E4AB7BEE1C7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6442175-C396-447F-9563-028176255125}" type="datetimeFigureOut">
              <a:rPr lang="en-US" smtClean="0"/>
              <a:pPr/>
              <a:t>5/27/2021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0F3FEC-8283-4054-A442-E4AB7BEE1C7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6442175-C396-447F-9563-028176255125}" type="datetimeFigureOut">
              <a:rPr lang="en-US" smtClean="0"/>
              <a:pPr/>
              <a:t>5/27/2021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69600" y="6356351"/>
            <a:ext cx="812800" cy="365125"/>
          </a:xfrm>
        </p:spPr>
        <p:txBody>
          <a:bodyPr/>
          <a:lstStyle/>
          <a:p>
            <a:fld id="{910F3FEC-8283-4054-A442-E4AB7BEE1C74}" type="slidenum">
              <a:rPr lang="en-US" smtClean="0"/>
              <a:pPr/>
              <a:t>‹#›</a:t>
            </a:fld>
            <a:endParaRPr lang="en-US"/>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6442175-C396-447F-9563-028176255125}" type="datetimeFigureOut">
              <a:rPr lang="en-US" smtClean="0"/>
              <a:pPr/>
              <a:t>5/27/2021</a:t>
            </a:fld>
            <a:endParaRPr lang="en-US"/>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10F3FEC-8283-4054-A442-E4AB7BEE1C74}" type="slidenum">
              <a:rPr lang="en-US" smtClean="0"/>
              <a:pPr/>
              <a:t>‹#›</a:t>
            </a:fld>
            <a:endParaRPr lang="en-US"/>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060" r:id="rId1"/>
    <p:sldLayoutId id="2147484061" r:id="rId2"/>
    <p:sldLayoutId id="2147484062" r:id="rId3"/>
    <p:sldLayoutId id="2147484063" r:id="rId4"/>
    <p:sldLayoutId id="2147484064" r:id="rId5"/>
    <p:sldLayoutId id="2147484065" r:id="rId6"/>
    <p:sldLayoutId id="2147484066" r:id="rId7"/>
    <p:sldLayoutId id="2147484067" r:id="rId8"/>
    <p:sldLayoutId id="2147484068" r:id="rId9"/>
    <p:sldLayoutId id="2147484069" r:id="rId10"/>
    <p:sldLayoutId id="2147484070" r:id="rId11"/>
    <p:sldLayoutId id="2147484071" r:id="rId12"/>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audio" Target="../media/audio6.wav"/><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11.jpeg"/></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2.wav"/><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audio" Target="../media/audio4.wav"/><Relationship Id="rId1" Type="http://schemas.openxmlformats.org/officeDocument/2006/relationships/slideLayout" Target="../slideLayouts/slideLayout12.xml"/><Relationship Id="rId5" Type="http://schemas.openxmlformats.org/officeDocument/2006/relationships/image" Target="../media/image7.jpe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audio" Target="../media/audio5.wav"/><Relationship Id="rId1" Type="http://schemas.openxmlformats.org/officeDocument/2006/relationships/slideLayout" Target="../slideLayouts/slideLayout12.xml"/><Relationship Id="rId4" Type="http://schemas.openxmlformats.org/officeDocument/2006/relationships/image" Target="../media/image9.jpeg"/></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audio" Target="../media/audio4.wav"/><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audio" Target="../media/audio6.wav"/><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audio" Target="../media/audio5.wav"/><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 xmlns:a16="http://schemas.microsoft.com/office/drawing/2014/main" id="{62333937-4EB3-43CE-9A27-380381C5A4CE}"/>
              </a:ext>
            </a:extLst>
          </p:cNvPr>
          <p:cNvSpPr txBox="1"/>
          <p:nvPr/>
        </p:nvSpPr>
        <p:spPr>
          <a:xfrm>
            <a:off x="0" y="0"/>
            <a:ext cx="12192000" cy="3200400"/>
          </a:xfrm>
          <a:prstGeom prst="rect">
            <a:avLst/>
          </a:prstGeom>
          <a:noFill/>
        </p:spPr>
        <p:txBody>
          <a:bodyPr wrap="none" rtlCol="0">
            <a:prstTxWarp prst="textDoubleWave1">
              <a:avLst/>
            </a:prstTxWarp>
            <a:spAutoFit/>
          </a:bodyPr>
          <a:lstStyle/>
          <a:p>
            <a:r>
              <a:rPr lang="bn-BD" sz="49600" b="1" dirty="0" smtClean="0">
                <a:ln w="6600">
                  <a:solidFill>
                    <a:schemeClr val="accent2"/>
                  </a:solidFill>
                  <a:prstDash val="solid"/>
                </a:ln>
                <a:solidFill>
                  <a:srgbClr val="FF0000"/>
                </a:solidFill>
                <a:effectLst>
                  <a:outerShdw dist="38100" dir="2700000" algn="tl" rotWithShape="0">
                    <a:schemeClr val="accent2"/>
                  </a:outerShdw>
                </a:effectLst>
                <a:latin typeface="NikoshBAN" panose="02000000000000000000" pitchFamily="2" charset="0"/>
                <a:cs typeface="NikoshBAN" panose="02000000000000000000" pitchFamily="2" charset="0"/>
              </a:rPr>
              <a:t>আ</a:t>
            </a:r>
            <a:r>
              <a:rPr lang="bn-BD" sz="49600" b="1" dirty="0" smtClean="0">
                <a:ln w="6600">
                  <a:solidFill>
                    <a:schemeClr val="accent2"/>
                  </a:solidFill>
                  <a:prstDash val="solid"/>
                </a:ln>
                <a:solidFill>
                  <a:srgbClr val="00FF00"/>
                </a:solidFill>
                <a:effectLst>
                  <a:outerShdw dist="38100" dir="2700000" algn="tl" rotWithShape="0">
                    <a:schemeClr val="accent2"/>
                  </a:outerShdw>
                </a:effectLst>
                <a:latin typeface="NikoshBAN" panose="02000000000000000000" pitchFamily="2" charset="0"/>
                <a:cs typeface="NikoshBAN" panose="02000000000000000000" pitchFamily="2" charset="0"/>
              </a:rPr>
              <a:t>জ</a:t>
            </a:r>
            <a:r>
              <a:rPr lang="bn-BD" sz="49600" b="1" dirty="0" smtClean="0">
                <a:ln w="6600">
                  <a:solidFill>
                    <a:schemeClr val="accent2"/>
                  </a:solidFill>
                  <a:prstDash val="solid"/>
                </a:ln>
                <a:solidFill>
                  <a:schemeClr val="accent3"/>
                </a:solidFill>
                <a:effectLst>
                  <a:outerShdw dist="38100" dir="2700000" algn="tl" rotWithShape="0">
                    <a:schemeClr val="accent2"/>
                  </a:outerShdw>
                </a:effectLst>
                <a:latin typeface="NikoshBAN" panose="02000000000000000000" pitchFamily="2" charset="0"/>
                <a:cs typeface="NikoshBAN" panose="02000000000000000000" pitchFamily="2" charset="0"/>
              </a:rPr>
              <a:t>কে</a:t>
            </a:r>
            <a:r>
              <a:rPr lang="bn-BD" sz="49600" b="1" dirty="0" smtClean="0">
                <a:ln w="6600">
                  <a:solidFill>
                    <a:schemeClr val="accent2"/>
                  </a:solidFill>
                  <a:prstDash val="solid"/>
                </a:ln>
                <a:solidFill>
                  <a:srgbClr val="00FF00"/>
                </a:solidFill>
                <a:effectLst>
                  <a:outerShdw dist="38100" dir="2700000" algn="tl" rotWithShape="0">
                    <a:schemeClr val="accent2"/>
                  </a:outerShdw>
                </a:effectLst>
                <a:latin typeface="NikoshBAN" panose="02000000000000000000" pitchFamily="2" charset="0"/>
                <a:cs typeface="NikoshBAN" panose="02000000000000000000" pitchFamily="2" charset="0"/>
              </a:rPr>
              <a:t>র </a:t>
            </a:r>
            <a:r>
              <a:rPr lang="bn-BD" sz="49600" b="1" dirty="0" smtClean="0">
                <a:ln w="6600">
                  <a:solidFill>
                    <a:schemeClr val="accent2"/>
                  </a:solidFill>
                  <a:prstDash val="solid"/>
                </a:ln>
                <a:solidFill>
                  <a:srgbClr val="FFFF00"/>
                </a:solidFill>
                <a:effectLst>
                  <a:outerShdw dist="38100" dir="2700000" algn="tl" rotWithShape="0">
                    <a:schemeClr val="accent2"/>
                  </a:outerShdw>
                </a:effectLst>
                <a:latin typeface="NikoshBAN" panose="02000000000000000000" pitchFamily="2" charset="0"/>
                <a:cs typeface="NikoshBAN" panose="02000000000000000000" pitchFamily="2" charset="0"/>
              </a:rPr>
              <a:t>ক্লা</a:t>
            </a:r>
            <a:r>
              <a:rPr lang="bn-BD" sz="49600" b="1" dirty="0" smtClean="0">
                <a:ln w="6600">
                  <a:solidFill>
                    <a:schemeClr val="accent2"/>
                  </a:solidFill>
                  <a:prstDash val="solid"/>
                </a:ln>
                <a:solidFill>
                  <a:srgbClr val="FF0000"/>
                </a:solidFill>
                <a:effectLst>
                  <a:outerShdw dist="38100" dir="2700000" algn="tl" rotWithShape="0">
                    <a:schemeClr val="accent2"/>
                  </a:outerShdw>
                </a:effectLst>
                <a:latin typeface="NikoshBAN" panose="02000000000000000000" pitchFamily="2" charset="0"/>
                <a:cs typeface="NikoshBAN" panose="02000000000000000000" pitchFamily="2" charset="0"/>
              </a:rPr>
              <a:t>শে</a:t>
            </a:r>
            <a:r>
              <a:rPr lang="bn-BD" sz="49600" b="1" dirty="0" smtClean="0">
                <a:ln w="6600">
                  <a:solidFill>
                    <a:schemeClr val="accent2"/>
                  </a:solidFill>
                  <a:prstDash val="solid"/>
                </a:ln>
                <a:solidFill>
                  <a:srgbClr val="00FF00"/>
                </a:solidFill>
                <a:effectLst>
                  <a:outerShdw dist="38100" dir="2700000" algn="tl" rotWithShape="0">
                    <a:schemeClr val="accent2"/>
                  </a:outerShdw>
                </a:effectLst>
                <a:latin typeface="NikoshBAN" panose="02000000000000000000" pitchFamily="2" charset="0"/>
                <a:cs typeface="NikoshBAN" panose="02000000000000000000" pitchFamily="2" charset="0"/>
              </a:rPr>
              <a:t> </a:t>
            </a:r>
            <a:r>
              <a:rPr lang="bn-BD" sz="49600" b="1" dirty="0" smtClean="0">
                <a:ln w="6600">
                  <a:solidFill>
                    <a:schemeClr val="accent2"/>
                  </a:solidFill>
                  <a:prstDash val="solid"/>
                </a:ln>
                <a:solidFill>
                  <a:srgbClr val="002060"/>
                </a:solidFill>
                <a:effectLst>
                  <a:outerShdw dist="38100" dir="2700000" algn="tl" rotWithShape="0">
                    <a:schemeClr val="accent2"/>
                  </a:outerShdw>
                </a:effectLst>
                <a:latin typeface="NikoshBAN" panose="02000000000000000000" pitchFamily="2" charset="0"/>
                <a:cs typeface="NikoshBAN" panose="02000000000000000000" pitchFamily="2" charset="0"/>
              </a:rPr>
              <a:t>সকল</a:t>
            </a:r>
            <a:r>
              <a:rPr lang="bn-BD" sz="49600" b="1" dirty="0" smtClean="0">
                <a:ln w="6600">
                  <a:solidFill>
                    <a:schemeClr val="accent2"/>
                  </a:solidFill>
                  <a:prstDash val="solid"/>
                </a:ln>
                <a:solidFill>
                  <a:srgbClr val="00FF00"/>
                </a:solidFill>
                <a:effectLst>
                  <a:outerShdw dist="38100" dir="2700000" algn="tl" rotWithShape="0">
                    <a:schemeClr val="accent2"/>
                  </a:outerShdw>
                </a:effectLst>
                <a:latin typeface="NikoshBAN" panose="02000000000000000000" pitchFamily="2" charset="0"/>
                <a:cs typeface="NikoshBAN" panose="02000000000000000000" pitchFamily="2" charset="0"/>
              </a:rPr>
              <a:t> </a:t>
            </a:r>
            <a:r>
              <a:rPr lang="bn-BD" sz="49600" b="1" dirty="0" smtClean="0">
                <a:ln w="6600">
                  <a:solidFill>
                    <a:schemeClr val="accent2"/>
                  </a:solidFill>
                  <a:prstDash val="solid"/>
                </a:ln>
                <a:solidFill>
                  <a:srgbClr val="FF0000"/>
                </a:solidFill>
                <a:effectLst>
                  <a:outerShdw dist="38100" dir="2700000" algn="tl" rotWithShape="0">
                    <a:schemeClr val="accent2"/>
                  </a:outerShdw>
                </a:effectLst>
                <a:latin typeface="NikoshBAN" panose="02000000000000000000" pitchFamily="2" charset="0"/>
                <a:cs typeface="NikoshBAN" panose="02000000000000000000" pitchFamily="2" charset="0"/>
              </a:rPr>
              <a:t>কে</a:t>
            </a:r>
            <a:r>
              <a:rPr lang="bn-BD" sz="49600" b="1" dirty="0" smtClean="0">
                <a:ln w="6600">
                  <a:solidFill>
                    <a:schemeClr val="accent2"/>
                  </a:solidFill>
                  <a:prstDash val="solid"/>
                </a:ln>
                <a:solidFill>
                  <a:srgbClr val="00FF00"/>
                </a:solidFill>
                <a:effectLst>
                  <a:outerShdw dist="38100" dir="2700000" algn="tl" rotWithShape="0">
                    <a:schemeClr val="accent2"/>
                  </a:outerShdw>
                </a:effectLst>
                <a:latin typeface="NikoshBAN" panose="02000000000000000000" pitchFamily="2" charset="0"/>
                <a:cs typeface="NikoshBAN" panose="02000000000000000000" pitchFamily="2" charset="0"/>
              </a:rPr>
              <a:t> </a:t>
            </a:r>
            <a:r>
              <a:rPr lang="en-US" sz="49600" b="1" dirty="0" err="1" smtClean="0">
                <a:ln w="6600">
                  <a:solidFill>
                    <a:schemeClr val="accent2"/>
                  </a:solidFill>
                  <a:prstDash val="solid"/>
                </a:ln>
                <a:solidFill>
                  <a:srgbClr val="00FF00"/>
                </a:solidFill>
                <a:effectLst>
                  <a:outerShdw dist="38100" dir="2700000" algn="tl" rotWithShape="0">
                    <a:schemeClr val="accent2"/>
                  </a:outerShdw>
                </a:effectLst>
                <a:latin typeface="NikoshBAN" panose="02000000000000000000" pitchFamily="2" charset="0"/>
                <a:cs typeface="NikoshBAN" panose="02000000000000000000" pitchFamily="2" charset="0"/>
              </a:rPr>
              <a:t>স্বা</a:t>
            </a:r>
            <a:r>
              <a:rPr lang="en-US" sz="49600" b="1" dirty="0" smtClean="0">
                <a:ln w="6600">
                  <a:solidFill>
                    <a:schemeClr val="accent2"/>
                  </a:solidFill>
                  <a:prstDash val="solid"/>
                </a:ln>
                <a:solidFill>
                  <a:srgbClr val="FFFF00"/>
                </a:solidFill>
                <a:effectLst>
                  <a:outerShdw dist="38100" dir="2700000" algn="tl" rotWithShape="0">
                    <a:schemeClr val="accent2"/>
                  </a:outerShdw>
                </a:effectLst>
                <a:latin typeface="NikoshBAN" panose="02000000000000000000" pitchFamily="2" charset="0"/>
                <a:cs typeface="NikoshBAN" panose="02000000000000000000" pitchFamily="2" charset="0"/>
              </a:rPr>
              <a:t> </a:t>
            </a:r>
            <a:r>
              <a:rPr lang="en-US" sz="49600" b="1" dirty="0">
                <a:ln w="6600">
                  <a:solidFill>
                    <a:schemeClr val="accent2"/>
                  </a:solidFill>
                  <a:prstDash val="solid"/>
                </a:ln>
                <a:solidFill>
                  <a:srgbClr val="FF0000"/>
                </a:solidFill>
                <a:effectLst>
                  <a:outerShdw dist="38100" dir="2700000" algn="tl" rotWithShape="0">
                    <a:schemeClr val="accent2"/>
                  </a:outerShdw>
                </a:effectLst>
                <a:latin typeface="NikoshBAN" panose="02000000000000000000" pitchFamily="2" charset="0"/>
                <a:cs typeface="NikoshBAN" panose="02000000000000000000" pitchFamily="2" charset="0"/>
              </a:rPr>
              <a:t>গ</a:t>
            </a:r>
            <a:r>
              <a:rPr lang="en-US" sz="49600" b="1" dirty="0">
                <a:ln w="6600">
                  <a:solidFill>
                    <a:schemeClr val="accent2"/>
                  </a:solidFill>
                  <a:prstDash val="solid"/>
                </a:ln>
                <a:solidFill>
                  <a:srgbClr val="FFFF00"/>
                </a:solidFill>
                <a:effectLst>
                  <a:outerShdw dist="38100" dir="2700000" algn="tl" rotWithShape="0">
                    <a:schemeClr val="accent2"/>
                  </a:outerShdw>
                </a:effectLst>
                <a:latin typeface="NikoshBAN" panose="02000000000000000000" pitchFamily="2" charset="0"/>
                <a:cs typeface="NikoshBAN" panose="02000000000000000000" pitchFamily="2" charset="0"/>
              </a:rPr>
              <a:t> </a:t>
            </a:r>
            <a:r>
              <a:rPr lang="en-US" sz="49600" b="1" dirty="0">
                <a:ln w="6600">
                  <a:solidFill>
                    <a:schemeClr val="accent2"/>
                  </a:solidFill>
                  <a:prstDash val="solid"/>
                </a:ln>
                <a:solidFill>
                  <a:srgbClr val="002060"/>
                </a:solidFill>
                <a:effectLst>
                  <a:outerShdw dist="38100" dir="2700000" algn="tl" rotWithShape="0">
                    <a:schemeClr val="accent2"/>
                  </a:outerShdw>
                </a:effectLst>
                <a:latin typeface="NikoshBAN" panose="02000000000000000000" pitchFamily="2" charset="0"/>
                <a:cs typeface="NikoshBAN" panose="02000000000000000000" pitchFamily="2" charset="0"/>
              </a:rPr>
              <a:t>ত</a:t>
            </a:r>
            <a:r>
              <a:rPr lang="en-US" sz="49600" b="1" dirty="0">
                <a:ln w="6600">
                  <a:solidFill>
                    <a:schemeClr val="accent2"/>
                  </a:solidFill>
                  <a:prstDash val="solid"/>
                </a:ln>
                <a:solidFill>
                  <a:srgbClr val="FFFF00"/>
                </a:solidFill>
                <a:effectLst>
                  <a:outerShdw dist="38100" dir="2700000" algn="tl" rotWithShape="0">
                    <a:schemeClr val="accent2"/>
                  </a:outerShdw>
                </a:effectLst>
                <a:latin typeface="NikoshBAN" panose="02000000000000000000" pitchFamily="2" charset="0"/>
                <a:cs typeface="NikoshBAN" panose="02000000000000000000" pitchFamily="2" charset="0"/>
              </a:rPr>
              <a:t> ম</a:t>
            </a:r>
          </a:p>
        </p:txBody>
      </p:sp>
      <p:pic>
        <p:nvPicPr>
          <p:cNvPr id="1026" name="Picture 2" descr="C:\Users\s\Desktop\best-tropical-vacations-bora-bora.jpg"/>
          <p:cNvPicPr>
            <a:picLocks noChangeAspect="1" noChangeArrowheads="1"/>
          </p:cNvPicPr>
          <p:nvPr/>
        </p:nvPicPr>
        <p:blipFill>
          <a:blip r:embed="rId4"/>
          <a:srcRect/>
          <a:stretch>
            <a:fillRect/>
          </a:stretch>
        </p:blipFill>
        <p:spPr bwMode="auto">
          <a:xfrm>
            <a:off x="152400" y="3048001"/>
            <a:ext cx="11887199" cy="3505200"/>
          </a:xfrm>
          <a:prstGeom prst="rect">
            <a:avLst/>
          </a:prstGeom>
          <a:noFill/>
        </p:spPr>
      </p:pic>
    </p:spTree>
    <p:extLst>
      <p:ext uri="{BB962C8B-B14F-4D97-AF65-F5344CB8AC3E}">
        <p14:creationId xmlns="" xmlns:p14="http://schemas.microsoft.com/office/powerpoint/2010/main" val="1477126208"/>
      </p:ext>
    </p:extLst>
  </p:cSld>
  <p:clrMapOvr>
    <a:masterClrMapping/>
  </p:clrMapOvr>
  <p:transition spd="slow">
    <p:fade/>
    <p:sndAc>
      <p:stSnd>
        <p:snd r:embed="rId3" name="drumroll.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8"/>
                                        </p:tgtEl>
                                        <p:attrNameLst>
                                          <p:attrName>style.visibility</p:attrName>
                                        </p:attrNameLst>
                                      </p:cBhvr>
                                      <p:to>
                                        <p:strVal val="visible"/>
                                      </p:to>
                                    </p:set>
                                    <p:set>
                                      <p:cBhvr>
                                        <p:cTn id="7" dur="114" fill="hold">
                                          <p:stCondLst>
                                            <p:cond delay="0"/>
                                          </p:stCondLst>
                                        </p:cTn>
                                        <p:tgtEl>
                                          <p:spTgt spid="8"/>
                                        </p:tgtEl>
                                        <p:attrNameLst>
                                          <p:attrName>style.rotation</p:attrName>
                                        </p:attrNameLst>
                                      </p:cBhvr>
                                      <p:to>
                                        <p:strVal val="-45.0"/>
                                      </p:to>
                                    </p:set>
                                    <p:anim calcmode="lin" valueType="num">
                                      <p:cBhvr>
                                        <p:cTn id="8" dur="114" fill="hold">
                                          <p:stCondLst>
                                            <p:cond delay="114"/>
                                          </p:stCondLst>
                                        </p:cTn>
                                        <p:tgtEl>
                                          <p:spTgt spid="8"/>
                                        </p:tgtEl>
                                        <p:attrNameLst>
                                          <p:attrName>style.rotation</p:attrName>
                                        </p:attrNameLst>
                                      </p:cBhvr>
                                      <p:tavLst>
                                        <p:tav tm="0">
                                          <p:val>
                                            <p:fltVal val="-45"/>
                                          </p:val>
                                        </p:tav>
                                        <p:tav tm="69900">
                                          <p:val>
                                            <p:fltVal val="45"/>
                                          </p:val>
                                        </p:tav>
                                        <p:tav tm="100000">
                                          <p:val>
                                            <p:fltVal val="0"/>
                                          </p:val>
                                        </p:tav>
                                      </p:tavLst>
                                    </p:anim>
                                    <p:anim calcmode="lin" valueType="num">
                                      <p:cBhvr>
                                        <p:cTn id="9" dur="114" fill="hold">
                                          <p:stCondLst>
                                            <p:cond delay="0"/>
                                          </p:stCondLst>
                                        </p:cTn>
                                        <p:tgtEl>
                                          <p:spTgt spid="8"/>
                                        </p:tgtEl>
                                        <p:attrNameLst>
                                          <p:attrName>ppt_y</p:attrName>
                                        </p:attrNameLst>
                                      </p:cBhvr>
                                      <p:tavLst>
                                        <p:tav tm="0">
                                          <p:val>
                                            <p:strVal val="#ppt_y-1"/>
                                          </p:val>
                                        </p:tav>
                                        <p:tav tm="100000">
                                          <p:val>
                                            <p:strVal val="#ppt_y-(0.354*#ppt_w-0.172*#ppt_h)"/>
                                          </p:val>
                                        </p:tav>
                                      </p:tavLst>
                                    </p:anim>
                                    <p:anim calcmode="lin" valueType="num">
                                      <p:cBhvr>
                                        <p:cTn id="10" dur="39" decel="50000" autoRev="1" fill="hold">
                                          <p:stCondLst>
                                            <p:cond delay="114"/>
                                          </p:stCondLst>
                                        </p:cTn>
                                        <p:tgtEl>
                                          <p:spTgt spid="8"/>
                                        </p:tgtEl>
                                        <p:attrNameLst>
                                          <p:attrName>ppt_y</p:attrName>
                                        </p:attrNameLst>
                                      </p:cBhvr>
                                      <p:tavLst>
                                        <p:tav tm="0">
                                          <p:val>
                                            <p:strVal val="#ppt_y-(0.354*#ppt_w-0.172*#ppt_h)"/>
                                          </p:val>
                                        </p:tav>
                                        <p:tav tm="100000">
                                          <p:val>
                                            <p:strVal val="#ppt_y-(0.354*#ppt_w-0.172*#ppt_h)-#ppt_h/2"/>
                                          </p:val>
                                        </p:tav>
                                      </p:tavLst>
                                    </p:anim>
                                    <p:anim calcmode="lin" valueType="num">
                                      <p:cBhvr>
                                        <p:cTn id="11" dur="34" fill="hold">
                                          <p:stCondLst>
                                            <p:cond delay="216"/>
                                          </p:stCondLst>
                                        </p:cTn>
                                        <p:tgtEl>
                                          <p:spTgt spid="8"/>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bn-BD" sz="4400" dirty="0" smtClean="0">
                <a:solidFill>
                  <a:srgbClr val="FFFF00"/>
                </a:solidFill>
                <a:latin typeface="NikoshBAN" pitchFamily="2" charset="0"/>
                <a:cs typeface="NikoshBAN" pitchFamily="2" charset="0"/>
              </a:rPr>
              <a:t>মন্দকাজের</a:t>
            </a:r>
            <a:r>
              <a:rPr lang="bn-BD" sz="4400" dirty="0" smtClean="0">
                <a:latin typeface="NikoshBAN" pitchFamily="2" charset="0"/>
                <a:cs typeface="NikoshBAN" pitchFamily="2" charset="0"/>
              </a:rPr>
              <a:t> </a:t>
            </a:r>
            <a:r>
              <a:rPr lang="bn-BD" sz="4400" dirty="0" smtClean="0">
                <a:solidFill>
                  <a:srgbClr val="FFFF00"/>
                </a:solidFill>
                <a:latin typeface="NikoshBAN" pitchFamily="2" charset="0"/>
                <a:cs typeface="NikoshBAN" pitchFamily="2" charset="0"/>
              </a:rPr>
              <a:t>বাধা দেওয়ার হুকুমঃ </a:t>
            </a:r>
          </a:p>
          <a:p>
            <a:pPr algn="just"/>
            <a:r>
              <a:rPr lang="bn-BD" sz="3600" dirty="0" smtClean="0">
                <a:solidFill>
                  <a:schemeClr val="bg1"/>
                </a:solidFill>
                <a:latin typeface="NikoshBAN" pitchFamily="2" charset="0"/>
                <a:cs typeface="NikoshBAN" pitchFamily="2" charset="0"/>
              </a:rPr>
              <a:t>মন্দ কাজে বাধা দিয়ে ঠেকানো গেলে সমাজে যেমন শান্তি বজায় </a:t>
            </a:r>
            <a:r>
              <a:rPr lang="bn-BD" sz="3600" smtClean="0">
                <a:solidFill>
                  <a:schemeClr val="bg1"/>
                </a:solidFill>
                <a:latin typeface="NikoshBAN" pitchFamily="2" charset="0"/>
                <a:cs typeface="NikoshBAN" pitchFamily="2" charset="0"/>
              </a:rPr>
              <a:t>থাকে,তেমনি অন্যায়কারীও </a:t>
            </a:r>
            <a:r>
              <a:rPr lang="bn-BD" sz="3600" dirty="0" smtClean="0">
                <a:solidFill>
                  <a:schemeClr val="bg1"/>
                </a:solidFill>
                <a:latin typeface="NikoshBAN" pitchFamily="2" charset="0"/>
                <a:cs typeface="NikoshBAN" pitchFamily="2" charset="0"/>
              </a:rPr>
              <a:t>গোনাহ থেকে বেঁচে থাকে। ফলে জাহান্নামে যাওয়ার হাত থেকে সে রক্ষা পায়। </a:t>
            </a:r>
          </a:p>
          <a:p>
            <a:pPr algn="just"/>
            <a:r>
              <a:rPr lang="bn-BD" sz="3600" dirty="0" smtClean="0">
                <a:latin typeface="NikoshBAN" pitchFamily="2" charset="0"/>
                <a:cs typeface="NikoshBAN" pitchFamily="2" charset="0"/>
              </a:rPr>
              <a:t>অত্র হাদিস দ্বারা এটাই প্রমাণিত হয় যে,মন্দ কাজে বাধা দেওয়া ব্যক্তির  শক্তি ও সামর্থের নিরীখে ফরজে কিফায়া। সমাজের কেউ বাধা দিয়ে মন্দ কাজ বন্ধ করলে সকলেই গোনাহ থেকে বেঁচে যাবে। পক্ষান্তরে কেউ বাধা না দিলে সকলেই ফরজ তরকের অপরাধে গোনাহগার হবে। আর বাধা দেওয়ার বাহ্যিক শক্তি-সামর্থের সাথে তার ঈমানি শক্তিও নিরূপিত হবে।অর্থাৎ বাধা দানের ক্ষমতা ও শক্তি না থাকার ক্ষেত্রে ঈমানের চাহিদানুযায়ী সে মনে মনে তা প্রতিহত করার পরিকল্পনা করতে থাকবে এবং ঘৃণা ভরে পরিহারে সচেষ্ট থাকবে।  </a:t>
            </a:r>
            <a:endParaRPr lang="en-US" sz="3600" dirty="0">
              <a:latin typeface="NikoshBAN" pitchFamily="2" charset="0"/>
              <a:cs typeface="NikoshBAN" pitchFamily="2" charset="0"/>
            </a:endParaRPr>
          </a:p>
        </p:txBody>
      </p:sp>
    </p:spTree>
  </p:cSld>
  <p:clrMapOvr>
    <a:masterClrMapping/>
  </p:clrMapOvr>
  <p:transition>
    <p:cut/>
    <p:sndAc>
      <p:stSnd>
        <p:snd r:embed="rId2" name="chimes.wav" builtIn="1"/>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 xmlns:p14="http://schemas.microsoft.com/office/powerpoint/2010/main" val="4135670033"/>
              </p:ext>
            </p:extLst>
          </p:nvPr>
        </p:nvGraphicFramePr>
        <p:xfrm>
          <a:off x="2133600" y="2133600"/>
          <a:ext cx="8128000" cy="4419600"/>
        </p:xfrm>
        <a:graphic>
          <a:graphicData uri="http://schemas.openxmlformats.org/drawingml/2006/table">
            <a:tbl>
              <a:tblPr firstRow="1" bandRow="1">
                <a:tableStyleId>{5C22544A-7EE6-4342-B048-85BDC9FD1C3A}</a:tableStyleId>
              </a:tblPr>
              <a:tblGrid>
                <a:gridCol w="4064000"/>
                <a:gridCol w="4064000"/>
              </a:tblGrid>
              <a:tr h="609600">
                <a:tc>
                  <a:txBody>
                    <a:bodyPr/>
                    <a:lstStyle/>
                    <a:p>
                      <a:r>
                        <a:rPr lang="en-US" dirty="0" smtClean="0"/>
                        <a:t>   </a:t>
                      </a:r>
                      <a:r>
                        <a:rPr lang="en-US" sz="4000" dirty="0" err="1" smtClean="0">
                          <a:latin typeface="NikoshBAN" pitchFamily="2" charset="0"/>
                          <a:cs typeface="NikoshBAN" pitchFamily="2" charset="0"/>
                        </a:rPr>
                        <a:t>বাংলা</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অর্থ</a:t>
                      </a:r>
                      <a:r>
                        <a:rPr lang="en-US" sz="4000" dirty="0" smtClean="0">
                          <a:latin typeface="NikoshBAN" pitchFamily="2" charset="0"/>
                          <a:cs typeface="NikoshBAN" pitchFamily="2" charset="0"/>
                        </a:rPr>
                        <a:t> </a:t>
                      </a:r>
                      <a:endParaRPr lang="en-US" sz="4000" dirty="0">
                        <a:latin typeface="NikoshBAN" pitchFamily="2" charset="0"/>
                        <a:cs typeface="NikoshBAN" pitchFamily="2" charset="0"/>
                      </a:endParaRPr>
                    </a:p>
                  </a:txBody>
                  <a:tcPr/>
                </a:tc>
                <a:tc>
                  <a:txBody>
                    <a:bodyPr/>
                    <a:lstStyle/>
                    <a:p>
                      <a:r>
                        <a:rPr lang="en-US" dirty="0" smtClean="0"/>
                        <a:t>   </a:t>
                      </a:r>
                      <a:r>
                        <a:rPr lang="en-US" sz="4000" dirty="0" err="1" smtClean="0">
                          <a:solidFill>
                            <a:schemeClr val="bg1"/>
                          </a:solidFill>
                          <a:latin typeface="NikoshBAN" pitchFamily="2" charset="0"/>
                          <a:cs typeface="NikoshBAN" pitchFamily="2" charset="0"/>
                        </a:rPr>
                        <a:t>আরবি</a:t>
                      </a:r>
                      <a:r>
                        <a:rPr lang="en-US" sz="4000" dirty="0" smtClean="0">
                          <a:solidFill>
                            <a:schemeClr val="bg1"/>
                          </a:solidFill>
                          <a:latin typeface="NikoshBAN" pitchFamily="2" charset="0"/>
                          <a:cs typeface="NikoshBAN" pitchFamily="2" charset="0"/>
                        </a:rPr>
                        <a:t> </a:t>
                      </a:r>
                      <a:r>
                        <a:rPr lang="en-US" sz="4000" dirty="0" err="1" smtClean="0">
                          <a:solidFill>
                            <a:schemeClr val="bg1"/>
                          </a:solidFill>
                          <a:latin typeface="NikoshBAN" pitchFamily="2" charset="0"/>
                          <a:cs typeface="NikoshBAN" pitchFamily="2" charset="0"/>
                        </a:rPr>
                        <a:t>শব্দ</a:t>
                      </a:r>
                      <a:r>
                        <a:rPr lang="en-US" sz="4000" dirty="0" smtClean="0">
                          <a:solidFill>
                            <a:schemeClr val="bg1"/>
                          </a:solidFill>
                          <a:latin typeface="NikoshBAN" pitchFamily="2" charset="0"/>
                          <a:cs typeface="NikoshBAN" pitchFamily="2" charset="0"/>
                        </a:rPr>
                        <a:t> </a:t>
                      </a:r>
                      <a:endParaRPr lang="en-US" sz="4000" dirty="0">
                        <a:solidFill>
                          <a:schemeClr val="bg1"/>
                        </a:solidFill>
                        <a:latin typeface="NikoshBAN" pitchFamily="2" charset="0"/>
                        <a:cs typeface="NikoshBAN" pitchFamily="2" charset="0"/>
                      </a:endParaRPr>
                    </a:p>
                  </a:txBody>
                  <a:tcPr>
                    <a:solidFill>
                      <a:schemeClr val="accent6">
                        <a:lumMod val="90000"/>
                      </a:schemeClr>
                    </a:solidFill>
                  </a:tcPr>
                </a:tc>
              </a:tr>
              <a:tr h="370840">
                <a:tc>
                  <a:txBody>
                    <a:bodyPr/>
                    <a:lstStyle/>
                    <a:p>
                      <a:r>
                        <a:rPr lang="bn-BD" sz="4400" baseline="0" dirty="0" smtClean="0">
                          <a:solidFill>
                            <a:schemeClr val="tx1"/>
                          </a:solidFill>
                          <a:latin typeface="NikoshBAN" panose="02000000000000000000" pitchFamily="2" charset="0"/>
                          <a:cs typeface="NikoshBAN" panose="02000000000000000000" pitchFamily="2" charset="0"/>
                        </a:rPr>
                        <a:t>সে দেখলো </a:t>
                      </a:r>
                      <a:r>
                        <a:rPr lang="en-US" sz="4400" baseline="0" dirty="0" smtClean="0">
                          <a:solidFill>
                            <a:schemeClr val="tx1"/>
                          </a:solidFill>
                          <a:latin typeface="NikoshBAN" panose="02000000000000000000" pitchFamily="2" charset="0"/>
                          <a:cs typeface="NikoshBAN" panose="02000000000000000000" pitchFamily="2" charset="0"/>
                        </a:rPr>
                        <a:t>।</a:t>
                      </a:r>
                      <a:endParaRPr lang="en-US" sz="4400" dirty="0">
                        <a:solidFill>
                          <a:schemeClr val="tx1"/>
                        </a:solidFill>
                        <a:latin typeface="NikoshBAN" panose="02000000000000000000" pitchFamily="2" charset="0"/>
                        <a:cs typeface="NikoshBAN" panose="02000000000000000000" pitchFamily="2" charset="0"/>
                      </a:endParaRPr>
                    </a:p>
                  </a:txBody>
                  <a:tcPr>
                    <a:solidFill>
                      <a:schemeClr val="accent1"/>
                    </a:solidFill>
                  </a:tcPr>
                </a:tc>
                <a:tc>
                  <a:txBody>
                    <a:bodyPr/>
                    <a:lstStyle/>
                    <a:p>
                      <a:r>
                        <a:rPr lang="en-US" sz="4000" dirty="0" smtClean="0">
                          <a:latin typeface="Arial" panose="020B0604020202020204" pitchFamily="34" charset="0"/>
                          <a:cs typeface="Arial" panose="020B0604020202020204" pitchFamily="34" charset="0"/>
                        </a:rPr>
                        <a:t>   </a:t>
                      </a:r>
                      <a:r>
                        <a:rPr lang="bn-BD" sz="4000" dirty="0" smtClean="0">
                          <a:latin typeface="Arial" panose="020B0604020202020204" pitchFamily="34" charset="0"/>
                          <a:cs typeface="Arial" panose="020B0604020202020204" pitchFamily="34" charset="0"/>
                        </a:rPr>
                        <a:t>رأي</a:t>
                      </a:r>
                      <a:r>
                        <a:rPr lang="ar-AE" sz="4000" dirty="0" smtClean="0">
                          <a:latin typeface="Arial" panose="020B0604020202020204" pitchFamily="34" charset="0"/>
                          <a:cs typeface="Arial" panose="020B0604020202020204" pitchFamily="34" charset="0"/>
                        </a:rPr>
                        <a:t> </a:t>
                      </a:r>
                      <a:r>
                        <a:rPr lang="en-US" sz="4000" dirty="0" smtClean="0">
                          <a:latin typeface="Arial" panose="020B0604020202020204" pitchFamily="34" charset="0"/>
                          <a:cs typeface="Arial" panose="020B0604020202020204" pitchFamily="34" charset="0"/>
                        </a:rPr>
                        <a:t>                             </a:t>
                      </a:r>
                      <a:endParaRPr lang="en-US" sz="4000" dirty="0">
                        <a:latin typeface="Arial" panose="020B0604020202020204" pitchFamily="34" charset="0"/>
                        <a:cs typeface="Arial" panose="020B0604020202020204" pitchFamily="34" charset="0"/>
                      </a:endParaRPr>
                    </a:p>
                  </a:txBody>
                  <a:tcPr>
                    <a:solidFill>
                      <a:schemeClr val="accent6">
                        <a:lumMod val="90000"/>
                      </a:schemeClr>
                    </a:solidFill>
                  </a:tcPr>
                </a:tc>
              </a:tr>
              <a:tr h="370840">
                <a:tc>
                  <a:txBody>
                    <a:bodyPr/>
                    <a:lstStyle/>
                    <a:p>
                      <a:r>
                        <a:rPr lang="bn-BD" sz="4400" dirty="0" smtClean="0">
                          <a:solidFill>
                            <a:schemeClr val="tx1"/>
                          </a:solidFill>
                          <a:latin typeface="NikoshBAN" panose="02000000000000000000" pitchFamily="2" charset="0"/>
                          <a:cs typeface="NikoshBAN" panose="02000000000000000000" pitchFamily="2" charset="0"/>
                        </a:rPr>
                        <a:t>গর্হিত</a:t>
                      </a:r>
                      <a:r>
                        <a:rPr lang="bn-BD" sz="4400" baseline="0" dirty="0" smtClean="0">
                          <a:solidFill>
                            <a:schemeClr val="tx1"/>
                          </a:solidFill>
                          <a:latin typeface="NikoshBAN" panose="02000000000000000000" pitchFamily="2" charset="0"/>
                          <a:cs typeface="NikoshBAN" panose="02000000000000000000" pitchFamily="2" charset="0"/>
                        </a:rPr>
                        <a:t> /মন্দ কাজ ।</a:t>
                      </a:r>
                      <a:endParaRPr lang="en-US" sz="4400" dirty="0">
                        <a:solidFill>
                          <a:schemeClr val="tx1"/>
                        </a:solidFill>
                        <a:latin typeface="NikoshBAN" panose="02000000000000000000" pitchFamily="2" charset="0"/>
                        <a:cs typeface="NikoshBAN" panose="02000000000000000000" pitchFamily="2" charset="0"/>
                      </a:endParaRPr>
                    </a:p>
                  </a:txBody>
                  <a:tcPr>
                    <a:solidFill>
                      <a:schemeClr val="accent1"/>
                    </a:solidFill>
                  </a:tcPr>
                </a:tc>
                <a:tc>
                  <a:txBody>
                    <a:bodyPr/>
                    <a:lstStyle/>
                    <a:p>
                      <a:r>
                        <a:rPr lang="en-US" sz="4000" dirty="0" smtClean="0">
                          <a:latin typeface="Arial" panose="020B0604020202020204" pitchFamily="34" charset="0"/>
                          <a:cs typeface="Arial" panose="020B0604020202020204" pitchFamily="34" charset="0"/>
                        </a:rPr>
                        <a:t>       </a:t>
                      </a:r>
                      <a:r>
                        <a:rPr lang="bn-BD" sz="4000" dirty="0" smtClean="0">
                          <a:latin typeface="Arial" panose="020B0604020202020204" pitchFamily="34" charset="0"/>
                          <a:cs typeface="Arial" panose="020B0604020202020204" pitchFamily="34" charset="0"/>
                        </a:rPr>
                        <a:t>منكر</a:t>
                      </a:r>
                      <a:r>
                        <a:rPr lang="bn-BD" sz="4000" baseline="0" dirty="0" smtClean="0">
                          <a:latin typeface="Arial" panose="020B0604020202020204" pitchFamily="34" charset="0"/>
                          <a:cs typeface="Arial" panose="020B0604020202020204" pitchFamily="34" charset="0"/>
                        </a:rPr>
                        <a:t> </a:t>
                      </a:r>
                      <a:endParaRPr lang="en-US" sz="4000" dirty="0">
                        <a:latin typeface="Arial" panose="020B0604020202020204" pitchFamily="34" charset="0"/>
                        <a:cs typeface="Arial" panose="020B0604020202020204" pitchFamily="34" charset="0"/>
                      </a:endParaRPr>
                    </a:p>
                  </a:txBody>
                  <a:tcPr>
                    <a:solidFill>
                      <a:schemeClr val="accent6">
                        <a:lumMod val="90000"/>
                      </a:schemeClr>
                    </a:solidFill>
                  </a:tcPr>
                </a:tc>
              </a:tr>
              <a:tr h="370840">
                <a:tc>
                  <a:txBody>
                    <a:bodyPr/>
                    <a:lstStyle/>
                    <a:p>
                      <a:r>
                        <a:rPr lang="bn-BD" sz="4400" baseline="0" dirty="0" smtClean="0">
                          <a:solidFill>
                            <a:schemeClr val="tx1"/>
                          </a:solidFill>
                          <a:latin typeface="NikoshBAN" panose="02000000000000000000" pitchFamily="2" charset="0"/>
                          <a:cs typeface="NikoshBAN" panose="02000000000000000000" pitchFamily="2" charset="0"/>
                        </a:rPr>
                        <a:t> সে সক্ষম হলো না। </a:t>
                      </a:r>
                      <a:endParaRPr lang="en-US" sz="4400" dirty="0">
                        <a:solidFill>
                          <a:schemeClr val="tx1"/>
                        </a:solidFill>
                        <a:latin typeface="NikoshBAN" panose="02000000000000000000" pitchFamily="2" charset="0"/>
                        <a:cs typeface="NikoshBAN" panose="02000000000000000000" pitchFamily="2" charset="0"/>
                      </a:endParaRPr>
                    </a:p>
                  </a:txBody>
                  <a:tcPr>
                    <a:solidFill>
                      <a:schemeClr val="accent1"/>
                    </a:solidFill>
                  </a:tcPr>
                </a:tc>
                <a:tc>
                  <a:txBody>
                    <a:bodyPr/>
                    <a:lstStyle/>
                    <a:p>
                      <a:r>
                        <a:rPr lang="en-US" sz="4000" dirty="0" smtClean="0">
                          <a:latin typeface="Arial" panose="020B0604020202020204" pitchFamily="34" charset="0"/>
                          <a:cs typeface="Arial" panose="020B0604020202020204" pitchFamily="34" charset="0"/>
                        </a:rPr>
                        <a:t>       </a:t>
                      </a:r>
                      <a:r>
                        <a:rPr lang="bn-BD" sz="4000" dirty="0" smtClean="0">
                          <a:latin typeface="Arial" panose="020B0604020202020204" pitchFamily="34" charset="0"/>
                          <a:cs typeface="Arial" panose="020B0604020202020204" pitchFamily="34" charset="0"/>
                        </a:rPr>
                        <a:t>لم</a:t>
                      </a:r>
                      <a:r>
                        <a:rPr lang="bn-BD" sz="4000" baseline="0" dirty="0" smtClean="0">
                          <a:latin typeface="Arial" panose="020B0604020202020204" pitchFamily="34" charset="0"/>
                          <a:cs typeface="Arial" panose="020B0604020202020204" pitchFamily="34" charset="0"/>
                        </a:rPr>
                        <a:t> يستطع</a:t>
                      </a:r>
                      <a:endParaRPr lang="en-US" sz="4000" dirty="0">
                        <a:latin typeface="Arial" panose="020B0604020202020204" pitchFamily="34" charset="0"/>
                        <a:cs typeface="Arial" panose="020B0604020202020204" pitchFamily="34" charset="0"/>
                      </a:endParaRPr>
                    </a:p>
                  </a:txBody>
                  <a:tcPr>
                    <a:solidFill>
                      <a:schemeClr val="accent6">
                        <a:lumMod val="90000"/>
                      </a:schemeClr>
                    </a:solidFill>
                  </a:tcPr>
                </a:tc>
              </a:tr>
              <a:tr h="370840">
                <a:tc>
                  <a:txBody>
                    <a:bodyPr/>
                    <a:lstStyle/>
                    <a:p>
                      <a:r>
                        <a:rPr lang="bn-BD" sz="4400" dirty="0" smtClean="0">
                          <a:solidFill>
                            <a:schemeClr val="tx1"/>
                          </a:solidFill>
                          <a:latin typeface="NikoshBAN" panose="02000000000000000000" pitchFamily="2" charset="0"/>
                          <a:cs typeface="NikoshBAN" panose="02000000000000000000" pitchFamily="2" charset="0"/>
                        </a:rPr>
                        <a:t>সে</a:t>
                      </a:r>
                      <a:r>
                        <a:rPr lang="bn-BD" sz="4400" baseline="0" dirty="0" smtClean="0">
                          <a:solidFill>
                            <a:schemeClr val="tx1"/>
                          </a:solidFill>
                          <a:latin typeface="NikoshBAN" panose="02000000000000000000" pitchFamily="2" charset="0"/>
                          <a:cs typeface="NikoshBAN" panose="02000000000000000000" pitchFamily="2" charset="0"/>
                        </a:rPr>
                        <a:t> অপেক্ষাকৃত দূর্বল। </a:t>
                      </a:r>
                      <a:endParaRPr lang="en-US" sz="4400" dirty="0">
                        <a:solidFill>
                          <a:schemeClr val="tx1"/>
                        </a:solidFill>
                        <a:latin typeface="NikoshBAN" panose="02000000000000000000" pitchFamily="2" charset="0"/>
                        <a:cs typeface="NikoshBAN" panose="02000000000000000000" pitchFamily="2" charset="0"/>
                      </a:endParaRPr>
                    </a:p>
                  </a:txBody>
                  <a:tcPr>
                    <a:solidFill>
                      <a:schemeClr val="accent1"/>
                    </a:solidFill>
                  </a:tcPr>
                </a:tc>
                <a:tc>
                  <a:txBody>
                    <a:bodyPr/>
                    <a:lstStyle/>
                    <a:p>
                      <a:r>
                        <a:rPr lang="en-US" sz="4000" dirty="0" smtClean="0">
                          <a:latin typeface="Arial" panose="020B0604020202020204" pitchFamily="34" charset="0"/>
                          <a:cs typeface="Arial" panose="020B0604020202020204" pitchFamily="34" charset="0"/>
                        </a:rPr>
                        <a:t>       </a:t>
                      </a:r>
                      <a:r>
                        <a:rPr lang="bn-BD" sz="4000" dirty="0" smtClean="0">
                          <a:latin typeface="Arial" panose="020B0604020202020204" pitchFamily="34" charset="0"/>
                          <a:cs typeface="Arial" panose="020B0604020202020204" pitchFamily="34" charset="0"/>
                        </a:rPr>
                        <a:t>أضعف</a:t>
                      </a:r>
                      <a:endParaRPr lang="en-US" sz="4000" dirty="0">
                        <a:latin typeface="Arial" panose="020B0604020202020204" pitchFamily="34" charset="0"/>
                        <a:cs typeface="Arial" panose="020B0604020202020204" pitchFamily="34" charset="0"/>
                      </a:endParaRPr>
                    </a:p>
                  </a:txBody>
                  <a:tcPr>
                    <a:solidFill>
                      <a:schemeClr val="accent6">
                        <a:lumMod val="90000"/>
                      </a:schemeClr>
                    </a:solidFill>
                  </a:tcPr>
                </a:tc>
              </a:tr>
            </a:tbl>
          </a:graphicData>
        </a:graphic>
      </p:graphicFrame>
      <p:sp>
        <p:nvSpPr>
          <p:cNvPr id="4" name="Rounded Rectangle 3"/>
          <p:cNvSpPr/>
          <p:nvPr/>
        </p:nvSpPr>
        <p:spPr>
          <a:xfrm>
            <a:off x="4038600" y="533400"/>
            <a:ext cx="4267200" cy="990600"/>
          </a:xfrm>
          <a:prstGeom prst="roundRect">
            <a:avLst/>
          </a:prstGeom>
          <a:solidFill>
            <a:srgbClr val="002060"/>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6000" dirty="0" err="1" smtClean="0">
                <a:ln w="0">
                  <a:solidFill>
                    <a:schemeClr val="accent5"/>
                  </a:solidFill>
                </a:ln>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শব্দার্থ</a:t>
            </a:r>
            <a:r>
              <a:rPr lang="en-US" sz="6000" dirty="0" smtClean="0">
                <a:ln w="0">
                  <a:solidFill>
                    <a:schemeClr val="accent5"/>
                  </a:solidFill>
                </a:ln>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6000" dirty="0" err="1" smtClean="0">
                <a:ln w="0">
                  <a:solidFill>
                    <a:schemeClr val="accent5"/>
                  </a:solidFill>
                </a:ln>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জেনে</a:t>
            </a:r>
            <a:r>
              <a:rPr lang="en-US" sz="6000" dirty="0" smtClean="0">
                <a:ln w="0">
                  <a:solidFill>
                    <a:schemeClr val="accent5"/>
                  </a:solidFill>
                </a:ln>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6000" dirty="0" err="1" smtClean="0">
                <a:ln w="0">
                  <a:solidFill>
                    <a:schemeClr val="accent5"/>
                  </a:solidFill>
                </a:ln>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নিই</a:t>
            </a:r>
            <a:endParaRPr lang="en-US" sz="6000" dirty="0">
              <a:ln w="0">
                <a:solidFill>
                  <a:schemeClr val="accent5"/>
                </a:solidFill>
              </a:ln>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sp>
        <p:nvSpPr>
          <p:cNvPr id="6" name="5-Point Star 5"/>
          <p:cNvSpPr/>
          <p:nvPr/>
        </p:nvSpPr>
        <p:spPr>
          <a:xfrm>
            <a:off x="0" y="5715000"/>
            <a:ext cx="914400" cy="914400"/>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5-Point Star 6"/>
          <p:cNvSpPr/>
          <p:nvPr/>
        </p:nvSpPr>
        <p:spPr>
          <a:xfrm>
            <a:off x="152400" y="0"/>
            <a:ext cx="914400" cy="914400"/>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5-Point Star 7"/>
          <p:cNvSpPr/>
          <p:nvPr/>
        </p:nvSpPr>
        <p:spPr>
          <a:xfrm>
            <a:off x="11277600" y="5943600"/>
            <a:ext cx="914400" cy="914400"/>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5-Point Star 8"/>
          <p:cNvSpPr/>
          <p:nvPr/>
        </p:nvSpPr>
        <p:spPr>
          <a:xfrm>
            <a:off x="11277600" y="0"/>
            <a:ext cx="914400" cy="914400"/>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349600603"/>
      </p:ext>
    </p:extLst>
  </p:cSld>
  <p:clrMapOvr>
    <a:masterClrMapping/>
  </p:clrMapOvr>
  <p:transition spd="slow">
    <p:fade/>
    <p:sndAc>
      <p:stSnd>
        <p:snd r:embed="rId2" name="drumroll.wav" builtIn="1"/>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3505200" y="0"/>
            <a:ext cx="5943600" cy="16002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8000" dirty="0" smtClean="0">
                <a:solidFill>
                  <a:srgbClr val="0070C0"/>
                </a:solidFill>
                <a:latin typeface="NikoshBAN" pitchFamily="2" charset="0"/>
                <a:cs typeface="NikoshBAN" pitchFamily="2" charset="0"/>
              </a:rPr>
              <a:t>একক কাজ </a:t>
            </a:r>
            <a:endParaRPr lang="en-US" sz="8000" dirty="0">
              <a:solidFill>
                <a:srgbClr val="0070C0"/>
              </a:solidFill>
              <a:latin typeface="NikoshBAN" pitchFamily="2" charset="0"/>
              <a:cs typeface="NikoshBAN" pitchFamily="2" charset="0"/>
            </a:endParaRPr>
          </a:p>
        </p:txBody>
      </p:sp>
      <p:sp>
        <p:nvSpPr>
          <p:cNvPr id="3" name="Rectangle 2"/>
          <p:cNvSpPr/>
          <p:nvPr/>
        </p:nvSpPr>
        <p:spPr>
          <a:xfrm>
            <a:off x="304800" y="2057400"/>
            <a:ext cx="11734800" cy="4495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BD" sz="6000" dirty="0" smtClean="0">
                <a:solidFill>
                  <a:schemeClr val="tx1"/>
                </a:solidFill>
                <a:latin typeface="NikoshBAN" pitchFamily="2" charset="0"/>
                <a:cs typeface="NikoshBAN" pitchFamily="2" charset="0"/>
              </a:rPr>
              <a:t>১। মন্দ কাজে বাধা দেওয়ার হুকুম কী?</a:t>
            </a:r>
          </a:p>
          <a:p>
            <a:r>
              <a:rPr lang="bn-BD" sz="6000" dirty="0" smtClean="0">
                <a:solidFill>
                  <a:schemeClr val="tx1"/>
                </a:solidFill>
                <a:latin typeface="NikoshBAN" pitchFamily="2" charset="0"/>
                <a:cs typeface="NikoshBAN" pitchFamily="2" charset="0"/>
              </a:rPr>
              <a:t> </a:t>
            </a:r>
            <a:r>
              <a:rPr lang="en-US" sz="6000" dirty="0" smtClean="0">
                <a:latin typeface="Arial" panose="020B0604020202020204" pitchFamily="34" charset="0"/>
                <a:cs typeface="Arial" panose="020B0604020202020204" pitchFamily="34" charset="0"/>
              </a:rPr>
              <a:t> </a:t>
            </a:r>
            <a:r>
              <a:rPr lang="bn-BD" sz="6000" dirty="0" smtClean="0">
                <a:latin typeface="Arial" panose="020B0604020202020204" pitchFamily="34" charset="0"/>
                <a:cs typeface="Arial" panose="020B0604020202020204" pitchFamily="34" charset="0"/>
              </a:rPr>
              <a:t>منكر </a:t>
            </a:r>
            <a:r>
              <a:rPr lang="bn-BD" sz="6000" dirty="0" smtClean="0">
                <a:latin typeface="NikoshBAN" pitchFamily="2" charset="0"/>
                <a:cs typeface="NikoshBAN" pitchFamily="2" charset="0"/>
              </a:rPr>
              <a:t>শব্দের অর্থ কী</a:t>
            </a:r>
            <a:r>
              <a:rPr lang="bn-BD" sz="6000" dirty="0" smtClean="0">
                <a:latin typeface="Arial" panose="020B0604020202020204" pitchFamily="34" charset="0"/>
                <a:cs typeface="Arial" panose="020B0604020202020204" pitchFamily="34" charset="0"/>
              </a:rPr>
              <a:t>?</a:t>
            </a:r>
          </a:p>
          <a:p>
            <a:r>
              <a:rPr lang="bn-BD" sz="6000" dirty="0" smtClean="0">
                <a:latin typeface="NikoshBAN" pitchFamily="2" charset="0"/>
                <a:cs typeface="NikoshBAN" pitchFamily="2" charset="0"/>
              </a:rPr>
              <a:t>৩। ঈমানের দূর্বলতম স্তর কী?   </a:t>
            </a:r>
            <a:r>
              <a:rPr lang="bn-BD" sz="6000" dirty="0" smtClean="0">
                <a:solidFill>
                  <a:schemeClr val="tx1"/>
                </a:solidFill>
                <a:latin typeface="NikoshBAN" pitchFamily="2" charset="0"/>
                <a:cs typeface="NikoshBAN" pitchFamily="2" charset="0"/>
              </a:rPr>
              <a:t> </a:t>
            </a:r>
            <a:r>
              <a:rPr lang="bn-BD" sz="6000" dirty="0" smtClean="0">
                <a:latin typeface="NikoshBAN" pitchFamily="2" charset="0"/>
                <a:cs typeface="NikoshBAN" pitchFamily="2" charset="0"/>
              </a:rPr>
              <a:t> </a:t>
            </a:r>
            <a:endParaRPr lang="en-US" sz="6000" dirty="0">
              <a:latin typeface="NikoshBAN" pitchFamily="2" charset="0"/>
              <a:cs typeface="NikoshBAN" pitchFamily="2" charset="0"/>
            </a:endParaRPr>
          </a:p>
        </p:txBody>
      </p:sp>
    </p:spTree>
  </p:cSld>
  <p:clrMapOvr>
    <a:masterClrMapping/>
  </p:clrMapOvr>
  <p:transition spd="slow">
    <p:strips dir="ld"/>
    <p:sndAc>
      <p:stSnd>
        <p:snd r:embed="rId2" name="push.wav" builtIn="1"/>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3048000"/>
            <a:ext cx="11201400" cy="38100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5400" dirty="0" smtClean="0">
                <a:latin typeface="NikoshBAN" pitchFamily="2" charset="0"/>
                <a:cs typeface="NikoshBAN" pitchFamily="2" charset="0"/>
              </a:rPr>
              <a:t>মন্দ কাজে বাধা দেওয়া সমাজ ও  অন্যায়কারী  উভয়েরই উপকারিতা রয়েছে, কিভাবে? বর্ণনা কর</a:t>
            </a:r>
            <a:r>
              <a:rPr lang="bn-BD" sz="4000" dirty="0" smtClean="0">
                <a:latin typeface="NikoshBAN" pitchFamily="2" charset="0"/>
                <a:cs typeface="NikoshBAN" pitchFamily="2" charset="0"/>
              </a:rPr>
              <a:t>।   </a:t>
            </a:r>
            <a:endParaRPr lang="en-US" sz="4000" dirty="0">
              <a:latin typeface="NikoshBAN" pitchFamily="2" charset="0"/>
              <a:cs typeface="NikoshBAN" pitchFamily="2" charset="0"/>
            </a:endParaRPr>
          </a:p>
        </p:txBody>
      </p:sp>
      <p:sp>
        <p:nvSpPr>
          <p:cNvPr id="4" name="Oval 3"/>
          <p:cNvSpPr/>
          <p:nvPr/>
        </p:nvSpPr>
        <p:spPr>
          <a:xfrm>
            <a:off x="2514600" y="0"/>
            <a:ext cx="6324600" cy="2438400"/>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bn-BD" sz="7200" dirty="0" smtClean="0">
                <a:latin typeface="NikoshBAN" pitchFamily="2" charset="0"/>
                <a:cs typeface="NikoshBAN" pitchFamily="2" charset="0"/>
              </a:rPr>
              <a:t>দলীয় কাজঃ </a:t>
            </a:r>
            <a:endParaRPr lang="en-US" sz="7200" dirty="0">
              <a:latin typeface="NikoshBAN" pitchFamily="2" charset="0"/>
              <a:cs typeface="NikoshBAN" pitchFamily="2" charset="0"/>
            </a:endParaRPr>
          </a:p>
        </p:txBody>
      </p:sp>
    </p:spTree>
  </p:cSld>
  <p:clrMapOvr>
    <a:masterClrMapping/>
  </p:clrMapOvr>
  <p:transition spd="slow">
    <p:pull dir="ld"/>
    <p:sndAc>
      <p:stSnd>
        <p:snd r:embed="rId2" name="chimes.wav" builtIn="1"/>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AutoShape 2" descr="বাড়ির ছবি এর চিত্র ফলাফল"/>
          <p:cNvSpPr>
            <a:spLocks noChangeAspect="1" noChangeArrowheads="1"/>
          </p:cNvSpPr>
          <p:nvPr/>
        </p:nvSpPr>
        <p:spPr bwMode="auto">
          <a:xfrm>
            <a:off x="207433" y="-144463"/>
            <a:ext cx="4064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724" name="AutoShape 4" descr="বাড়ির ছবি এর চিত্র ফলাফল"/>
          <p:cNvSpPr>
            <a:spLocks noChangeAspect="1" noChangeArrowheads="1"/>
          </p:cNvSpPr>
          <p:nvPr/>
        </p:nvSpPr>
        <p:spPr bwMode="auto">
          <a:xfrm>
            <a:off x="207433" y="-144463"/>
            <a:ext cx="4064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726" name="AutoShape 6" descr="বাড়ির ছবি এর চিত্র ফলাফল"/>
          <p:cNvSpPr>
            <a:spLocks noChangeAspect="1" noChangeArrowheads="1"/>
          </p:cNvSpPr>
          <p:nvPr/>
        </p:nvSpPr>
        <p:spPr bwMode="auto">
          <a:xfrm>
            <a:off x="207433" y="-144463"/>
            <a:ext cx="4064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728" name="AutoShape 8" descr="বাড়ির ছবি এর চিত্র ফলাফল"/>
          <p:cNvSpPr>
            <a:spLocks noChangeAspect="1" noChangeArrowheads="1"/>
          </p:cNvSpPr>
          <p:nvPr/>
        </p:nvSpPr>
        <p:spPr bwMode="auto">
          <a:xfrm>
            <a:off x="207433" y="-144463"/>
            <a:ext cx="4064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7" name="Picture 6" descr="index.jpg"/>
          <p:cNvPicPr>
            <a:picLocks noChangeAspect="1"/>
          </p:cNvPicPr>
          <p:nvPr/>
        </p:nvPicPr>
        <p:blipFill>
          <a:blip r:embed="rId4"/>
          <a:stretch>
            <a:fillRect/>
          </a:stretch>
        </p:blipFill>
        <p:spPr>
          <a:xfrm>
            <a:off x="0" y="990600"/>
            <a:ext cx="12192000" cy="4953000"/>
          </a:xfrm>
          <a:prstGeom prst="rect">
            <a:avLst/>
          </a:prstGeom>
        </p:spPr>
      </p:pic>
      <p:sp>
        <p:nvSpPr>
          <p:cNvPr id="3" name="Rectangle 2"/>
          <p:cNvSpPr/>
          <p:nvPr/>
        </p:nvSpPr>
        <p:spPr>
          <a:xfrm>
            <a:off x="2540000" y="-304800"/>
            <a:ext cx="7684155" cy="1862048"/>
          </a:xfrm>
          <a:prstGeom prst="rect">
            <a:avLst/>
          </a:prstGeom>
        </p:spPr>
        <p:txBody>
          <a:bodyPr wrap="square">
            <a:spAutoFit/>
          </a:bodyPr>
          <a:lstStyle/>
          <a:p>
            <a:pPr algn="ctr"/>
            <a:r>
              <a:rPr lang="en-US" sz="11500" b="1" dirty="0" err="1">
                <a:latin typeface="NikoshBAN" pitchFamily="2" charset="0"/>
                <a:cs typeface="NikoshBAN" pitchFamily="2" charset="0"/>
              </a:rPr>
              <a:t>বাড়ির</a:t>
            </a:r>
            <a:r>
              <a:rPr lang="en-US" sz="11500" b="1" dirty="0">
                <a:latin typeface="NikoshBAN" pitchFamily="2" charset="0"/>
                <a:cs typeface="NikoshBAN" pitchFamily="2" charset="0"/>
              </a:rPr>
              <a:t> </a:t>
            </a:r>
            <a:r>
              <a:rPr lang="en-US" sz="11500" b="1" dirty="0" err="1">
                <a:latin typeface="NikoshBAN" pitchFamily="2" charset="0"/>
                <a:cs typeface="NikoshBAN" pitchFamily="2" charset="0"/>
              </a:rPr>
              <a:t>কাজ</a:t>
            </a:r>
            <a:r>
              <a:rPr lang="en-US" sz="11500" b="1" dirty="0">
                <a:latin typeface="NikoshBAN" pitchFamily="2" charset="0"/>
                <a:cs typeface="NikoshBAN" pitchFamily="2" charset="0"/>
              </a:rPr>
              <a:t> </a:t>
            </a:r>
          </a:p>
        </p:txBody>
      </p:sp>
      <p:sp>
        <p:nvSpPr>
          <p:cNvPr id="9" name="Rectangle 8"/>
          <p:cNvSpPr/>
          <p:nvPr/>
        </p:nvSpPr>
        <p:spPr>
          <a:xfrm>
            <a:off x="0" y="5257800"/>
            <a:ext cx="12192000" cy="16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400" dirty="0" smtClean="0">
                <a:latin typeface="NikoshBAN" pitchFamily="2" charset="0"/>
                <a:cs typeface="NikoshBAN" pitchFamily="2" charset="0"/>
              </a:rPr>
              <a:t>অন্যায় কাজে বাধা দেওয়া সকলেরই ঈমানী দায়ীত্ব,ব্যাখ্যা কর। </a:t>
            </a:r>
            <a:endParaRPr lang="en-US" sz="4400" dirty="0">
              <a:latin typeface="NikoshBAN" pitchFamily="2" charset="0"/>
              <a:cs typeface="NikoshBAN" pitchFamily="2" charset="0"/>
            </a:endParaRPr>
          </a:p>
        </p:txBody>
      </p:sp>
    </p:spTree>
  </p:cSld>
  <p:clrMapOvr>
    <a:masterClrMapping/>
  </p:clrMapOvr>
  <p:transition spd="slow">
    <p:zoom/>
    <p:sndAc>
      <p:stSnd>
        <p:snd r:embed="rId3" name="drumroll.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71800" y="381000"/>
            <a:ext cx="6019800" cy="1015663"/>
          </a:xfrm>
          <a:prstGeom prst="rect">
            <a:avLst/>
          </a:prstGeom>
          <a:noFill/>
          <a:ln>
            <a:solidFill>
              <a:schemeClr val="accent3">
                <a:lumMod val="75000"/>
              </a:schemeClr>
            </a:solidFill>
          </a:ln>
        </p:spPr>
        <p:txBody>
          <a:bodyPr wrap="square" rtlCol="0">
            <a:spAutoFit/>
          </a:bodyPr>
          <a:lstStyle/>
          <a:p>
            <a:pPr algn="ctr"/>
            <a:r>
              <a:rPr lang="bn-BD" sz="6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NikoshBAN" panose="02000000000000000000" pitchFamily="2" charset="0"/>
                <a:cs typeface="NikoshBAN" panose="02000000000000000000" pitchFamily="2" charset="0"/>
              </a:rPr>
              <a:t>স</a:t>
            </a:r>
            <a:r>
              <a:rPr lang="en-US" sz="6000" b="1"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NikoshBAN" panose="02000000000000000000" pitchFamily="2" charset="0"/>
                <a:cs typeface="NikoshBAN" panose="02000000000000000000" pitchFamily="2" charset="0"/>
              </a:rPr>
              <a:t>কল</a:t>
            </a:r>
            <a:r>
              <a:rPr lang="bn-BD" sz="6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NikoshBAN" panose="02000000000000000000" pitchFamily="2" charset="0"/>
                <a:cs typeface="NikoshBAN" panose="02000000000000000000" pitchFamily="2" charset="0"/>
              </a:rPr>
              <a:t>কে</a:t>
            </a:r>
            <a:endParaRPr lang="en-US" sz="6000"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NikoshBAN" panose="02000000000000000000" pitchFamily="2" charset="0"/>
              <a:cs typeface="NikoshBAN" panose="02000000000000000000" pitchFamily="2" charset="0"/>
            </a:endParaRPr>
          </a:p>
        </p:txBody>
      </p:sp>
      <p:sp>
        <p:nvSpPr>
          <p:cNvPr id="3" name="TextBox 2"/>
          <p:cNvSpPr txBox="1"/>
          <p:nvPr/>
        </p:nvSpPr>
        <p:spPr>
          <a:xfrm>
            <a:off x="2133600" y="1981201"/>
            <a:ext cx="7239000" cy="3908762"/>
          </a:xfrm>
          <a:prstGeom prst="rect">
            <a:avLst/>
          </a:prstGeom>
          <a:effectLst>
            <a:glow rad="228600">
              <a:schemeClr val="accent2">
                <a:satMod val="175000"/>
                <a:alpha val="40000"/>
              </a:schemeClr>
            </a:glow>
          </a:effectLst>
        </p:spPr>
        <p:style>
          <a:lnRef idx="0">
            <a:scrgbClr r="0" g="0" b="0"/>
          </a:lnRef>
          <a:fillRef idx="1003">
            <a:schemeClr val="lt2"/>
          </a:fillRef>
          <a:effectRef idx="0">
            <a:scrgbClr r="0" g="0" b="0"/>
          </a:effectRef>
          <a:fontRef idx="major"/>
        </p:style>
        <p:txBody>
          <a:bodyPr wrap="square" rtlCol="0">
            <a:spAutoFit/>
          </a:bodyPr>
          <a:lstStyle/>
          <a:p>
            <a:pPr algn="ctr"/>
            <a:r>
              <a:rPr lang="ar-SA" sz="9600" b="1" dirty="0" smtClean="0">
                <a:ln/>
                <a:solidFill>
                  <a:schemeClr val="accent5"/>
                </a:solidFill>
                <a:effectLst>
                  <a:outerShdw blurRad="38100" dist="38100" dir="2700000" algn="tl">
                    <a:srgbClr val="000000">
                      <a:alpha val="43137"/>
                    </a:srgbClr>
                  </a:outerShdw>
                </a:effectLst>
                <a:latin typeface="NikoshBAN" pitchFamily="2" charset="0"/>
                <a:cs typeface="NikoshBAN" pitchFamily="2" charset="0"/>
              </a:rPr>
              <a:t>شكرا كثيرا</a:t>
            </a:r>
          </a:p>
          <a:p>
            <a:pPr algn="ctr"/>
            <a:r>
              <a:rPr lang="bn-BD" sz="13800" b="1" dirty="0" smtClean="0">
                <a:ln/>
                <a:solidFill>
                  <a:schemeClr val="accent5"/>
                </a:solidFill>
                <a:effectLst>
                  <a:outerShdw blurRad="38100" dist="38100" dir="2700000" algn="tl">
                    <a:srgbClr val="000000">
                      <a:alpha val="43137"/>
                    </a:srgbClr>
                  </a:outerShdw>
                </a:effectLst>
                <a:latin typeface="NikoshBAN" pitchFamily="2" charset="0"/>
                <a:cs typeface="NikoshBAN" pitchFamily="2" charset="0"/>
              </a:rPr>
              <a:t>ধন্যবাদ</a:t>
            </a:r>
            <a:endParaRPr lang="en-US" sz="1400" b="1" dirty="0" smtClean="0">
              <a:ln/>
              <a:solidFill>
                <a:schemeClr val="accent5"/>
              </a:solidFill>
              <a:effectLst>
                <a:outerShdw blurRad="38100" dist="38100" dir="2700000" algn="tl">
                  <a:srgbClr val="000000">
                    <a:alpha val="43137"/>
                  </a:srgbClr>
                </a:outerShdw>
              </a:effectLst>
              <a:latin typeface="NikoshBAN" pitchFamily="2" charset="0"/>
              <a:cs typeface="NikoshBAN" pitchFamily="2" charset="0"/>
            </a:endParaRPr>
          </a:p>
          <a:p>
            <a:pPr algn="ctr"/>
            <a:endParaRPr lang="en-US" sz="1400" b="1" dirty="0">
              <a:ln/>
              <a:blipFill>
                <a:blip r:embed="rId2"/>
                <a:tile tx="0" ty="0" sx="100000" sy="100000" flip="none" algn="tl"/>
              </a:blipFill>
              <a:effectLst>
                <a:outerShdw blurRad="38100" dist="38100" dir="2700000" algn="tl">
                  <a:srgbClr val="000000">
                    <a:alpha val="43137"/>
                  </a:srgbClr>
                </a:outerShdw>
              </a:effectLst>
            </a:endParaRPr>
          </a:p>
        </p:txBody>
      </p:sp>
      <p:pic>
        <p:nvPicPr>
          <p:cNvPr id="4" name="Picture 2" descr="C:\Users\mr\Desktop\maria\Clipart_Rose_PNG_Picture.png"/>
          <p:cNvPicPr>
            <a:picLocks noChangeAspect="1" noChangeArrowheads="1"/>
          </p:cNvPicPr>
          <p:nvPr/>
        </p:nvPicPr>
        <p:blipFill>
          <a:blip r:embed="rId3"/>
          <a:srcRect/>
          <a:stretch>
            <a:fillRect/>
          </a:stretch>
        </p:blipFill>
        <p:spPr bwMode="auto">
          <a:xfrm>
            <a:off x="838200" y="1905000"/>
            <a:ext cx="1883791" cy="4129088"/>
          </a:xfrm>
          <a:prstGeom prst="rect">
            <a:avLst/>
          </a:prstGeom>
          <a:noFill/>
        </p:spPr>
      </p:pic>
      <p:pic>
        <p:nvPicPr>
          <p:cNvPr id="5" name="Picture 2" descr="C:\Users\mr\Desktop\maria\Clipart_Rose_PNG_Picture.png"/>
          <p:cNvPicPr>
            <a:picLocks noChangeAspect="1" noChangeArrowheads="1"/>
          </p:cNvPicPr>
          <p:nvPr/>
        </p:nvPicPr>
        <p:blipFill>
          <a:blip r:embed="rId3"/>
          <a:srcRect/>
          <a:stretch>
            <a:fillRect/>
          </a:stretch>
        </p:blipFill>
        <p:spPr bwMode="auto">
          <a:xfrm flipH="1">
            <a:off x="9220200" y="1676400"/>
            <a:ext cx="1883791" cy="412908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fill="hold" nodeType="afterEffect">
                                  <p:stCondLst>
                                    <p:cond delay="0"/>
                                  </p:stCondLst>
                                  <p:childTnLst>
                                    <p:animClr clrSpc="rgb" dir="cw">
                                      <p:cBhvr>
                                        <p:cTn id="6" dur="2000" fill="hold"/>
                                        <p:tgtEl>
                                          <p:spTgt spid="3"/>
                                        </p:tgtEl>
                                        <p:attrNameLst>
                                          <p:attrName>fillcolor</p:attrName>
                                        </p:attrNameLst>
                                      </p:cBhvr>
                                      <p:to>
                                        <a:schemeClr val="accent2"/>
                                      </p:to>
                                    </p:animClr>
                                    <p:set>
                                      <p:cBhvr>
                                        <p:cTn id="7" dur="2000" fill="hold"/>
                                        <p:tgtEl>
                                          <p:spTgt spid="3"/>
                                        </p:tgtEl>
                                        <p:attrNameLst>
                                          <p:attrName>fill.type</p:attrName>
                                        </p:attrNameLst>
                                      </p:cBhvr>
                                      <p:to>
                                        <p:strVal val="solid"/>
                                      </p:to>
                                    </p:set>
                                    <p:set>
                                      <p:cBhvr>
                                        <p:cTn id="8" dur="2000" fill="hold"/>
                                        <p:tgtEl>
                                          <p:spTgt spid="3"/>
                                        </p:tgtEl>
                                        <p:attrNameLst>
                                          <p:attrName>fill.on</p:attrName>
                                        </p:attrNameLst>
                                      </p:cBhvr>
                                      <p:to>
                                        <p:strVal val="true"/>
                                      </p:to>
                                    </p:set>
                                  </p:childTnLst>
                                </p:cTn>
                              </p:par>
                            </p:childTnLst>
                          </p:cTn>
                        </p:par>
                        <p:par>
                          <p:cTn id="9" fill="hold">
                            <p:stCondLst>
                              <p:cond delay="2000"/>
                            </p:stCondLst>
                            <p:childTnLst>
                              <p:par>
                                <p:cTn id="10" presetID="34" presetClass="emph" presetSubtype="0" fill="hold" grpId="0" nodeType="afterEffect">
                                  <p:stCondLst>
                                    <p:cond delay="0"/>
                                  </p:stCondLst>
                                  <p:iterate type="lt">
                                    <p:tmPct val="10000"/>
                                  </p:iterate>
                                  <p:childTnLst>
                                    <p:animMotion origin="layout" path="M -2.77778E-6 4.81481E-6 L -2.77778E-6 -0.07223 " pathEditMode="relative" rAng="0" ptsTypes="AA">
                                      <p:cBhvr>
                                        <p:cTn id="11" dur="500" accel="50000" decel="50000" autoRev="1" fill="hold">
                                          <p:stCondLst>
                                            <p:cond delay="0"/>
                                          </p:stCondLst>
                                        </p:cTn>
                                        <p:tgtEl>
                                          <p:spTgt spid="3"/>
                                        </p:tgtEl>
                                        <p:attrNameLst>
                                          <p:attrName>ppt_x</p:attrName>
                                          <p:attrName>ppt_y</p:attrName>
                                        </p:attrNameLst>
                                      </p:cBhvr>
                                      <p:rCtr x="0" y="-3611"/>
                                    </p:animMotion>
                                    <p:animRot by="1500000">
                                      <p:cBhvr>
                                        <p:cTn id="12" dur="250" fill="hold">
                                          <p:stCondLst>
                                            <p:cond delay="0"/>
                                          </p:stCondLst>
                                        </p:cTn>
                                        <p:tgtEl>
                                          <p:spTgt spid="3"/>
                                        </p:tgtEl>
                                        <p:attrNameLst>
                                          <p:attrName>r</p:attrName>
                                        </p:attrNameLst>
                                      </p:cBhvr>
                                    </p:animRot>
                                    <p:animRot by="-1500000">
                                      <p:cBhvr>
                                        <p:cTn id="13" dur="250" fill="hold">
                                          <p:stCondLst>
                                            <p:cond delay="250"/>
                                          </p:stCondLst>
                                        </p:cTn>
                                        <p:tgtEl>
                                          <p:spTgt spid="3"/>
                                        </p:tgtEl>
                                        <p:attrNameLst>
                                          <p:attrName>r</p:attrName>
                                        </p:attrNameLst>
                                      </p:cBhvr>
                                    </p:animRot>
                                    <p:animRot by="-1500000">
                                      <p:cBhvr>
                                        <p:cTn id="14" dur="250" fill="hold">
                                          <p:stCondLst>
                                            <p:cond delay="500"/>
                                          </p:stCondLst>
                                        </p:cTn>
                                        <p:tgtEl>
                                          <p:spTgt spid="3"/>
                                        </p:tgtEl>
                                        <p:attrNameLst>
                                          <p:attrName>r</p:attrName>
                                        </p:attrNameLst>
                                      </p:cBhvr>
                                    </p:animRot>
                                    <p:animRot by="1500000">
                                      <p:cBhvr>
                                        <p:cTn id="15" dur="250" fill="hold">
                                          <p:stCondLst>
                                            <p:cond delay="750"/>
                                          </p:stCondLst>
                                        </p:cTn>
                                        <p:tgtEl>
                                          <p:spTgt spid="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192000" cy="1606731"/>
          </a:xfrm>
          <a:prstGeom prst="rect">
            <a:avLst/>
          </a:prstGeom>
          <a:solidFill>
            <a:schemeClr val="bg1"/>
          </a:solidFill>
        </p:spPr>
        <p:txBody>
          <a:bodyPr wrap="square" anchor="t"/>
          <a:lstStyle/>
          <a:p>
            <a:pPr marL="0" lvl="0" indent="0" algn="ctr"/>
            <a:r>
              <a:rPr lang="bn-BD" sz="6600" b="1" dirty="0" smtClean="0">
                <a:solidFill>
                  <a:srgbClr val="C00000"/>
                </a:solidFill>
                <a:latin typeface="NikoshBAN" pitchFamily="2" charset="0"/>
                <a:cs typeface="NikoshBAN" pitchFamily="2" charset="0"/>
              </a:rPr>
              <a:t>       </a:t>
            </a:r>
            <a:r>
              <a:rPr lang="bn-BD" sz="8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NikoshBAN" pitchFamily="2" charset="0"/>
                <a:cs typeface="NikoshBAN" pitchFamily="2" charset="0"/>
              </a:rPr>
              <a:t>শিক্ষক পরিচিতিঃ </a:t>
            </a:r>
            <a:endParaRPr sz="8000" b="1" dirty="0">
              <a:latin typeface="NikoshBAN" pitchFamily="2" charset="0"/>
              <a:cs typeface="NikoshBAN" pitchFamily="2" charset="0"/>
            </a:endParaRPr>
          </a:p>
        </p:txBody>
      </p:sp>
      <p:pic>
        <p:nvPicPr>
          <p:cNvPr id="7" name="Picture 2" descr="C:\Users\s\Desktop\cddddd.jpg"/>
          <p:cNvPicPr>
            <a:picLocks noChangeAspect="1" noChangeArrowheads="1"/>
          </p:cNvPicPr>
          <p:nvPr/>
        </p:nvPicPr>
        <p:blipFill>
          <a:blip r:embed="rId3"/>
          <a:srcRect/>
          <a:stretch>
            <a:fillRect/>
          </a:stretch>
        </p:blipFill>
        <p:spPr bwMode="auto">
          <a:xfrm>
            <a:off x="152400" y="1676400"/>
            <a:ext cx="3048000" cy="3733800"/>
          </a:xfrm>
          <a:prstGeom prst="rect">
            <a:avLst/>
          </a:prstGeom>
          <a:noFill/>
        </p:spPr>
      </p:pic>
      <p:sp>
        <p:nvSpPr>
          <p:cNvPr id="8" name="Rectangle 7"/>
          <p:cNvSpPr/>
          <p:nvPr/>
        </p:nvSpPr>
        <p:spPr>
          <a:xfrm>
            <a:off x="3429000" y="1752600"/>
            <a:ext cx="8534400" cy="2246769"/>
          </a:xfrm>
          <a:prstGeom prst="rect">
            <a:avLst/>
          </a:prstGeom>
          <a:ln/>
        </p:spPr>
        <p:style>
          <a:lnRef idx="2">
            <a:schemeClr val="dk1"/>
          </a:lnRef>
          <a:fillRef idx="1">
            <a:schemeClr val="lt1"/>
          </a:fillRef>
          <a:effectRef idx="0">
            <a:schemeClr val="dk1"/>
          </a:effectRef>
          <a:fontRef idx="minor">
            <a:schemeClr val="dk1"/>
          </a:fontRef>
        </p:style>
        <p:txBody>
          <a:bodyPr wrap="square">
            <a:spAutoFit/>
          </a:bodyPr>
          <a:lstStyle/>
          <a:p>
            <a:r>
              <a:rPr lang="ar-MA" sz="6000" b="1" dirty="0" smtClean="0">
                <a:solidFill>
                  <a:srgbClr val="00B050"/>
                </a:solidFill>
                <a:latin typeface="NikoshBAN" pitchFamily="2" charset="0"/>
                <a:cs typeface="NikoshBAN" pitchFamily="2" charset="0"/>
              </a:rPr>
              <a:t>محمد</a:t>
            </a:r>
            <a:r>
              <a:rPr lang="ar-MA" sz="6000" b="1" dirty="0" smtClean="0">
                <a:solidFill>
                  <a:srgbClr val="00B050"/>
                </a:solidFill>
                <a:latin typeface="Arabic Typesetting"/>
                <a:cs typeface="Arabic Typesetting"/>
                <a:sym typeface="Symbol"/>
              </a:rPr>
              <a:t>ﴰﺲالاسلام</a:t>
            </a:r>
            <a:r>
              <a:rPr lang="ar-MA" sz="6000" b="1" dirty="0" smtClean="0">
                <a:latin typeface="Arabic Typesetting"/>
                <a:cs typeface="Arabic Typesetting"/>
                <a:sym typeface="Symbol"/>
              </a:rPr>
              <a:t> </a:t>
            </a:r>
            <a:r>
              <a:rPr lang="en-US" sz="6000" b="1" dirty="0" smtClean="0">
                <a:latin typeface="NikoshBAN" pitchFamily="2" charset="0"/>
                <a:cs typeface="NikoshBAN" pitchFamily="2" charset="0"/>
              </a:rPr>
              <a:t> </a:t>
            </a:r>
            <a:endParaRPr lang="ar-MA" sz="6000" b="1" dirty="0" smtClean="0">
              <a:latin typeface="NikoshBAN" pitchFamily="2" charset="0"/>
              <a:cs typeface="NikoshBAN" pitchFamily="2" charset="0"/>
            </a:endParaRPr>
          </a:p>
          <a:p>
            <a:r>
              <a:rPr lang="ar-MA" sz="3600" b="1" dirty="0" smtClean="0">
                <a:latin typeface="NikoshBAN" pitchFamily="2" charset="0"/>
                <a:cs typeface="NikoshBAN" pitchFamily="2" charset="0"/>
              </a:rPr>
              <a:t>مساعد مؤلفى العرابى</a:t>
            </a:r>
            <a:r>
              <a:rPr lang="en-US" sz="3600" b="1" dirty="0" smtClean="0">
                <a:latin typeface="NikoshBAN" pitchFamily="2" charset="0"/>
                <a:cs typeface="NikoshBAN" pitchFamily="2" charset="0"/>
              </a:rPr>
              <a:t>  </a:t>
            </a:r>
          </a:p>
          <a:p>
            <a:r>
              <a:rPr lang="en-US" sz="3600" b="1" dirty="0" smtClean="0">
                <a:latin typeface="Arabic Typesetting"/>
                <a:cs typeface="Arabic Typesetting"/>
              </a:rPr>
              <a:t> </a:t>
            </a:r>
            <a:r>
              <a:rPr lang="ar-AE" sz="4400" b="1" dirty="0" smtClean="0">
                <a:latin typeface="Arabic Typesetting"/>
                <a:cs typeface="Arabic Typesetting"/>
              </a:rPr>
              <a:t>مدرسة</a:t>
            </a:r>
            <a:r>
              <a:rPr lang="en-US" sz="4400" b="1" dirty="0" smtClean="0">
                <a:latin typeface="Arabic Typesetting"/>
                <a:cs typeface="Arabic Typesetting"/>
              </a:rPr>
              <a:t> </a:t>
            </a:r>
            <a:r>
              <a:rPr lang="ar-AE" sz="4400" b="1" dirty="0" smtClean="0">
                <a:latin typeface="Arabic Typesetting"/>
                <a:cs typeface="Arabic Typesetting"/>
              </a:rPr>
              <a:t>بلخة</a:t>
            </a:r>
            <a:r>
              <a:rPr lang="en-US" sz="4400" b="1" dirty="0" smtClean="0">
                <a:latin typeface="Arabic Typesetting"/>
                <a:cs typeface="Arabic Typesetting"/>
              </a:rPr>
              <a:t> </a:t>
            </a:r>
            <a:r>
              <a:rPr lang="ar-AE" sz="4400" b="1" dirty="0" smtClean="0">
                <a:latin typeface="Arabic Typesetting"/>
                <a:cs typeface="Arabic Typesetting"/>
              </a:rPr>
              <a:t>داخل</a:t>
            </a:r>
            <a:r>
              <a:rPr lang="en-US" sz="4400" b="1" dirty="0" smtClean="0">
                <a:latin typeface="NikoshBAN" pitchFamily="2" charset="0"/>
                <a:cs typeface="NikoshBAN" pitchFamily="2" charset="0"/>
              </a:rPr>
              <a:t> </a:t>
            </a:r>
            <a:r>
              <a:rPr lang="ar-AE" sz="4400" b="1" dirty="0" smtClean="0">
                <a:latin typeface="Arabic Typesetting"/>
                <a:cs typeface="Arabic Typesetting"/>
              </a:rPr>
              <a:t>خادجية</a:t>
            </a:r>
            <a:r>
              <a:rPr lang="en-US" sz="4400" b="1" dirty="0" smtClean="0">
                <a:latin typeface="Arabic Typesetting"/>
                <a:cs typeface="Arabic Typesetting"/>
              </a:rPr>
              <a:t> </a:t>
            </a:r>
            <a:r>
              <a:rPr lang="ar-AE" sz="4400" b="1" dirty="0" smtClean="0">
                <a:latin typeface="Arabic Typesetting"/>
                <a:cs typeface="Arabic Typesetting"/>
              </a:rPr>
              <a:t>يونس</a:t>
            </a:r>
            <a:r>
              <a:rPr lang="en-US" sz="3600" b="1" dirty="0" smtClean="0">
                <a:latin typeface="Arabic Typesetting"/>
                <a:cs typeface="Arabic Typesetting"/>
              </a:rPr>
              <a:t>   </a:t>
            </a:r>
            <a:endParaRPr lang="ar-MA" sz="2800" dirty="0" smtClean="0">
              <a:latin typeface="NikoshBAN" pitchFamily="2" charset="0"/>
              <a:cs typeface="NikoshBAN" pitchFamily="2" charset="0"/>
            </a:endParaRPr>
          </a:p>
        </p:txBody>
      </p:sp>
      <p:sp>
        <p:nvSpPr>
          <p:cNvPr id="9" name="Rectangle 8"/>
          <p:cNvSpPr/>
          <p:nvPr/>
        </p:nvSpPr>
        <p:spPr>
          <a:xfrm>
            <a:off x="3429000" y="4114800"/>
            <a:ext cx="8610600" cy="2000548"/>
          </a:xfrm>
          <a:prstGeom prst="rect">
            <a:avLst/>
          </a:prstGeom>
          <a:ln/>
        </p:spPr>
        <p:style>
          <a:lnRef idx="2">
            <a:schemeClr val="accent2"/>
          </a:lnRef>
          <a:fillRef idx="1">
            <a:schemeClr val="lt1"/>
          </a:fillRef>
          <a:effectRef idx="0">
            <a:schemeClr val="accent2"/>
          </a:effectRef>
          <a:fontRef idx="minor">
            <a:schemeClr val="dk1"/>
          </a:fontRef>
        </p:style>
        <p:txBody>
          <a:bodyPr wrap="square">
            <a:spAutoFit/>
          </a:bodyPr>
          <a:lstStyle/>
          <a:p>
            <a:r>
              <a:rPr lang="en-US" sz="3600" b="1" dirty="0" err="1" smtClean="0">
                <a:latin typeface="NikoshBAN" pitchFamily="2" charset="0"/>
                <a:cs typeface="NikoshBAN" pitchFamily="2" charset="0"/>
              </a:rPr>
              <a:t>মুহাম্মদ</a:t>
            </a:r>
            <a:r>
              <a:rPr lang="en-US" sz="3600" b="1" dirty="0" smtClean="0">
                <a:latin typeface="NikoshBAN" pitchFamily="2" charset="0"/>
                <a:cs typeface="NikoshBAN" pitchFamily="2" charset="0"/>
              </a:rPr>
              <a:t> </a:t>
            </a:r>
            <a:r>
              <a:rPr lang="en-US" sz="3600" b="1" dirty="0" err="1" smtClean="0">
                <a:latin typeface="NikoshBAN" pitchFamily="2" charset="0"/>
                <a:cs typeface="NikoshBAN" pitchFamily="2" charset="0"/>
              </a:rPr>
              <a:t>শামছুল</a:t>
            </a:r>
            <a:r>
              <a:rPr lang="en-US" sz="3600" b="1" dirty="0" smtClean="0">
                <a:latin typeface="NikoshBAN" pitchFamily="2" charset="0"/>
                <a:cs typeface="NikoshBAN" pitchFamily="2" charset="0"/>
              </a:rPr>
              <a:t> </a:t>
            </a:r>
            <a:r>
              <a:rPr lang="en-US" sz="3600" b="1" dirty="0" err="1" smtClean="0">
                <a:latin typeface="NikoshBAN" pitchFamily="2" charset="0"/>
                <a:cs typeface="NikoshBAN" pitchFamily="2" charset="0"/>
              </a:rPr>
              <a:t>ইসলাম</a:t>
            </a:r>
            <a:r>
              <a:rPr lang="ar-SA" sz="3600" b="1" dirty="0" smtClean="0">
                <a:latin typeface="NikoshBAN" pitchFamily="2" charset="0"/>
                <a:cs typeface="NikoshBAN" pitchFamily="2" charset="0"/>
              </a:rPr>
              <a:t> </a:t>
            </a:r>
            <a:r>
              <a:rPr lang="en-US" sz="3600" b="1" dirty="0" smtClean="0">
                <a:latin typeface="NikoshBAN" pitchFamily="2" charset="0"/>
                <a:cs typeface="NikoshBAN" pitchFamily="2" charset="0"/>
              </a:rPr>
              <a:t>, (</a:t>
            </a:r>
            <a:r>
              <a:rPr lang="en-US" sz="2800" b="1"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NikoshBAN" pitchFamily="2" charset="0"/>
                <a:cs typeface="NikoshBAN" pitchFamily="2" charset="0"/>
              </a:rPr>
              <a:t>সহ</a:t>
            </a:r>
            <a:r>
              <a:rPr lang="bn-BD" sz="2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NikoshBAN" pitchFamily="2" charset="0"/>
                <a:cs typeface="NikoshBAN" pitchFamily="2" charset="0"/>
              </a:rPr>
              <a:t>কা</a:t>
            </a:r>
            <a:r>
              <a:rPr lang="en-US" sz="2800" b="1"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NikoshBAN" pitchFamily="2" charset="0"/>
                <a:cs typeface="NikoshBAN" pitchFamily="2" charset="0"/>
              </a:rPr>
              <a:t>রী</a:t>
            </a:r>
            <a:r>
              <a:rPr lang="en-US" sz="2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NikoshBAN" pitchFamily="2" charset="0"/>
                <a:cs typeface="NikoshBAN" pitchFamily="2" charset="0"/>
              </a:rPr>
              <a:t> </a:t>
            </a:r>
            <a:r>
              <a:rPr lang="en-US" sz="2800" b="1"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NikoshBAN" pitchFamily="2" charset="0"/>
                <a:cs typeface="NikoshBAN" pitchFamily="2" charset="0"/>
              </a:rPr>
              <a:t>মৌলভী</a:t>
            </a:r>
            <a:r>
              <a:rPr lang="en-US" sz="3600" dirty="0" smtClean="0">
                <a:latin typeface="NikoshBAN" pitchFamily="2" charset="0"/>
                <a:cs typeface="NikoshBAN" pitchFamily="2" charset="0"/>
              </a:rPr>
              <a:t>) </a:t>
            </a:r>
            <a:r>
              <a:rPr lang="en-US" sz="3600" b="1" dirty="0" err="1" smtClean="0">
                <a:latin typeface="NikoshBAN" pitchFamily="2" charset="0"/>
                <a:cs typeface="NikoshBAN" pitchFamily="2" charset="0"/>
              </a:rPr>
              <a:t>ইউনূস</a:t>
            </a:r>
            <a:r>
              <a:rPr lang="en-US" sz="3600" b="1" dirty="0" smtClean="0">
                <a:latin typeface="NikoshBAN" pitchFamily="2" charset="0"/>
                <a:cs typeface="NikoshBAN" pitchFamily="2" charset="0"/>
              </a:rPr>
              <a:t> </a:t>
            </a:r>
            <a:r>
              <a:rPr lang="en-US" sz="3600" b="1" dirty="0" err="1" smtClean="0">
                <a:latin typeface="NikoshBAN" pitchFamily="2" charset="0"/>
                <a:cs typeface="NikoshBAN" pitchFamily="2" charset="0"/>
              </a:rPr>
              <a:t>খাদিজিয়া</a:t>
            </a:r>
            <a:r>
              <a:rPr lang="en-US" sz="3600" b="1" dirty="0" smtClean="0">
                <a:latin typeface="NikoshBAN" pitchFamily="2" charset="0"/>
                <a:cs typeface="NikoshBAN" pitchFamily="2" charset="0"/>
              </a:rPr>
              <a:t> </a:t>
            </a:r>
            <a:r>
              <a:rPr lang="en-US" sz="3600" b="1" dirty="0" err="1" smtClean="0">
                <a:latin typeface="NikoshBAN" pitchFamily="2" charset="0"/>
                <a:cs typeface="NikoshBAN" pitchFamily="2" charset="0"/>
              </a:rPr>
              <a:t>দাখিল</a:t>
            </a:r>
            <a:r>
              <a:rPr lang="en-US" sz="3600" b="1" dirty="0" smtClean="0">
                <a:latin typeface="NikoshBAN" pitchFamily="2" charset="0"/>
                <a:cs typeface="NikoshBAN" pitchFamily="2" charset="0"/>
              </a:rPr>
              <a:t> </a:t>
            </a:r>
            <a:r>
              <a:rPr lang="en-US" sz="3600" b="1" dirty="0" err="1" smtClean="0">
                <a:latin typeface="NikoshBAN" pitchFamily="2" charset="0"/>
                <a:cs typeface="NikoshBAN" pitchFamily="2" charset="0"/>
              </a:rPr>
              <a:t>বালিকা</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মাদ্রাসা</a:t>
            </a:r>
            <a:endParaRPr lang="bn-BD" sz="4000" b="1" dirty="0">
              <a:latin typeface="NikoshBAN" pitchFamily="2" charset="0"/>
              <a:cs typeface="NikoshBAN" pitchFamily="2" charset="0"/>
            </a:endParaRPr>
          </a:p>
          <a:p>
            <a:r>
              <a:rPr lang="en-US" sz="2400" dirty="0" err="1" smtClean="0">
                <a:latin typeface="NikoshBAN" pitchFamily="2" charset="0"/>
                <a:cs typeface="NikoshBAN" pitchFamily="2" charset="0"/>
              </a:rPr>
              <a:t>ঈশ্বরগঞ্জ</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ময়মনসিংহ</a:t>
            </a:r>
            <a:r>
              <a:rPr lang="en-US" sz="2400" dirty="0" smtClean="0">
                <a:latin typeface="NikoshBAN" pitchFamily="2" charset="0"/>
                <a:cs typeface="NikoshBAN" pitchFamily="2" charset="0"/>
              </a:rPr>
              <a:t>, </a:t>
            </a:r>
            <a:r>
              <a:rPr lang="bn-BD" sz="2400" dirty="0" smtClean="0">
                <a:latin typeface="NikoshBAN" pitchFamily="2" charset="0"/>
                <a:cs typeface="NikoshBAN" pitchFamily="2" charset="0"/>
              </a:rPr>
              <a:t>মোবাইল </a:t>
            </a:r>
            <a:r>
              <a:rPr lang="bn-BD" sz="2400" dirty="0">
                <a:latin typeface="NikoshBAN" pitchFamily="2" charset="0"/>
                <a:cs typeface="NikoshBAN" pitchFamily="2" charset="0"/>
              </a:rPr>
              <a:t>নং </a:t>
            </a:r>
            <a:r>
              <a:rPr lang="bn-BD" sz="2400" dirty="0" smtClean="0">
                <a:latin typeface="NikoshBAN" pitchFamily="2" charset="0"/>
                <a:cs typeface="NikoshBAN" pitchFamily="2" charset="0"/>
              </a:rPr>
              <a:t>-</a:t>
            </a:r>
            <a:r>
              <a:rPr lang="en-US" sz="2400" dirty="0" smtClean="0">
                <a:latin typeface="SutonnyMJ" pitchFamily="2" charset="0"/>
                <a:cs typeface="SutonnyMJ" pitchFamily="2" charset="0"/>
              </a:rPr>
              <a:t>01746-859324</a:t>
            </a:r>
            <a:r>
              <a:rPr lang="ar-MA" sz="2400" dirty="0" smtClean="0">
                <a:latin typeface="NikoshBAN" pitchFamily="2" charset="0"/>
                <a:cs typeface="NikoshBAN" pitchFamily="2" charset="0"/>
              </a:rPr>
              <a:t> </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তারিখ</a:t>
            </a:r>
            <a:r>
              <a:rPr lang="en-US" sz="2400" dirty="0" smtClean="0">
                <a:latin typeface="NikoshBAN" pitchFamily="2" charset="0"/>
                <a:cs typeface="NikoshBAN" pitchFamily="2" charset="0"/>
              </a:rPr>
              <a:t>- 27/05/2021)</a:t>
            </a:r>
          </a:p>
          <a:p>
            <a:r>
              <a:rPr lang="en-US" sz="2400" dirty="0" smtClean="0">
                <a:latin typeface="NikoshBAN" pitchFamily="2" charset="0"/>
                <a:cs typeface="NikoshBAN" pitchFamily="2" charset="0"/>
              </a:rPr>
              <a:t>ই-</a:t>
            </a:r>
            <a:r>
              <a:rPr lang="en-US" sz="2400" dirty="0" err="1" smtClean="0">
                <a:latin typeface="NikoshBAN" pitchFamily="2" charset="0"/>
                <a:cs typeface="NikoshBAN" pitchFamily="2" charset="0"/>
              </a:rPr>
              <a:t>মেইল</a:t>
            </a:r>
            <a:r>
              <a:rPr lang="en-US" sz="2400" dirty="0" smtClean="0">
                <a:latin typeface="NikoshBAN" pitchFamily="2" charset="0"/>
                <a:cs typeface="NikoshBAN" pitchFamily="2" charset="0"/>
              </a:rPr>
              <a:t>- mdshamsulislam999@gmail.com</a:t>
            </a:r>
            <a:endParaRPr lang="bn-BD" sz="2400" dirty="0">
              <a:latin typeface="NikoshBAN" pitchFamily="2" charset="0"/>
              <a:cs typeface="NikoshBAN" pitchFamily="2" charset="0"/>
            </a:endParaRPr>
          </a:p>
        </p:txBody>
      </p:sp>
    </p:spTree>
  </p:cSld>
  <p:clrMapOvr>
    <a:masterClrMapping/>
  </p:clrMapOvr>
  <p:transition spd="slow">
    <p:newsflash/>
    <p:sndAc>
      <p:stSnd>
        <p:snd r:embed="rId2" name="applause.wav" builtIn="1"/>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381000"/>
            <a:ext cx="12192000" cy="15735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lIns="95243" tIns="47621" rIns="95243" bIns="47621" rtlCol="0">
            <a:spAutoFit/>
          </a:bodyPr>
          <a:lstStyle/>
          <a:p>
            <a:pPr algn="ctr"/>
            <a:r>
              <a:rPr lang="bn-BD" sz="9600" b="1" dirty="0" smtClean="0">
                <a:effectLst>
                  <a:outerShdw blurRad="38100" dist="38100" dir="2700000" algn="tl">
                    <a:srgbClr val="000000">
                      <a:alpha val="43137"/>
                    </a:srgbClr>
                  </a:outerShdw>
                </a:effectLst>
                <a:latin typeface="NikoshBAN" pitchFamily="2" charset="0"/>
                <a:cs typeface="NikoshBAN" pitchFamily="2" charset="0"/>
              </a:rPr>
              <a:t>পাঠ </a:t>
            </a:r>
            <a:r>
              <a:rPr lang="bn-IN" sz="9600" b="1" dirty="0" smtClean="0">
                <a:effectLst>
                  <a:outerShdw blurRad="38100" dist="38100" dir="2700000" algn="tl">
                    <a:srgbClr val="000000">
                      <a:alpha val="43137"/>
                    </a:srgbClr>
                  </a:outerShdw>
                </a:effectLst>
                <a:latin typeface="NikoshBAN" pitchFamily="2" charset="0"/>
                <a:cs typeface="NikoshBAN" pitchFamily="2" charset="0"/>
              </a:rPr>
              <a:t>পরিচিতি</a:t>
            </a:r>
            <a:r>
              <a:rPr lang="bn-IN" sz="9600" dirty="0" smtClean="0">
                <a:effectLst>
                  <a:outerShdw blurRad="38100" dist="38100" dir="2700000" algn="tl">
                    <a:srgbClr val="000000">
                      <a:alpha val="43137"/>
                    </a:srgbClr>
                  </a:outerShdw>
                </a:effectLst>
                <a:latin typeface="NikoshBAN" pitchFamily="2" charset="0"/>
                <a:cs typeface="NikoshBAN" pitchFamily="2" charset="0"/>
              </a:rPr>
              <a:t> </a:t>
            </a:r>
            <a:endParaRPr lang="en-US" sz="9600" dirty="0">
              <a:effectLst>
                <a:outerShdw blurRad="38100" dist="38100" dir="2700000" algn="tl">
                  <a:srgbClr val="000000">
                    <a:alpha val="43137"/>
                  </a:srgbClr>
                </a:outerShdw>
              </a:effectLst>
              <a:latin typeface="NikoshBAN" pitchFamily="2" charset="0"/>
              <a:cs typeface="NikoshBAN" pitchFamily="2" charset="0"/>
            </a:endParaRPr>
          </a:p>
        </p:txBody>
      </p:sp>
      <p:sp>
        <p:nvSpPr>
          <p:cNvPr id="7" name="Rectangle 6"/>
          <p:cNvSpPr/>
          <p:nvPr/>
        </p:nvSpPr>
        <p:spPr>
          <a:xfrm>
            <a:off x="3657600" y="1997057"/>
            <a:ext cx="8534400" cy="5165743"/>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lIns="86585" tIns="43292" rIns="86585" bIns="43292">
            <a:spAutoFit/>
          </a:bodyPr>
          <a:lstStyle/>
          <a:p>
            <a:pPr algn="ctr"/>
            <a:r>
              <a:rPr lang="bn-IN" sz="6600" dirty="0" smtClean="0">
                <a:ln w="1905"/>
                <a:solidFill>
                  <a:schemeClr val="bg1"/>
                </a:solidFill>
                <a:effectLst>
                  <a:innerShdw blurRad="69850" dist="43180" dir="5400000">
                    <a:srgbClr val="000000">
                      <a:alpha val="65000"/>
                    </a:srgbClr>
                  </a:innerShdw>
                </a:effectLst>
                <a:latin typeface="NikoshBAN" pitchFamily="2" charset="0"/>
                <a:cs typeface="NikoshBAN" pitchFamily="2" charset="0"/>
              </a:rPr>
              <a:t>বিষয়ঃ হাদিস</a:t>
            </a:r>
            <a:r>
              <a:rPr lang="en-US" sz="6600" dirty="0" smtClean="0">
                <a:ln w="1905"/>
                <a:solidFill>
                  <a:schemeClr val="bg1"/>
                </a:solidFill>
                <a:effectLst>
                  <a:innerShdw blurRad="69850" dist="43180" dir="5400000">
                    <a:srgbClr val="000000">
                      <a:alpha val="65000"/>
                    </a:srgbClr>
                  </a:innerShdw>
                </a:effectLst>
                <a:latin typeface="NikoshBAN" pitchFamily="2" charset="0"/>
                <a:cs typeface="NikoshBAN" pitchFamily="2" charset="0"/>
              </a:rPr>
              <a:t> </a:t>
            </a:r>
            <a:r>
              <a:rPr lang="bn-BD" sz="6600" dirty="0" smtClean="0">
                <a:ln w="1905"/>
                <a:solidFill>
                  <a:schemeClr val="bg1"/>
                </a:solidFill>
                <a:effectLst>
                  <a:innerShdw blurRad="69850" dist="43180" dir="5400000">
                    <a:srgbClr val="000000">
                      <a:alpha val="65000"/>
                    </a:srgbClr>
                  </a:innerShdw>
                </a:effectLst>
                <a:latin typeface="NikoshBAN" pitchFamily="2" charset="0"/>
                <a:cs typeface="NikoshBAN" pitchFamily="2" charset="0"/>
              </a:rPr>
              <a:t>শরীফ</a:t>
            </a:r>
            <a:endParaRPr lang="bn-IN" sz="6600" dirty="0" smtClean="0">
              <a:ln w="1905"/>
              <a:solidFill>
                <a:schemeClr val="bg1"/>
              </a:solidFill>
              <a:effectLst>
                <a:innerShdw blurRad="69850" dist="43180" dir="5400000">
                  <a:srgbClr val="000000">
                    <a:alpha val="65000"/>
                  </a:srgbClr>
                </a:innerShdw>
              </a:effectLst>
              <a:latin typeface="NikoshBAN" pitchFamily="2" charset="0"/>
              <a:cs typeface="NikoshBAN" pitchFamily="2" charset="0"/>
            </a:endParaRPr>
          </a:p>
          <a:p>
            <a:pPr algn="ctr"/>
            <a:r>
              <a:rPr lang="bn-IN" sz="6600" dirty="0" smtClean="0">
                <a:ln w="10541" cmpd="sng">
                  <a:solidFill>
                    <a:schemeClr val="accent1">
                      <a:shade val="88000"/>
                      <a:satMod val="110000"/>
                    </a:schemeClr>
                  </a:solidFill>
                  <a:prstDash val="solid"/>
                </a:ln>
                <a:solidFill>
                  <a:schemeClr val="bg1"/>
                </a:solidFill>
                <a:latin typeface="NikoshBAN" pitchFamily="2" charset="0"/>
                <a:cs typeface="NikoshBAN" pitchFamily="2" charset="0"/>
              </a:rPr>
              <a:t>দাখিল দশম</a:t>
            </a:r>
            <a:r>
              <a:rPr lang="bn-BD" sz="6600" dirty="0" smtClean="0">
                <a:ln w="10541" cmpd="sng">
                  <a:solidFill>
                    <a:schemeClr val="accent1">
                      <a:shade val="88000"/>
                      <a:satMod val="110000"/>
                    </a:schemeClr>
                  </a:solidFill>
                  <a:prstDash val="solid"/>
                </a:ln>
                <a:solidFill>
                  <a:schemeClr val="bg1"/>
                </a:solidFill>
                <a:latin typeface="NikoshBAN" pitchFamily="2" charset="0"/>
                <a:cs typeface="NikoshBAN" pitchFamily="2" charset="0"/>
              </a:rPr>
              <a:t> </a:t>
            </a:r>
            <a:r>
              <a:rPr lang="bn-IN" sz="6600" dirty="0" smtClean="0">
                <a:ln w="10541" cmpd="sng">
                  <a:solidFill>
                    <a:schemeClr val="accent1">
                      <a:shade val="88000"/>
                      <a:satMod val="110000"/>
                    </a:schemeClr>
                  </a:solidFill>
                  <a:prstDash val="solid"/>
                </a:ln>
                <a:solidFill>
                  <a:schemeClr val="bg1"/>
                </a:solidFill>
                <a:latin typeface="NikoshBAN" pitchFamily="2" charset="0"/>
                <a:cs typeface="NikoshBAN" pitchFamily="2" charset="0"/>
              </a:rPr>
              <a:t>শ্রেণিঃ</a:t>
            </a:r>
            <a:endParaRPr lang="bn-BD" sz="6600" dirty="0" smtClean="0">
              <a:ln w="10541" cmpd="sng">
                <a:solidFill>
                  <a:schemeClr val="accent1">
                    <a:shade val="88000"/>
                    <a:satMod val="110000"/>
                  </a:schemeClr>
                </a:solidFill>
                <a:prstDash val="solid"/>
              </a:ln>
              <a:solidFill>
                <a:schemeClr val="bg1"/>
              </a:solidFill>
              <a:latin typeface="NikoshBAN" pitchFamily="2" charset="0"/>
              <a:cs typeface="NikoshBAN" pitchFamily="2" charset="0"/>
            </a:endParaRPr>
          </a:p>
          <a:p>
            <a:pPr algn="ctr"/>
            <a:r>
              <a:rPr lang="bn-BD" sz="6600" dirty="0" smtClean="0">
                <a:ln w="10541" cmpd="sng">
                  <a:solidFill>
                    <a:schemeClr val="accent1">
                      <a:shade val="88000"/>
                      <a:satMod val="110000"/>
                    </a:schemeClr>
                  </a:solidFill>
                  <a:prstDash val="solid"/>
                </a:ln>
                <a:solidFill>
                  <a:schemeClr val="bg1"/>
                </a:solidFill>
                <a:latin typeface="NikoshBAN" pitchFamily="2" charset="0"/>
                <a:cs typeface="NikoshBAN" pitchFamily="2" charset="0"/>
              </a:rPr>
              <a:t>অধ্যায়-একবিংশ </a:t>
            </a:r>
          </a:p>
          <a:p>
            <a:pPr algn="ctr"/>
            <a:r>
              <a:rPr lang="bn-IN" sz="6600" dirty="0" smtClean="0">
                <a:ln w="1905"/>
                <a:solidFill>
                  <a:schemeClr val="bg1"/>
                </a:solidFill>
                <a:effectLst>
                  <a:innerShdw blurRad="69850" dist="43180" dir="5400000">
                    <a:srgbClr val="000000">
                      <a:alpha val="65000"/>
                    </a:srgbClr>
                  </a:innerShdw>
                </a:effectLst>
                <a:latin typeface="NikoshBAN" pitchFamily="2" charset="0"/>
                <a:cs typeface="NikoshBAN" pitchFamily="2" charset="0"/>
              </a:rPr>
              <a:t>সময়ঃ  মিনিট</a:t>
            </a:r>
          </a:p>
          <a:p>
            <a:pPr algn="ctr"/>
            <a:r>
              <a:rPr lang="bn-BD" sz="6600" dirty="0" smtClean="0">
                <a:ln w="1905"/>
                <a:solidFill>
                  <a:schemeClr val="bg1"/>
                </a:solidFill>
                <a:effectLst>
                  <a:innerShdw blurRad="69850" dist="43180" dir="5400000">
                    <a:srgbClr val="000000">
                      <a:alpha val="65000"/>
                    </a:srgbClr>
                  </a:innerShdw>
                </a:effectLst>
                <a:latin typeface="NikoshBAN" pitchFamily="2" charset="0"/>
                <a:cs typeface="NikoshBAN" pitchFamily="2" charset="0"/>
              </a:rPr>
              <a:t>তারিখঃ </a:t>
            </a:r>
            <a:r>
              <a:rPr lang="en-US" sz="6600" dirty="0" smtClean="0">
                <a:ln w="1905"/>
                <a:solidFill>
                  <a:schemeClr val="bg1"/>
                </a:solidFill>
                <a:effectLst>
                  <a:innerShdw blurRad="69850" dist="43180" dir="5400000">
                    <a:srgbClr val="000000">
                      <a:alpha val="65000"/>
                    </a:srgbClr>
                  </a:innerShdw>
                </a:effectLst>
                <a:latin typeface="NikoshBAN" pitchFamily="2" charset="0"/>
                <a:cs typeface="NikoshBAN" pitchFamily="2" charset="0"/>
              </a:rPr>
              <a:t>27</a:t>
            </a:r>
            <a:r>
              <a:rPr lang="bn-BD" sz="6600" dirty="0" smtClean="0">
                <a:ln w="1905"/>
                <a:solidFill>
                  <a:schemeClr val="bg1"/>
                </a:solidFill>
                <a:effectLst>
                  <a:innerShdw blurRad="69850" dist="43180" dir="5400000">
                    <a:srgbClr val="000000">
                      <a:alpha val="65000"/>
                    </a:srgbClr>
                  </a:innerShdw>
                </a:effectLst>
                <a:latin typeface="NikoshBAN" pitchFamily="2" charset="0"/>
                <a:cs typeface="NikoshBAN" pitchFamily="2" charset="0"/>
              </a:rPr>
              <a:t>/</a:t>
            </a:r>
            <a:r>
              <a:rPr lang="en-US" sz="6600" dirty="0" smtClean="0">
                <a:ln w="1905"/>
                <a:solidFill>
                  <a:schemeClr val="bg1"/>
                </a:solidFill>
                <a:effectLst>
                  <a:innerShdw blurRad="69850" dist="43180" dir="5400000">
                    <a:srgbClr val="000000">
                      <a:alpha val="65000"/>
                    </a:srgbClr>
                  </a:innerShdw>
                </a:effectLst>
                <a:latin typeface="NikoshBAN" pitchFamily="2" charset="0"/>
                <a:cs typeface="NikoshBAN" pitchFamily="2" charset="0"/>
              </a:rPr>
              <a:t>05</a:t>
            </a:r>
            <a:r>
              <a:rPr lang="bn-BD" sz="6600" dirty="0" smtClean="0">
                <a:ln w="1905"/>
                <a:solidFill>
                  <a:schemeClr val="bg1"/>
                </a:solidFill>
                <a:effectLst>
                  <a:innerShdw blurRad="69850" dist="43180" dir="5400000">
                    <a:srgbClr val="000000">
                      <a:alpha val="65000"/>
                    </a:srgbClr>
                  </a:innerShdw>
                </a:effectLst>
                <a:latin typeface="NikoshBAN" pitchFamily="2" charset="0"/>
                <a:cs typeface="NikoshBAN" pitchFamily="2" charset="0"/>
              </a:rPr>
              <a:t>/</a:t>
            </a:r>
            <a:r>
              <a:rPr lang="en-US" sz="6600" dirty="0" smtClean="0">
                <a:ln w="1905"/>
                <a:solidFill>
                  <a:schemeClr val="bg1"/>
                </a:solidFill>
                <a:effectLst>
                  <a:innerShdw blurRad="69850" dist="43180" dir="5400000">
                    <a:srgbClr val="000000">
                      <a:alpha val="65000"/>
                    </a:srgbClr>
                  </a:innerShdw>
                </a:effectLst>
                <a:latin typeface="NikoshBAN" pitchFamily="2" charset="0"/>
                <a:cs typeface="NikoshBAN" pitchFamily="2" charset="0"/>
              </a:rPr>
              <a:t>2021</a:t>
            </a:r>
            <a:r>
              <a:rPr lang="bn-BD" sz="6600" dirty="0" smtClean="0">
                <a:ln w="1905"/>
                <a:solidFill>
                  <a:schemeClr val="bg1"/>
                </a:solidFill>
                <a:effectLst>
                  <a:innerShdw blurRad="69850" dist="43180" dir="5400000">
                    <a:srgbClr val="000000">
                      <a:alpha val="65000"/>
                    </a:srgbClr>
                  </a:innerShdw>
                </a:effectLst>
                <a:latin typeface="NikoshBAN" pitchFamily="2" charset="0"/>
                <a:cs typeface="NikoshBAN" pitchFamily="2" charset="0"/>
              </a:rPr>
              <a:t> ইং </a:t>
            </a:r>
            <a:endParaRPr lang="bn-IN" sz="6600" dirty="0">
              <a:ln w="1905"/>
              <a:solidFill>
                <a:schemeClr val="bg1"/>
              </a:solidFill>
              <a:effectLst>
                <a:innerShdw blurRad="69850" dist="43180" dir="5400000">
                  <a:srgbClr val="000000">
                    <a:alpha val="65000"/>
                  </a:srgbClr>
                </a:innerShdw>
              </a:effectLst>
              <a:latin typeface="NikoshBAN" pitchFamily="2" charset="0"/>
              <a:cs typeface="NikoshBAN" pitchFamily="2" charset="0"/>
            </a:endParaRPr>
          </a:p>
        </p:txBody>
      </p:sp>
      <p:pic>
        <p:nvPicPr>
          <p:cNvPr id="2050" name="Picture 2" descr="C:\Users\s\Desktop\india-in-pictures-beautiful-places-to-photograph-taj-mahal.jpg"/>
          <p:cNvPicPr>
            <a:picLocks noChangeAspect="1" noChangeArrowheads="1"/>
          </p:cNvPicPr>
          <p:nvPr/>
        </p:nvPicPr>
        <p:blipFill>
          <a:blip r:embed="rId3"/>
          <a:srcRect/>
          <a:stretch>
            <a:fillRect/>
          </a:stretch>
        </p:blipFill>
        <p:spPr bwMode="auto">
          <a:xfrm>
            <a:off x="228600" y="1981200"/>
            <a:ext cx="3352800" cy="4876800"/>
          </a:xfrm>
          <a:prstGeom prst="rect">
            <a:avLst/>
          </a:prstGeom>
          <a:noFill/>
        </p:spPr>
      </p:pic>
    </p:spTree>
    <p:extLst>
      <p:ext uri="{BB962C8B-B14F-4D97-AF65-F5344CB8AC3E}">
        <p14:creationId xmlns="" xmlns:p14="http://schemas.microsoft.com/office/powerpoint/2010/main" val="3988537052"/>
      </p:ext>
    </p:extLst>
  </p:cSld>
  <p:clrMapOvr>
    <a:masterClrMapping/>
  </p:clrMapOvr>
  <p:transition spd="slow">
    <p:checker/>
    <p:sndAc>
      <p:stSnd>
        <p:snd r:embed="rId2" name="laser.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4)">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download.png"/>
          <p:cNvPicPr>
            <a:picLocks noChangeAspect="1"/>
          </p:cNvPicPr>
          <p:nvPr/>
        </p:nvPicPr>
        <p:blipFill>
          <a:blip r:embed="rId3"/>
          <a:stretch>
            <a:fillRect/>
          </a:stretch>
        </p:blipFill>
        <p:spPr>
          <a:xfrm>
            <a:off x="0" y="838200"/>
            <a:ext cx="3707842" cy="4876800"/>
          </a:xfrm>
          <a:prstGeom prst="rect">
            <a:avLst/>
          </a:prstGeom>
        </p:spPr>
      </p:pic>
      <p:pic>
        <p:nvPicPr>
          <p:cNvPr id="7" name="Picture 6" descr="images (6).jpg"/>
          <p:cNvPicPr>
            <a:picLocks noChangeAspect="1"/>
          </p:cNvPicPr>
          <p:nvPr/>
        </p:nvPicPr>
        <p:blipFill>
          <a:blip r:embed="rId4"/>
          <a:stretch>
            <a:fillRect/>
          </a:stretch>
        </p:blipFill>
        <p:spPr>
          <a:xfrm>
            <a:off x="3886200" y="762000"/>
            <a:ext cx="3810000" cy="4876800"/>
          </a:xfrm>
          <a:prstGeom prst="rect">
            <a:avLst/>
          </a:prstGeom>
        </p:spPr>
      </p:pic>
      <p:sp>
        <p:nvSpPr>
          <p:cNvPr id="8" name="Rectangle 7"/>
          <p:cNvSpPr/>
          <p:nvPr/>
        </p:nvSpPr>
        <p:spPr>
          <a:xfrm>
            <a:off x="0" y="0"/>
            <a:ext cx="121920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7200" dirty="0" smtClean="0">
                <a:latin typeface="NikoshBAN" pitchFamily="2" charset="0"/>
                <a:cs typeface="NikoshBAN" pitchFamily="2" charset="0"/>
              </a:rPr>
              <a:t>ছবি গূলো ভালো করে লক্ষ্য কর </a:t>
            </a:r>
            <a:endParaRPr lang="en-US" sz="7200" dirty="0">
              <a:latin typeface="NikoshBAN" pitchFamily="2" charset="0"/>
              <a:cs typeface="NikoshBAN" pitchFamily="2" charset="0"/>
            </a:endParaRPr>
          </a:p>
        </p:txBody>
      </p:sp>
      <p:sp>
        <p:nvSpPr>
          <p:cNvPr id="9" name="Oval 8"/>
          <p:cNvSpPr/>
          <p:nvPr/>
        </p:nvSpPr>
        <p:spPr>
          <a:xfrm>
            <a:off x="685800" y="5791200"/>
            <a:ext cx="11430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800" dirty="0" smtClean="0">
                <a:latin typeface="NikoshBAN" pitchFamily="2" charset="0"/>
                <a:cs typeface="NikoshBAN" pitchFamily="2" charset="0"/>
              </a:rPr>
              <a:t>১</a:t>
            </a:r>
            <a:r>
              <a:rPr lang="bn-BD" dirty="0" smtClean="0"/>
              <a:t> </a:t>
            </a:r>
            <a:endParaRPr lang="en-US" dirty="0"/>
          </a:p>
        </p:txBody>
      </p:sp>
      <p:sp>
        <p:nvSpPr>
          <p:cNvPr id="11" name="Oval 10"/>
          <p:cNvSpPr/>
          <p:nvPr/>
        </p:nvSpPr>
        <p:spPr>
          <a:xfrm>
            <a:off x="4800600" y="5791200"/>
            <a:ext cx="1371600" cy="76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800" dirty="0" smtClean="0">
                <a:latin typeface="NikoshBAN" pitchFamily="2" charset="0"/>
                <a:cs typeface="NikoshBAN" pitchFamily="2" charset="0"/>
              </a:rPr>
              <a:t>২ </a:t>
            </a:r>
            <a:endParaRPr lang="en-US" sz="4800" dirty="0">
              <a:latin typeface="NikoshBAN" pitchFamily="2" charset="0"/>
              <a:cs typeface="NikoshBAN" pitchFamily="2" charset="0"/>
            </a:endParaRPr>
          </a:p>
        </p:txBody>
      </p:sp>
      <p:sp>
        <p:nvSpPr>
          <p:cNvPr id="13" name="Oval 12"/>
          <p:cNvSpPr/>
          <p:nvPr/>
        </p:nvSpPr>
        <p:spPr>
          <a:xfrm>
            <a:off x="9982200" y="5791200"/>
            <a:ext cx="1219200" cy="76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400" dirty="0" smtClean="0">
                <a:latin typeface="NikoshBAN" pitchFamily="2" charset="0"/>
                <a:cs typeface="NikoshBAN" pitchFamily="2" charset="0"/>
              </a:rPr>
              <a:t>৩ </a:t>
            </a:r>
            <a:endParaRPr lang="en-US" sz="4400" dirty="0">
              <a:latin typeface="NikoshBAN" pitchFamily="2" charset="0"/>
              <a:cs typeface="NikoshBAN" pitchFamily="2" charset="0"/>
            </a:endParaRPr>
          </a:p>
        </p:txBody>
      </p:sp>
      <p:pic>
        <p:nvPicPr>
          <p:cNvPr id="3074" name="Picture 2" descr="C:\Users\s\Desktop\images.jpg"/>
          <p:cNvPicPr>
            <a:picLocks noChangeAspect="1" noChangeArrowheads="1"/>
          </p:cNvPicPr>
          <p:nvPr/>
        </p:nvPicPr>
        <p:blipFill>
          <a:blip r:embed="rId5"/>
          <a:srcRect/>
          <a:stretch>
            <a:fillRect/>
          </a:stretch>
        </p:blipFill>
        <p:spPr bwMode="auto">
          <a:xfrm>
            <a:off x="7924800" y="990600"/>
            <a:ext cx="3886200" cy="4800600"/>
          </a:xfrm>
          <a:prstGeom prst="rect">
            <a:avLst/>
          </a:prstGeom>
          <a:noFill/>
        </p:spPr>
      </p:pic>
    </p:spTree>
  </p:cSld>
  <p:clrMapOvr>
    <a:masterClrMapping/>
  </p:clrMapOvr>
  <p:transition spd="slow">
    <p:newsflash/>
    <p:sndAc>
      <p:stSnd>
        <p:snd r:embed="rId2" name="chimes.wav" builtIn="1"/>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download.jpg"/>
          <p:cNvPicPr>
            <a:picLocks noChangeAspect="1"/>
          </p:cNvPicPr>
          <p:nvPr/>
        </p:nvPicPr>
        <p:blipFill>
          <a:blip r:embed="rId3"/>
          <a:stretch>
            <a:fillRect/>
          </a:stretch>
        </p:blipFill>
        <p:spPr>
          <a:xfrm>
            <a:off x="0" y="838200"/>
            <a:ext cx="5181600" cy="4953000"/>
          </a:xfrm>
          <a:prstGeom prst="rect">
            <a:avLst/>
          </a:prstGeom>
        </p:spPr>
      </p:pic>
      <p:pic>
        <p:nvPicPr>
          <p:cNvPr id="6" name="Picture 5" descr="images (8).jpg"/>
          <p:cNvPicPr>
            <a:picLocks noChangeAspect="1"/>
          </p:cNvPicPr>
          <p:nvPr/>
        </p:nvPicPr>
        <p:blipFill>
          <a:blip r:embed="rId4"/>
          <a:stretch>
            <a:fillRect/>
          </a:stretch>
        </p:blipFill>
        <p:spPr>
          <a:xfrm>
            <a:off x="5334000" y="838200"/>
            <a:ext cx="6629400" cy="4876800"/>
          </a:xfrm>
          <a:prstGeom prst="rect">
            <a:avLst/>
          </a:prstGeom>
        </p:spPr>
      </p:pic>
      <p:sp>
        <p:nvSpPr>
          <p:cNvPr id="7" name="Oval 6"/>
          <p:cNvSpPr/>
          <p:nvPr/>
        </p:nvSpPr>
        <p:spPr>
          <a:xfrm>
            <a:off x="1600200" y="0"/>
            <a:ext cx="1600200" cy="76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800" dirty="0" smtClean="0">
                <a:latin typeface="NikoshBAN" pitchFamily="2" charset="0"/>
                <a:cs typeface="NikoshBAN" pitchFamily="2" charset="0"/>
              </a:rPr>
              <a:t>৪</a:t>
            </a:r>
            <a:endParaRPr lang="en-US" sz="4800" dirty="0">
              <a:latin typeface="NikoshBAN" pitchFamily="2" charset="0"/>
              <a:cs typeface="NikoshBAN" pitchFamily="2" charset="0"/>
            </a:endParaRPr>
          </a:p>
        </p:txBody>
      </p:sp>
      <p:sp>
        <p:nvSpPr>
          <p:cNvPr id="8" name="Oval 7"/>
          <p:cNvSpPr/>
          <p:nvPr/>
        </p:nvSpPr>
        <p:spPr>
          <a:xfrm>
            <a:off x="7620000" y="0"/>
            <a:ext cx="1676400"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5400" dirty="0" smtClean="0">
                <a:latin typeface="NikoshBAN" pitchFamily="2" charset="0"/>
                <a:cs typeface="NikoshBAN" pitchFamily="2" charset="0"/>
              </a:rPr>
              <a:t>৫</a:t>
            </a:r>
            <a:r>
              <a:rPr lang="bn-BD" dirty="0" smtClean="0"/>
              <a:t> </a:t>
            </a:r>
            <a:endParaRPr lang="en-US" dirty="0"/>
          </a:p>
        </p:txBody>
      </p:sp>
      <p:sp>
        <p:nvSpPr>
          <p:cNvPr id="9" name="Rectangle 8"/>
          <p:cNvSpPr/>
          <p:nvPr/>
        </p:nvSpPr>
        <p:spPr>
          <a:xfrm>
            <a:off x="0" y="5791200"/>
            <a:ext cx="121920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5400" dirty="0" smtClean="0">
                <a:latin typeface="NikoshBAN" pitchFamily="2" charset="0"/>
                <a:cs typeface="NikoshBAN" pitchFamily="2" charset="0"/>
              </a:rPr>
              <a:t>ছবি গুলো দেখে কি বুঝতে পারলে? </a:t>
            </a:r>
            <a:endParaRPr lang="en-US" sz="5400" dirty="0">
              <a:latin typeface="NikoshBAN" pitchFamily="2" charset="0"/>
              <a:cs typeface="NikoshBAN" pitchFamily="2" charset="0"/>
            </a:endParaRPr>
          </a:p>
        </p:txBody>
      </p:sp>
    </p:spTree>
  </p:cSld>
  <p:clrMapOvr>
    <a:masterClrMapping/>
  </p:clrMapOvr>
  <p:transition spd="slow">
    <p:strips dir="ru"/>
    <p:sndAc>
      <p:stSnd>
        <p:snd r:embed="rId2" name="explode.wav" builtIn="1"/>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90800" y="0"/>
            <a:ext cx="94488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8800" dirty="0" smtClean="0">
                <a:solidFill>
                  <a:srgbClr val="FFFF00"/>
                </a:solidFill>
                <a:latin typeface="NikoshBAN" pitchFamily="2" charset="0"/>
                <a:cs typeface="NikoshBAN" pitchFamily="2" charset="0"/>
              </a:rPr>
              <a:t>আমাদের আজকের পাঠঃ</a:t>
            </a:r>
          </a:p>
          <a:p>
            <a:pPr algn="ctr"/>
            <a:r>
              <a:rPr lang="bn-BD" sz="6600" dirty="0" smtClean="0">
                <a:latin typeface="NikoshBAN" pitchFamily="2" charset="0"/>
                <a:cs typeface="NikoshBAN" pitchFamily="2" charset="0"/>
              </a:rPr>
              <a:t>الامربالمعروف وانهي عن المنكر</a:t>
            </a:r>
          </a:p>
          <a:p>
            <a:pPr algn="ctr"/>
            <a:r>
              <a:rPr lang="bn-BD" sz="6600" dirty="0" smtClean="0">
                <a:solidFill>
                  <a:srgbClr val="002060"/>
                </a:solidFill>
                <a:latin typeface="NikoshBAN" pitchFamily="2" charset="0"/>
                <a:cs typeface="NikoshBAN" pitchFamily="2" charset="0"/>
              </a:rPr>
              <a:t>সৎ কাজের আদেশ ও</a:t>
            </a:r>
          </a:p>
          <a:p>
            <a:pPr algn="ctr"/>
            <a:r>
              <a:rPr lang="bn-BD" sz="6600" dirty="0" smtClean="0">
                <a:solidFill>
                  <a:srgbClr val="002060"/>
                </a:solidFill>
                <a:latin typeface="NikoshBAN" pitchFamily="2" charset="0"/>
                <a:cs typeface="NikoshBAN" pitchFamily="2" charset="0"/>
              </a:rPr>
              <a:t> মন্দকাজের নিষেধ </a:t>
            </a:r>
          </a:p>
          <a:p>
            <a:pPr algn="ctr"/>
            <a:r>
              <a:rPr lang="bn-BD" sz="8800" dirty="0" smtClean="0">
                <a:latin typeface="NikoshBAN" pitchFamily="2" charset="0"/>
                <a:cs typeface="NikoshBAN" pitchFamily="2" charset="0"/>
              </a:rPr>
              <a:t> </a:t>
            </a:r>
            <a:endParaRPr lang="en-US" sz="8800" dirty="0">
              <a:latin typeface="NikoshBAN" pitchFamily="2" charset="0"/>
              <a:cs typeface="NikoshBAN" pitchFamily="2" charset="0"/>
            </a:endParaRPr>
          </a:p>
        </p:txBody>
      </p:sp>
      <p:pic>
        <p:nvPicPr>
          <p:cNvPr id="4098" name="Picture 2" descr="C:\Users\s\Desktop\download.jpg"/>
          <p:cNvPicPr>
            <a:picLocks noChangeAspect="1" noChangeArrowheads="1"/>
          </p:cNvPicPr>
          <p:nvPr/>
        </p:nvPicPr>
        <p:blipFill>
          <a:blip r:embed="rId3"/>
          <a:srcRect/>
          <a:stretch>
            <a:fillRect/>
          </a:stretch>
        </p:blipFill>
        <p:spPr bwMode="auto">
          <a:xfrm>
            <a:off x="0" y="0"/>
            <a:ext cx="2590800" cy="6705600"/>
          </a:xfrm>
          <a:prstGeom prst="rect">
            <a:avLst/>
          </a:prstGeom>
          <a:noFill/>
        </p:spPr>
      </p:pic>
    </p:spTree>
  </p:cSld>
  <p:clrMapOvr>
    <a:masterClrMapping/>
  </p:clrMapOvr>
  <p:transition spd="slow">
    <p:newsflash/>
    <p:sndAc>
      <p:stSnd>
        <p:snd r:embed="rId2" name="chimes.wav" builtIn="1"/>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3124200" y="0"/>
            <a:ext cx="5486400" cy="198120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8000" dirty="0" smtClean="0">
                <a:solidFill>
                  <a:srgbClr val="002060"/>
                </a:solidFill>
                <a:latin typeface="NikoshBAN" pitchFamily="2" charset="0"/>
                <a:cs typeface="NikoshBAN" pitchFamily="2" charset="0"/>
              </a:rPr>
              <a:t>শিখন ফল </a:t>
            </a:r>
            <a:endParaRPr lang="en-US" sz="8000" dirty="0">
              <a:solidFill>
                <a:srgbClr val="002060"/>
              </a:solidFill>
              <a:latin typeface="NikoshBAN" pitchFamily="2" charset="0"/>
              <a:cs typeface="NikoshBAN" pitchFamily="2" charset="0"/>
            </a:endParaRPr>
          </a:p>
        </p:txBody>
      </p:sp>
      <p:sp>
        <p:nvSpPr>
          <p:cNvPr id="3" name="Rectangle 2"/>
          <p:cNvSpPr/>
          <p:nvPr/>
        </p:nvSpPr>
        <p:spPr>
          <a:xfrm>
            <a:off x="228600" y="1981200"/>
            <a:ext cx="11811000" cy="487680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6000" dirty="0" smtClean="0">
                <a:solidFill>
                  <a:schemeClr val="bg1"/>
                </a:solidFill>
                <a:latin typeface="NikoshBAN" pitchFamily="2" charset="0"/>
                <a:cs typeface="NikoshBAN" pitchFamily="2" charset="0"/>
              </a:rPr>
              <a:t>পাঠ শেষে শিক্ষার্থীরা -----</a:t>
            </a:r>
          </a:p>
          <a:p>
            <a:r>
              <a:rPr lang="bn-BD" sz="4400" dirty="0" smtClean="0">
                <a:solidFill>
                  <a:schemeClr val="bg1"/>
                </a:solidFill>
                <a:latin typeface="NikoshBAN" pitchFamily="2" charset="0"/>
                <a:cs typeface="NikoshBAN" pitchFamily="2" charset="0"/>
              </a:rPr>
              <a:t>১।মন্দ কাজ করা দেখলে কি করতে হবে তা  বলতে পারবে। </a:t>
            </a:r>
          </a:p>
          <a:p>
            <a:r>
              <a:rPr lang="bn-BD" sz="4400" dirty="0" smtClean="0">
                <a:solidFill>
                  <a:schemeClr val="bg1"/>
                </a:solidFill>
                <a:latin typeface="NikoshBAN" pitchFamily="2" charset="0"/>
                <a:cs typeface="NikoshBAN" pitchFamily="2" charset="0"/>
              </a:rPr>
              <a:t>২।মন্দ কাজে বাঁধা দেওয়ার হুকুম কী তা লেখতে পারবে ।</a:t>
            </a:r>
          </a:p>
          <a:p>
            <a:r>
              <a:rPr lang="bn-BD" sz="4400" dirty="0" smtClean="0">
                <a:solidFill>
                  <a:schemeClr val="bg1"/>
                </a:solidFill>
                <a:latin typeface="NikoshBAN" pitchFamily="2" charset="0"/>
                <a:cs typeface="NikoshBAN" pitchFamily="2" charset="0"/>
              </a:rPr>
              <a:t>৩। মন্দ কাজে বাঁধা দেওয়ার ক্ষমতা না থাকলে করণীয় কী তা বর্ণনা করতে পারবে।   </a:t>
            </a:r>
            <a:endParaRPr lang="en-US" sz="4400" dirty="0">
              <a:solidFill>
                <a:schemeClr val="bg1"/>
              </a:solidFill>
              <a:latin typeface="NikoshBAN" pitchFamily="2" charset="0"/>
              <a:cs typeface="NikoshBAN" pitchFamily="2" charset="0"/>
            </a:endParaRPr>
          </a:p>
        </p:txBody>
      </p:sp>
    </p:spTree>
  </p:cSld>
  <p:clrMapOvr>
    <a:masterClrMapping/>
  </p:clrMapOvr>
  <p:transition spd="slow">
    <p:newsflash/>
    <p:sndAc>
      <p:stSnd>
        <p:snd r:embed="rId2" name="drumroll.wav" builtIn="1"/>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4572000" y="0"/>
            <a:ext cx="3505200" cy="16002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5400" dirty="0" smtClean="0">
                <a:latin typeface="NikoshBAN" pitchFamily="2" charset="0"/>
                <a:cs typeface="NikoshBAN" pitchFamily="2" charset="0"/>
              </a:rPr>
              <a:t>মূল হাদিস </a:t>
            </a:r>
            <a:endParaRPr lang="en-US" sz="5400" dirty="0">
              <a:latin typeface="NikoshBAN" pitchFamily="2" charset="0"/>
              <a:cs typeface="NikoshBAN" pitchFamily="2" charset="0"/>
            </a:endParaRPr>
          </a:p>
        </p:txBody>
      </p:sp>
      <p:sp>
        <p:nvSpPr>
          <p:cNvPr id="3" name="Rectangle 2"/>
          <p:cNvSpPr/>
          <p:nvPr/>
        </p:nvSpPr>
        <p:spPr>
          <a:xfrm>
            <a:off x="0" y="1600200"/>
            <a:ext cx="12192000" cy="5257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5400" dirty="0" smtClean="0">
                <a:solidFill>
                  <a:schemeClr val="tx1"/>
                </a:solidFill>
              </a:rPr>
              <a:t>عن ابي سعيد الخدري رضي الله تعالي عنه عن رسول الله صل الله عليه وسلم قال من راي منكم منكرا فليغيره بيده فان لم يستطع فبلسانه فان لم </a:t>
            </a:r>
          </a:p>
          <a:p>
            <a:pPr algn="ctr"/>
            <a:r>
              <a:rPr lang="bn-BD" sz="5400" dirty="0" smtClean="0">
                <a:solidFill>
                  <a:schemeClr val="tx1"/>
                </a:solidFill>
              </a:rPr>
              <a:t>  يستطع فبقلبه وذالك اضعف الايمان  </a:t>
            </a:r>
          </a:p>
          <a:p>
            <a:pPr algn="ctr"/>
            <a:r>
              <a:rPr lang="bn-BD" sz="5400" dirty="0" smtClean="0">
                <a:solidFill>
                  <a:schemeClr val="tx1"/>
                </a:solidFill>
              </a:rPr>
              <a:t>رواه مسلم</a:t>
            </a:r>
          </a:p>
          <a:p>
            <a:pPr algn="ctr"/>
            <a:endParaRPr lang="en-US" sz="4000" dirty="0"/>
          </a:p>
        </p:txBody>
      </p:sp>
    </p:spTree>
  </p:cSld>
  <p:clrMapOvr>
    <a:masterClrMapping/>
  </p:clrMapOvr>
  <p:transition spd="slow">
    <p:strips dir="rd"/>
    <p:sndAc>
      <p:stSnd>
        <p:snd r:embed="rId2" name="push.wav" builtIn="1"/>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evel 2"/>
          <p:cNvSpPr/>
          <p:nvPr/>
        </p:nvSpPr>
        <p:spPr>
          <a:xfrm>
            <a:off x="381000" y="0"/>
            <a:ext cx="11963400" cy="6858000"/>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bn-BD" sz="4800" dirty="0" smtClean="0">
                <a:solidFill>
                  <a:srgbClr val="FFFF00"/>
                </a:solidFill>
                <a:latin typeface="NikoshBAN" pitchFamily="2" charset="0"/>
                <a:cs typeface="NikoshBAN" pitchFamily="2" charset="0"/>
              </a:rPr>
              <a:t>বঙ্গানুবাদঃ</a:t>
            </a:r>
            <a:r>
              <a:rPr lang="bn-BD" sz="4000" dirty="0" smtClean="0">
                <a:latin typeface="NikoshBAN" pitchFamily="2" charset="0"/>
                <a:cs typeface="NikoshBAN" pitchFamily="2" charset="0"/>
              </a:rPr>
              <a:t> হজরত আবু সাঈদ খুদরী (রাঃ)হতে বর্ণিত,তিনি রাসুল (সঃ) হতে রেওয়াত করেন,রাসুল (সঃ) এরশাদ করেছেন-যে ব্যক্তি কোন মন্দ কাজ করা দেখবে,সে যেন  উহা নিজ হাত দ্বারা  প্রতিহত  করে,সে যদি নিজ হাত দ্বারা তা প্রতিহত করতে সক্ষম না হয় ; তা হলে যবান দ্বারা তা প্রতিহত করবে, যদি সে যবান দ্বারাও তা প্রতিহত করতে সক্ষম না হয় ; তা হলে সে অন্তঃকরণ দ্বারা তা প্রতিহত করার চিন্তা ও পরিকল্পনা করবে। আর এটা হলো ঈমানের দূর্বলতম স্তর। </a:t>
            </a:r>
            <a:r>
              <a:rPr lang="bn-BD" sz="2800" dirty="0" smtClean="0">
                <a:latin typeface="NikoshBAN" pitchFamily="2" charset="0"/>
                <a:cs typeface="NikoshBAN" pitchFamily="2" charset="0"/>
              </a:rPr>
              <a:t>(ইমাম মুসলিম রহঃ হাদিসটি বর্ণনা করেছেন</a:t>
            </a:r>
            <a:r>
              <a:rPr lang="bn-BD" sz="4000" dirty="0" smtClean="0">
                <a:latin typeface="NikoshBAN" pitchFamily="2" charset="0"/>
                <a:cs typeface="NikoshBAN" pitchFamily="2" charset="0"/>
              </a:rPr>
              <a:t>) </a:t>
            </a:r>
            <a:endParaRPr lang="en-US" sz="4000" dirty="0">
              <a:latin typeface="NikoshBAN" pitchFamily="2" charset="0"/>
              <a:cs typeface="NikoshBAN" pitchFamily="2" charset="0"/>
            </a:endParaRPr>
          </a:p>
        </p:txBody>
      </p:sp>
    </p:spTree>
  </p:cSld>
  <p:clrMapOvr>
    <a:masterClrMapping/>
  </p:clrMapOvr>
  <p:transition spd="slow">
    <p:plus/>
    <p:sndAc>
      <p:stSnd>
        <p:snd r:embed="rId2" name="explode.wav" builtIn="1"/>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Apex</Template>
  <TotalTime>1694</TotalTime>
  <Words>488</Words>
  <Application>Microsoft Office PowerPoint</Application>
  <PresentationFormat>Custom</PresentationFormat>
  <Paragraphs>64</Paragraphs>
  <Slides>15</Slides>
  <Notes>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Flow</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স্বাগতম</dc:title>
  <dc:creator>harun</dc:creator>
  <cp:lastModifiedBy>s</cp:lastModifiedBy>
  <cp:revision>261</cp:revision>
  <dcterms:created xsi:type="dcterms:W3CDTF">2019-11-12T02:01:03Z</dcterms:created>
  <dcterms:modified xsi:type="dcterms:W3CDTF">2021-05-27T10:30:48Z</dcterms:modified>
</cp:coreProperties>
</file>