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FF0000"/>
    <a:srgbClr val="D6DFF8"/>
    <a:srgbClr val="0033CC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tableStyles" Target="tableStyles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7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8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631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81F182F-929C-47E2-943B-4A6D7403E22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71D6D07-CF4E-4B85-B41D-723CB84EE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65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6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81F182F-929C-47E2-943B-4A6D7403E22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1048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71D6D07-CF4E-4B85-B41D-723CB84EE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64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64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81F182F-929C-47E2-943B-4A6D7403E22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10486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71D6D07-CF4E-4B85-B41D-723CB84EE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64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6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81F182F-929C-47E2-943B-4A6D7403E22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10486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71D6D07-CF4E-4B85-B41D-723CB84EE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661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81F182F-929C-47E2-943B-4A6D7403E22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10486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71D6D07-CF4E-4B85-B41D-723CB84EE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666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667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66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81F182F-929C-47E2-943B-4A6D7403E22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104866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71D6D07-CF4E-4B85-B41D-723CB84EE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672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3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67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5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67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81F182F-929C-47E2-943B-4A6D7403E22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104867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71D6D07-CF4E-4B85-B41D-723CB84EE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63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81F182F-929C-47E2-943B-4A6D7403E22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104863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71D6D07-CF4E-4B85-B41D-723CB84EE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81F182F-929C-47E2-943B-4A6D7403E22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71D6D07-CF4E-4B85-B41D-723CB84EE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680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681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8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81F182F-929C-47E2-943B-4A6D7403E22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104868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71D6D07-CF4E-4B85-B41D-723CB84EE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650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GB"/>
          </a:p>
        </p:txBody>
      </p:sp>
      <p:sp>
        <p:nvSpPr>
          <p:cNvPr id="1048651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81F182F-929C-47E2-943B-4A6D7403E22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10486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71D6D07-CF4E-4B85-B41D-723CB84EE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F182F-929C-47E2-943B-4A6D7403E22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D6D07-CF4E-4B85-B41D-723CB84EE130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extBox 10"/>
          <p:cNvSpPr txBox="1"/>
          <p:nvPr/>
        </p:nvSpPr>
        <p:spPr>
          <a:xfrm>
            <a:off x="2859112" y="1270962"/>
            <a:ext cx="5653825" cy="1513840"/>
          </a:xfrm>
          <a:prstGeom prst="rect"/>
          <a:noFill/>
        </p:spPr>
        <p:txBody>
          <a:bodyPr rtlCol="0" wrap="square">
            <a:spAutoFit/>
            <a:scene3d>
              <a:camera prst="perspectiveAbove"/>
              <a:lightRig dir="t" rig="threePt"/>
            </a:scene3d>
          </a:bodyPr>
          <a:p>
            <a:pPr algn="ctr"/>
            <a:r>
              <a:rPr dirty="0" sz="9600" lang="en-US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dirty="0" sz="9600" lang="en-US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42175" y="1490620"/>
            <a:ext cx="6907649" cy="3876759"/>
          </a:xfrm>
          <a:prstGeom prst="rect"/>
        </p:spPr>
      </p:pic>
      <p:sp>
        <p:nvSpPr>
          <p:cNvPr id="1048594" name=""/>
          <p:cNvSpPr txBox="1"/>
          <p:nvPr/>
        </p:nvSpPr>
        <p:spPr>
          <a:xfrm>
            <a:off x="3624772" y="52980"/>
            <a:ext cx="4721165" cy="1437640"/>
          </a:xfrm>
          <a:prstGeom prst="rect"/>
        </p:spPr>
        <p:txBody>
          <a:bodyPr rtlCol="0" wrap="square">
            <a:spAutoFit/>
          </a:bodyPr>
          <a:p>
            <a:r>
              <a:rPr altLang="en-US" sz="9200" lang="en-CA">
                <a:solidFill>
                  <a:srgbClr val="002060"/>
                </a:solidFill>
              </a:rPr>
              <a:t>স</a:t>
            </a:r>
            <a:r>
              <a:rPr altLang="en-US" sz="9200" lang="en-CA">
                <a:solidFill>
                  <a:srgbClr val="002060"/>
                </a:solidFill>
              </a:rPr>
              <a:t>্ব</a:t>
            </a:r>
            <a:r>
              <a:rPr altLang="en-US" sz="9200" lang="en-CA">
                <a:solidFill>
                  <a:srgbClr val="002060"/>
                </a:solidFill>
              </a:rPr>
              <a:t>া</a:t>
            </a:r>
            <a:r>
              <a:rPr altLang="en-US" sz="9200" lang="en-CA">
                <a:solidFill>
                  <a:srgbClr val="002060"/>
                </a:solidFill>
              </a:rPr>
              <a:t>গতম</a:t>
            </a:r>
            <a:r>
              <a:rPr altLang="en-US" sz="9200" lang="en-US">
                <a:solidFill>
                  <a:srgbClr val="000000"/>
                </a:solidFill>
              </a:rPr>
              <a:t> </a:t>
            </a:r>
            <a:endParaRPr sz="9200"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8">
                            <p:stCondLst>
                              <p:cond delay="2000"/>
                            </p:stCondLst>
                            <p:childTnLst>
                              <p:par>
                                <p:cTn fill="hold" id="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11"/>
                                        <p:tgtEl>
                                          <p:spTgt spid="1048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2"/>
                                        <p:tgtEl>
                                          <p:spTgt spid="1048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3"/>
                                        <p:tgtEl>
                                          <p:spTgt spid="1048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14"/>
                                        <p:tgtEl>
                                          <p:spTgt spid="1048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51543" y="261798"/>
            <a:ext cx="5444308" cy="2429148"/>
          </a:xfrm>
          <a:prstGeom prst="rect"/>
        </p:spPr>
      </p:pic>
      <p:pic>
        <p:nvPicPr>
          <p:cNvPr id="2097162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392635" y="261797"/>
            <a:ext cx="5298623" cy="2429148"/>
          </a:xfrm>
          <a:prstGeom prst="rect"/>
        </p:spPr>
      </p:pic>
      <p:pic>
        <p:nvPicPr>
          <p:cNvPr id="2097163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392635" y="3452812"/>
            <a:ext cx="5298623" cy="2686050"/>
          </a:xfrm>
          <a:prstGeom prst="rect"/>
        </p:spPr>
      </p:pic>
      <p:pic>
        <p:nvPicPr>
          <p:cNvPr id="2097164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551544" y="3465875"/>
            <a:ext cx="5536309" cy="2686050"/>
          </a:xfrm>
          <a:prstGeom prst="rect"/>
        </p:spPr>
      </p:pic>
      <p:sp>
        <p:nvSpPr>
          <p:cNvPr id="1048620" name="TextBox 7"/>
          <p:cNvSpPr txBox="1"/>
          <p:nvPr/>
        </p:nvSpPr>
        <p:spPr>
          <a:xfrm>
            <a:off x="654574" y="6238107"/>
            <a:ext cx="1519707" cy="369332"/>
          </a:xfrm>
          <a:prstGeom prst="rect"/>
          <a:noFill/>
        </p:spPr>
        <p:txBody>
          <a:bodyPr rtlCol="0" wrap="square">
            <a:spAutoFit/>
          </a:bodyPr>
          <a:p>
            <a:endParaRPr dirty="0" lang="en-GB"/>
          </a:p>
        </p:txBody>
      </p:sp>
      <p:sp>
        <p:nvSpPr>
          <p:cNvPr id="1048621" name="TextBox 9"/>
          <p:cNvSpPr txBox="1"/>
          <p:nvPr/>
        </p:nvSpPr>
        <p:spPr>
          <a:xfrm>
            <a:off x="654573" y="6238107"/>
            <a:ext cx="1519707" cy="369332"/>
          </a:xfrm>
          <a:prstGeom prst="rect"/>
          <a:noFill/>
        </p:spPr>
        <p:txBody>
          <a:bodyPr rtlCol="0" wrap="square">
            <a:spAutoFit/>
          </a:bodyPr>
          <a:p>
            <a:endParaRPr dirty="0" lang="en-GB"/>
          </a:p>
        </p:txBody>
      </p:sp>
      <p:sp>
        <p:nvSpPr>
          <p:cNvPr id="1048622" name="TextBox 10"/>
          <p:cNvSpPr txBox="1"/>
          <p:nvPr/>
        </p:nvSpPr>
        <p:spPr>
          <a:xfrm>
            <a:off x="2815263" y="2711214"/>
            <a:ext cx="1689596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en-US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dirty="0" sz="2800" lang="en-GB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3" name="TextBox 11"/>
          <p:cNvSpPr txBox="1"/>
          <p:nvPr/>
        </p:nvSpPr>
        <p:spPr>
          <a:xfrm>
            <a:off x="8579792" y="2856437"/>
            <a:ext cx="1169516" cy="46166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400" lang="en-US" err="1" smtClean="0"/>
              <a:t>ফুলচাষ</a:t>
            </a:r>
            <a:endParaRPr dirty="0" sz="2400" lang="en-GB"/>
          </a:p>
        </p:txBody>
      </p:sp>
      <p:sp>
        <p:nvSpPr>
          <p:cNvPr id="1048624" name="TextBox 12"/>
          <p:cNvSpPr txBox="1"/>
          <p:nvPr/>
        </p:nvSpPr>
        <p:spPr>
          <a:xfrm>
            <a:off x="2458265" y="6191940"/>
            <a:ext cx="1171000" cy="46166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400" lang="en-US" err="1" smtClean="0"/>
              <a:t>বুন</a:t>
            </a:r>
            <a:r>
              <a:rPr dirty="0" sz="2400" lang="en-US" err="1"/>
              <a:t>ন</a:t>
            </a:r>
            <a:endParaRPr dirty="0" lang="en-GB"/>
          </a:p>
        </p:txBody>
      </p:sp>
      <p:sp>
        <p:nvSpPr>
          <p:cNvPr id="1048625" name="TextBox 13"/>
          <p:cNvSpPr txBox="1"/>
          <p:nvPr/>
        </p:nvSpPr>
        <p:spPr>
          <a:xfrm>
            <a:off x="7954433" y="6238107"/>
            <a:ext cx="1615563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n-US" err="1" smtClean="0"/>
              <a:t>ছাগল</a:t>
            </a:r>
            <a:r>
              <a:rPr dirty="0" lang="en-US" smtClean="0"/>
              <a:t> </a:t>
            </a:r>
            <a:r>
              <a:rPr dirty="0" lang="en-US" err="1" smtClean="0"/>
              <a:t>পালন</a:t>
            </a:r>
            <a:endParaRPr dirty="0" lang="en-GB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7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2000"/>
                            </p:stCondLst>
                            <p:childTnLst>
                              <p:par>
                                <p:cTn fill="hold" id="9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11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4000"/>
                            </p:stCondLst>
                            <p:childTnLst>
                              <p:par>
                                <p:cTn fill="hold" id="13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15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6000"/>
                            </p:stCondLst>
                            <p:childTnLst>
                              <p:par>
                                <p:cTn fill="hold" id="17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19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3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9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5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3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41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2" grpId="0"/>
      <p:bldP spid="1048623" grpId="0"/>
      <p:bldP spid="1048624" grpId="0"/>
      <p:bldP spid="10486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293280" y="113534"/>
            <a:ext cx="5381897" cy="2508903"/>
          </a:xfrm>
          <a:prstGeom prst="rect"/>
        </p:spPr>
      </p:pic>
      <p:pic>
        <p:nvPicPr>
          <p:cNvPr id="2097166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00444" y="113533"/>
            <a:ext cx="5381897" cy="2508904"/>
          </a:xfrm>
          <a:prstGeom prst="rect"/>
        </p:spPr>
      </p:pic>
      <p:pic>
        <p:nvPicPr>
          <p:cNvPr id="2097167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300447" y="3206840"/>
            <a:ext cx="5381896" cy="3076396"/>
          </a:xfrm>
          <a:prstGeom prst="rect"/>
        </p:spPr>
      </p:pic>
      <p:pic>
        <p:nvPicPr>
          <p:cNvPr id="2097168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6196470" y="3206841"/>
            <a:ext cx="5454583" cy="3076397"/>
          </a:xfrm>
          <a:prstGeom prst="rect"/>
        </p:spPr>
      </p:pic>
      <p:pic>
        <p:nvPicPr>
          <p:cNvPr id="2097169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 bwMode="auto">
          <a:xfrm>
            <a:off x="1872560" y="6283236"/>
            <a:ext cx="1554163" cy="574764"/>
          </a:xfrm>
          <a:prstGeom prst="rect"/>
          <a:noFill/>
          <a:ln>
            <a:noFill/>
          </a:ln>
          <a:effectLst/>
        </p:spPr>
      </p:pic>
      <p:sp>
        <p:nvSpPr>
          <p:cNvPr id="1048626" name="Rectangle 6"/>
          <p:cNvSpPr/>
          <p:nvPr/>
        </p:nvSpPr>
        <p:spPr>
          <a:xfrm>
            <a:off x="2649641" y="2781278"/>
            <a:ext cx="995680" cy="358140"/>
          </a:xfrm>
          <a:prstGeom prst="rect"/>
        </p:spPr>
        <p:txBody>
          <a:bodyPr wrap="none">
            <a:spAutoFit/>
          </a:bodyPr>
          <a:p>
            <a:r>
              <a:rPr dirty="0" lang="as-IN" smtClean="0"/>
              <a:t>হ</a:t>
            </a:r>
            <a:r>
              <a:rPr dirty="0" lang="en-US" err="1" smtClean="0"/>
              <a:t>স্ত</a:t>
            </a:r>
            <a:r>
              <a:rPr dirty="0" lang="as-IN" smtClean="0"/>
              <a:t> </a:t>
            </a:r>
            <a:r>
              <a:rPr dirty="0" lang="as-IN"/>
              <a:t>শিল্প।</a:t>
            </a:r>
          </a:p>
        </p:txBody>
      </p:sp>
      <p:pic>
        <p:nvPicPr>
          <p:cNvPr id="2097170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/>
          <a:srcRect/>
          <a:stretch>
            <a:fillRect/>
          </a:stretch>
        </p:blipFill>
        <p:spPr bwMode="auto">
          <a:xfrm>
            <a:off x="7153344" y="6189618"/>
            <a:ext cx="1627187" cy="762000"/>
          </a:xfrm>
          <a:prstGeom prst="rect"/>
          <a:noFill/>
          <a:ln>
            <a:noFill/>
          </a:ln>
          <a:effectLst/>
        </p:spPr>
      </p:pic>
      <p:sp>
        <p:nvSpPr>
          <p:cNvPr id="1048627" name="TextBox 7"/>
          <p:cNvSpPr txBox="1"/>
          <p:nvPr/>
        </p:nvSpPr>
        <p:spPr>
          <a:xfrm>
            <a:off x="7357042" y="2779785"/>
            <a:ext cx="1627187" cy="624839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n-US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dirty="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lang="en-US" err="1" smtClean="0">
                <a:latin typeface="NikoshBAN" pitchFamily="2" charset="0"/>
                <a:cs typeface="NikoshBAN" pitchFamily="2" charset="0"/>
              </a:rPr>
              <a:t>প্রশিক্ষণ</a:t>
            </a:r>
            <a:endParaRPr dirty="0" lang="en-GB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5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1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7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9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3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5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9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>
                            <p:stCondLst>
                              <p:cond delay="3000"/>
                            </p:stCondLst>
                            <p:childTnLst>
                              <p:par>
                                <p:cTn fill="hold" id="41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600" fill="hold" id="43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44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600" id="45"/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>
                            <p:stCondLst>
                              <p:cond delay="3600"/>
                            </p:stCondLst>
                            <p:childTnLst>
                              <p:par>
                                <p:cTn fill="hold" id="47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51"/>
                                        <p:tgtEl>
                                          <p:spTgt spid="209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6" grpId="0"/>
      <p:bldP spid="10486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/>
          <a:tile algn="tl" flip="none" sx="100000" sy="100000" tx="0" ty="0"/>
        </a:blipFill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extBox 1"/>
          <p:cNvSpPr txBox="1"/>
          <p:nvPr/>
        </p:nvSpPr>
        <p:spPr>
          <a:xfrm>
            <a:off x="3206839" y="217255"/>
            <a:ext cx="4803820" cy="1158239"/>
          </a:xfrm>
          <a:prstGeom prst="rect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rtlCol="0" wrap="square">
            <a:spAutoFit/>
          </a:bodyPr>
          <a:p>
            <a:pPr algn="ctr"/>
            <a:r>
              <a:rPr dirty="0" sz="3600" lang="bn-BD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dirty="0" sz="3600" lang="bn-BD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ক্ষেত্রসমূহঃ</a:t>
            </a:r>
            <a:endParaRPr dirty="0" sz="3600" lang="en-US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9" name="TextBox 2"/>
          <p:cNvSpPr txBox="1"/>
          <p:nvPr/>
        </p:nvSpPr>
        <p:spPr>
          <a:xfrm>
            <a:off x="2035968" y="1337010"/>
            <a:ext cx="6426927" cy="4765040"/>
          </a:xfrm>
          <a:prstGeom prst="rect"/>
          <a:noFill/>
        </p:spPr>
        <p:txBody>
          <a:bodyPr rtlCol="0" wrap="square">
            <a:spAutoFit/>
          </a:bodyPr>
          <a:p>
            <a:pPr indent="-457200" marL="457200">
              <a:buFont typeface="Wingdings" panose="05000000000000000000" pitchFamily="2" charset="2"/>
              <a:buChar char="Ø"/>
            </a:pPr>
            <a:r>
              <a:rPr dirty="0" sz="2800" lang="bn-BD" smtClean="0">
                <a:latin typeface="NikoshBAN" pitchFamily="2" charset="0"/>
                <a:cs typeface="NikoshBAN" pitchFamily="2" charset="0"/>
              </a:rPr>
              <a:t>মৃৎশিল্প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।</a:t>
            </a:r>
            <a:endParaRPr dirty="0" sz="2800" lang="bn-BD" smtClean="0">
              <a:latin typeface="NikoshBAN" pitchFamily="2" charset="0"/>
              <a:cs typeface="NikoshBAN" pitchFamily="2" charset="0"/>
            </a:endParaRPr>
          </a:p>
          <a:p>
            <a:pPr indent="-457200" marL="457200">
              <a:buFont typeface="Wingdings" panose="05000000000000000000" pitchFamily="2" charset="2"/>
              <a:buChar char="Ø"/>
            </a:pPr>
            <a:r>
              <a:rPr dirty="0" sz="2800" lang="bn-BD" smtClean="0">
                <a:latin typeface="NikoshBAN" pitchFamily="2" charset="0"/>
                <a:cs typeface="NikoshBAN" pitchFamily="2" charset="0"/>
              </a:rPr>
              <a:t>গবাদি পশু পা</a:t>
            </a:r>
            <a:r>
              <a:rPr dirty="0" sz="2800" lang="en-US" err="1" smtClean="0">
                <a:latin typeface="NikoshBAN" pitchFamily="2" charset="0"/>
                <a:cs typeface="NikoshBAN" pitchFamily="2" charset="0"/>
              </a:rPr>
              <a:t>লন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।</a:t>
            </a:r>
            <a:endParaRPr dirty="0" sz="2800" lang="bn-BD" smtClean="0">
              <a:latin typeface="NikoshBAN" pitchFamily="2" charset="0"/>
              <a:cs typeface="NikoshBAN" pitchFamily="2" charset="0"/>
            </a:endParaRPr>
          </a:p>
          <a:p>
            <a:pPr indent="-457200" marL="457200">
              <a:buFont typeface="Wingdings" panose="05000000000000000000" pitchFamily="2" charset="2"/>
              <a:buChar char="Ø"/>
            </a:pPr>
            <a:r>
              <a:rPr dirty="0" sz="2800" lang="bn-BD" smtClean="0">
                <a:latin typeface="NikoshBAN" pitchFamily="2" charset="0"/>
                <a:cs typeface="NikoshBAN" pitchFamily="2" charset="0"/>
              </a:rPr>
              <a:t>সবজি চাষ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।</a:t>
            </a:r>
            <a:endParaRPr dirty="0" sz="2800" lang="bn-BD" smtClean="0">
              <a:latin typeface="NikoshBAN" pitchFamily="2" charset="0"/>
              <a:cs typeface="NikoshBAN" pitchFamily="2" charset="0"/>
            </a:endParaRPr>
          </a:p>
          <a:p>
            <a:pPr indent="-457200" marL="457200">
              <a:buFont typeface="Wingdings" panose="05000000000000000000" pitchFamily="2" charset="2"/>
              <a:buChar char="Ø"/>
            </a:pPr>
            <a:r>
              <a:rPr dirty="0" sz="2800" lang="bn-BD" smtClean="0">
                <a:latin typeface="NikoshBAN" pitchFamily="2" charset="0"/>
                <a:cs typeface="NikoshBAN" pitchFamily="2" charset="0"/>
              </a:rPr>
              <a:t>মাদুর তৈ</a:t>
            </a:r>
            <a:r>
              <a:rPr dirty="0" sz="2800" lang="en-US" err="1" smtClean="0">
                <a:latin typeface="NikoshBAN" pitchFamily="2" charset="0"/>
                <a:cs typeface="NikoshBAN" pitchFamily="2" charset="0"/>
              </a:rPr>
              <a:t>রি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।</a:t>
            </a:r>
            <a:endParaRPr dirty="0" sz="2800" lang="bn-BD" smtClean="0">
              <a:latin typeface="NikoshBAN" pitchFamily="2" charset="0"/>
              <a:cs typeface="NikoshBAN" pitchFamily="2" charset="0"/>
            </a:endParaRPr>
          </a:p>
          <a:p>
            <a:pPr indent="-457200" marL="457200">
              <a:buFont typeface="Wingdings" panose="05000000000000000000" pitchFamily="2" charset="2"/>
              <a:buChar char="Ø"/>
            </a:pPr>
            <a:r>
              <a:rPr dirty="0" sz="2800" lang="bn-BD" smtClean="0">
                <a:latin typeface="NikoshBAN" pitchFamily="2" charset="0"/>
                <a:cs typeface="NikoshBAN" pitchFamily="2" charset="0"/>
              </a:rPr>
              <a:t>টেইলারিং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।</a:t>
            </a:r>
            <a:endParaRPr dirty="0" sz="2800" lang="bn-BD" smtClean="0">
              <a:latin typeface="NikoshBAN" pitchFamily="2" charset="0"/>
              <a:cs typeface="NikoshBAN" pitchFamily="2" charset="0"/>
            </a:endParaRPr>
          </a:p>
          <a:p>
            <a:pPr indent="-457200" marL="457200">
              <a:buFont typeface="Wingdings" panose="05000000000000000000" pitchFamily="2" charset="2"/>
              <a:buChar char="Ø"/>
            </a:pPr>
            <a:r>
              <a:rPr dirty="0" sz="2800" lang="en-US" err="1" smtClean="0">
                <a:latin typeface="NikoshBAN" pitchFamily="2" charset="0"/>
                <a:cs typeface="NikoshBAN" pitchFamily="2" charset="0"/>
              </a:rPr>
              <a:t>হস্থ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।</a:t>
            </a:r>
            <a:endParaRPr dirty="0" sz="2800" lang="bn-BD" smtClean="0">
              <a:latin typeface="NikoshBAN" pitchFamily="2" charset="0"/>
              <a:cs typeface="NikoshBAN" pitchFamily="2" charset="0"/>
            </a:endParaRPr>
          </a:p>
          <a:p>
            <a:pPr indent="-457200" marL="457200">
              <a:buFont typeface="Wingdings" panose="05000000000000000000" pitchFamily="2" charset="2"/>
              <a:buChar char="Ø"/>
            </a:pPr>
            <a:r>
              <a:rPr dirty="0" sz="2800" lang="bn-BD" smtClean="0">
                <a:latin typeface="NikoshBAN" pitchFamily="2" charset="0"/>
                <a:cs typeface="NikoshBAN" pitchFamily="2" charset="0"/>
              </a:rPr>
              <a:t>ফল চাষ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।</a:t>
            </a:r>
            <a:endParaRPr dirty="0" sz="2800" lang="bn-BD" smtClean="0">
              <a:latin typeface="NikoshBAN" pitchFamily="2" charset="0"/>
              <a:cs typeface="NikoshBAN" pitchFamily="2" charset="0"/>
            </a:endParaRPr>
          </a:p>
          <a:p>
            <a:pPr indent="-457200" marL="457200">
              <a:buFont typeface="Wingdings" panose="05000000000000000000" pitchFamily="2" charset="2"/>
              <a:buChar char="Ø"/>
            </a:pPr>
            <a:r>
              <a:rPr dirty="0" sz="2800" lang="bn-BD" smtClean="0">
                <a:latin typeface="NikoshBAN" pitchFamily="2" charset="0"/>
                <a:cs typeface="NikoshBAN" pitchFamily="2" charset="0"/>
              </a:rPr>
              <a:t>হাস মুরগী পালন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।</a:t>
            </a:r>
            <a:endParaRPr dirty="0" sz="2800" lang="bn-BD" smtClean="0">
              <a:latin typeface="NikoshBAN" pitchFamily="2" charset="0"/>
              <a:cs typeface="NikoshBAN" pitchFamily="2" charset="0"/>
            </a:endParaRPr>
          </a:p>
          <a:p>
            <a:pPr indent="-457200" marL="457200">
              <a:buFont typeface="Wingdings" panose="05000000000000000000" pitchFamily="2" charset="2"/>
              <a:buChar char="Ø"/>
            </a:pPr>
            <a:r>
              <a:rPr dirty="0" sz="2800" lang="bn-BD" smtClean="0">
                <a:latin typeface="NikoshBAN" pitchFamily="2" charset="0"/>
                <a:cs typeface="NikoshBAN" pitchFamily="2" charset="0"/>
              </a:rPr>
              <a:t>খেলনা তৈরী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indent="-457200" marL="457200">
              <a:buFont typeface="Wingdings" panose="05000000000000000000" pitchFamily="2" charset="2"/>
              <a:buChar char="Ø"/>
            </a:pPr>
            <a:r>
              <a:rPr dirty="0" sz="2800" lang="en-US" err="1">
                <a:latin typeface="NikoshBAN" pitchFamily="2" charset="0"/>
                <a:cs typeface="NikoshBAN" pitchFamily="2" charset="0"/>
              </a:rPr>
              <a:t>মৌমাছি</a:t>
            </a:r>
            <a:r>
              <a:rPr dirty="0" sz="28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।</a:t>
            </a:r>
            <a:endParaRPr dirty="0" sz="2800" lang="bn-BD" smtClean="0">
              <a:latin typeface="NikoshBAN" pitchFamily="2" charset="0"/>
              <a:cs typeface="NikoshBAN" pitchFamily="2" charset="0"/>
            </a:endParaRPr>
          </a:p>
          <a:p>
            <a:pPr indent="-457200" marL="457200">
              <a:buFont typeface="Wingdings" panose="05000000000000000000" pitchFamily="2" charset="2"/>
              <a:buChar char="Ø"/>
            </a:pPr>
            <a:endParaRPr dirty="0" sz="320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8"/>
                                        <p:tgtEl>
                                          <p:spTgt spid="1048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>
                            <p:stCondLst>
                              <p:cond delay="3000"/>
                            </p:stCondLst>
                            <p:childTnLst>
                              <p:par>
                                <p:cTn fill="hold" id="20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2"/>
                                        <p:tgtEl>
                                          <p:spTgt spid="1048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>
                            <p:stCondLst>
                              <p:cond delay="5000"/>
                            </p:stCondLst>
                            <p:childTnLst>
                              <p:par>
                                <p:cTn fill="hold" id="24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6"/>
                                        <p:tgtEl>
                                          <p:spTgt spid="1048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>
                            <p:stCondLst>
                              <p:cond delay="7000"/>
                            </p:stCondLst>
                            <p:childTnLst>
                              <p:par>
                                <p:cTn fill="hold" id="28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0"/>
                                        <p:tgtEl>
                                          <p:spTgt spid="1048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>
                            <p:stCondLst>
                              <p:cond delay="9000"/>
                            </p:stCondLst>
                            <p:childTnLst>
                              <p:par>
                                <p:cTn fill="hold" id="32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4"/>
                                        <p:tgtEl>
                                          <p:spTgt spid="1048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>
                            <p:stCondLst>
                              <p:cond delay="11000"/>
                            </p:stCondLst>
                            <p:childTnLst>
                              <p:par>
                                <p:cTn fill="hold" id="36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8"/>
                                        <p:tgtEl>
                                          <p:spTgt spid="1048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>
                            <p:stCondLst>
                              <p:cond delay="13000"/>
                            </p:stCondLst>
                            <p:childTnLst>
                              <p:par>
                                <p:cTn fill="hold" id="40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42"/>
                                        <p:tgtEl>
                                          <p:spTgt spid="1048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>
                            <p:stCondLst>
                              <p:cond delay="15000"/>
                            </p:stCondLst>
                            <p:childTnLst>
                              <p:par>
                                <p:cTn fill="hold" id="44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46"/>
                                        <p:tgtEl>
                                          <p:spTgt spid="1048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>
                            <p:stCondLst>
                              <p:cond delay="17000"/>
                            </p:stCondLst>
                            <p:childTnLst>
                              <p:par>
                                <p:cTn fill="hold" id="48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50"/>
                                        <p:tgtEl>
                                          <p:spTgt spid="1048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>
                            <p:stCondLst>
                              <p:cond delay="19000"/>
                            </p:stCondLst>
                            <p:childTnLst>
                              <p:par>
                                <p:cTn fill="hold" id="52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54"/>
                                        <p:tgtEl>
                                          <p:spTgt spid="1048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33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p:bgPr>
    </p:bg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extBox 1"/>
          <p:cNvSpPr txBox="1"/>
          <p:nvPr/>
        </p:nvSpPr>
        <p:spPr>
          <a:xfrm>
            <a:off x="4353206" y="853522"/>
            <a:ext cx="2619679" cy="584775"/>
          </a:xfrm>
          <a:prstGeom prst="rect"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/>
            <a:r>
              <a:rPr altLang="en-US" dirty="0" sz="3200" lang="en-CA" err="1" smtClean="0">
                <a:latin typeface="NikoshBAN" pitchFamily="2" charset="0"/>
                <a:cs typeface="NikoshBAN" pitchFamily="2" charset="0"/>
              </a:rPr>
              <a:t>এ</a:t>
            </a:r>
            <a:r>
              <a:rPr altLang="en-US" dirty="0" sz="3200" lang="en-CA" err="1" smtClean="0">
                <a:latin typeface="NikoshBAN" pitchFamily="2" charset="0"/>
                <a:cs typeface="NikoshBAN" pitchFamily="2" charset="0"/>
              </a:rPr>
              <a:t>ক</a:t>
            </a:r>
            <a:r>
              <a:rPr altLang="en-US" dirty="0" sz="3200" lang="en-CA" err="1" smtClean="0">
                <a:latin typeface="NikoshBAN" pitchFamily="2" charset="0"/>
                <a:cs typeface="NikoshBAN" pitchFamily="2" charset="0"/>
              </a:rPr>
              <a:t>ক</a:t>
            </a:r>
            <a:r>
              <a:rPr altLang="en-US" dirty="0" sz="3200" lang="en-US" err="1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  </a:t>
            </a:r>
            <a:r>
              <a:rPr dirty="0" sz="3200" lang="en-US" err="1" smtClean="0">
                <a:latin typeface="NikoshBAN" pitchFamily="2" charset="0"/>
                <a:cs typeface="NikoshBAN" pitchFamily="2" charset="0"/>
              </a:rPr>
              <a:t>কাজ</a:t>
            </a:r>
            <a:endParaRPr dirty="0" sz="32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2" name="TextBox 3"/>
          <p:cNvSpPr txBox="1"/>
          <p:nvPr/>
        </p:nvSpPr>
        <p:spPr>
          <a:xfrm>
            <a:off x="1828801" y="2223656"/>
            <a:ext cx="9497291" cy="1323339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তোমাদের  আশে পাশে দেখা 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১</a:t>
            </a:r>
            <a:r>
              <a:rPr altLang="en-US" dirty="0" sz="3200" lang="en-CA" smtClean="0">
                <a:latin typeface="NikoshBAN" pitchFamily="2" charset="0"/>
                <a:cs typeface="NikoshBAN" pitchFamily="2" charset="0"/>
              </a:rPr>
              <a:t>০</a:t>
            </a:r>
            <a:r>
              <a:rPr altLang="en-US"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টি আত্মকর্মসংস্থান ক্ষেত্রের নাম লিখ</a:t>
            </a:r>
            <a:r>
              <a:rPr dirty="0" sz="3200" lang="bn-BD">
                <a:latin typeface="NikoshBAN" pitchFamily="2" charset="0"/>
                <a:cs typeface="NikoshBAN" pitchFamily="2" charset="0"/>
              </a:rPr>
              <a:t>। </a:t>
            </a:r>
            <a:endParaRPr dirty="0" sz="3200" lang="en-GB">
              <a:latin typeface="NikoshBAN" pitchFamily="2" charset="0"/>
              <a:cs typeface="NikoshBAN" pitchFamily="2" charset="0"/>
            </a:endParaRPr>
          </a:p>
          <a:p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5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1" grpId="0" animBg="1"/>
      <p:bldP spid="10485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Oval 3"/>
          <p:cNvSpPr/>
          <p:nvPr/>
        </p:nvSpPr>
        <p:spPr>
          <a:xfrm>
            <a:off x="4175389" y="398865"/>
            <a:ext cx="2856476" cy="1413940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GB"/>
          </a:p>
        </p:txBody>
      </p:sp>
      <p:sp>
        <p:nvSpPr>
          <p:cNvPr id="1048589" name="TextBox 4"/>
          <p:cNvSpPr txBox="1"/>
          <p:nvPr/>
        </p:nvSpPr>
        <p:spPr>
          <a:xfrm>
            <a:off x="669701" y="2128527"/>
            <a:ext cx="10290219" cy="5438140"/>
          </a:xfrm>
          <a:prstGeom prst="rect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indent="-571500" lvl="1" marL="971550">
              <a:buFont typeface="Wingdings" pitchFamily="2" charset="2"/>
              <a:buChar char="Ø"/>
            </a:pP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আত্মকর্মসংস্থান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1" marL="400050"/>
            <a:r>
              <a:rPr dirty="0" sz="3600" lang="en-US" smtClean="0">
                <a:latin typeface="NikoshBAN" pitchFamily="2" charset="0"/>
                <a:cs typeface="NikoshBAN" pitchFamily="2" charset="0"/>
              </a:rPr>
              <a:t>	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উঃ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নিজেই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কর্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মের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করাকে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আত্মকর্মসংস্থান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dirty="0" sz="3600" lang="bn-BD">
                <a:latin typeface="NikoshBAN" pitchFamily="2" charset="0"/>
                <a:cs typeface="NikoshBAN" pitchFamily="2" charset="0"/>
              </a:rPr>
              <a:t> ।</a:t>
            </a:r>
            <a:endParaRPr dirty="0" sz="3600" lang="en-US" smtClean="0">
              <a:latin typeface="NikoshBAN" pitchFamily="2" charset="0"/>
              <a:cs typeface="NikoshBAN" pitchFamily="2" charset="0"/>
            </a:endParaRPr>
          </a:p>
          <a:p>
            <a:pPr indent="-571500" lvl="1" marL="971550">
              <a:buFont typeface="Wingdings" pitchFamily="2" charset="2"/>
              <a:buChar char="Ø"/>
            </a:pP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আত্মকর্মসংস্থানের ০২টি গুরুত্ব লিখ</a:t>
            </a: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।</a:t>
            </a:r>
            <a:endParaRPr dirty="0" sz="3200" lang="en-US" smtClean="0">
              <a:latin typeface="NikoshBAN" pitchFamily="2" charset="0"/>
              <a:cs typeface="NikoshBAN" pitchFamily="2" charset="0"/>
            </a:endParaRPr>
          </a:p>
          <a:p>
            <a:pPr lvl="1" marL="400050"/>
            <a:r>
              <a:rPr dirty="0" sz="3200" lang="en-US" smtClean="0">
                <a:latin typeface="NikoshBAN" pitchFamily="2" charset="0"/>
                <a:cs typeface="NikoshBAN" pitchFamily="2" charset="0"/>
              </a:rPr>
              <a:t>	</a:t>
            </a:r>
            <a:r>
              <a:rPr dirty="0" sz="3200" lang="en-US" err="1" smtClean="0">
                <a:latin typeface="NikoshBAN" pitchFamily="2" charset="0"/>
                <a:cs typeface="NikoshBAN" pitchFamily="2" charset="0"/>
              </a:rPr>
              <a:t>উঃ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 ১) </a:t>
            </a:r>
            <a:r>
              <a:rPr dirty="0" sz="3200" lang="bn-BD">
                <a:latin typeface="NikoshBAN" pitchFamily="2" charset="0"/>
                <a:cs typeface="NikoshBAN" pitchFamily="2" charset="0"/>
              </a:rPr>
              <a:t>বেকারত্ব</a:t>
            </a:r>
            <a:r>
              <a:rPr dirty="0" sz="3200" lang="bn-BD"/>
              <a:t> </a:t>
            </a: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দূর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  (২)</a:t>
            </a:r>
            <a:r>
              <a:rPr dirty="0" sz="3200" lang="bn-BD">
                <a:latin typeface="NikoshBAN" pitchFamily="2" charset="0"/>
                <a:cs typeface="NikoshBAN" pitchFamily="2" charset="0"/>
              </a:rPr>
              <a:t> স্বাধীন </a:t>
            </a: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পেশা</a:t>
            </a:r>
          </a:p>
          <a:p>
            <a:pPr indent="-457200" lvl="1" marL="857250">
              <a:buFont typeface="Wingdings" pitchFamily="2" charset="2"/>
              <a:buChar char="Ø"/>
            </a:pP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  </a:t>
            </a:r>
            <a:r>
              <a:rPr dirty="0" sz="3200" lang="bn-BD">
                <a:latin typeface="NikoshBAN" pitchFamily="2" charset="0"/>
                <a:cs typeface="NikoshBAN" pitchFamily="2" charset="0"/>
              </a:rPr>
              <a:t>তোমার পছন্দের ০৫টি </a:t>
            </a: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 আত্মকর্মসংস্থান </a:t>
            </a:r>
            <a:r>
              <a:rPr dirty="0" sz="3200" lang="bn-BD">
                <a:latin typeface="NikoshBAN" pitchFamily="2" charset="0"/>
                <a:cs typeface="NikoshBAN" pitchFamily="2" charset="0"/>
              </a:rPr>
              <a:t>ক্ষেত্রের নাম বল</a:t>
            </a: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।</a:t>
            </a:r>
            <a:endParaRPr dirty="0" sz="3200" lang="en-US" smtClean="0">
              <a:latin typeface="NikoshBAN" pitchFamily="2" charset="0"/>
              <a:cs typeface="NikoshBAN" pitchFamily="2" charset="0"/>
            </a:endParaRPr>
          </a:p>
          <a:p>
            <a:r>
              <a:rPr dirty="0" sz="3200" lang="en-US" smtClean="0">
                <a:latin typeface="NikoshBAN" pitchFamily="2" charset="0"/>
                <a:cs typeface="NikoshBAN" pitchFamily="2" charset="0"/>
              </a:rPr>
              <a:t>	</a:t>
            </a:r>
            <a:r>
              <a:rPr dirty="0" sz="3200" lang="en-US" err="1" smtClean="0">
                <a:latin typeface="NikoshBAN" pitchFamily="2" charset="0"/>
                <a:cs typeface="NikoshBAN" pitchFamily="2" charset="0"/>
              </a:rPr>
              <a:t>উঃ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 ১) </a:t>
            </a:r>
            <a:r>
              <a:rPr dirty="0" sz="3200" lang="en-US" err="1" smtClean="0">
                <a:latin typeface="NikoshBAN" pitchFamily="2" charset="0"/>
                <a:cs typeface="NikoshBAN" pitchFamily="2" charset="0"/>
              </a:rPr>
              <a:t>মৌমাছি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(২) </a:t>
            </a:r>
            <a:r>
              <a:rPr dirty="0" sz="3200" lang="bn-BD">
                <a:latin typeface="NikoshBAN" pitchFamily="2" charset="0"/>
                <a:cs typeface="NikoshBAN" pitchFamily="2" charset="0"/>
              </a:rPr>
              <a:t>সবজি </a:t>
            </a: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। (৩) </a:t>
            </a: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মাদুর </a:t>
            </a:r>
            <a:r>
              <a:rPr dirty="0" sz="3200" lang="bn-BD">
                <a:latin typeface="NikoshBAN" pitchFamily="2" charset="0"/>
                <a:cs typeface="NikoshBAN" pitchFamily="2" charset="0"/>
              </a:rPr>
              <a:t>তৈ</a:t>
            </a:r>
            <a:r>
              <a:rPr dirty="0" sz="3200" lang="en-US" err="1">
                <a:latin typeface="NikoshBAN" pitchFamily="2" charset="0"/>
                <a:cs typeface="NikoshBAN" pitchFamily="2" charset="0"/>
              </a:rPr>
              <a:t>রি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। (৪) </a:t>
            </a: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টেইলারিং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dirty="0" sz="3200" lang="en-US" smtClean="0">
                <a:latin typeface="NikoshBAN" pitchFamily="2" charset="0"/>
                <a:cs typeface="NikoshBAN" pitchFamily="2" charset="0"/>
              </a:rPr>
              <a:t>	৫) </a:t>
            </a:r>
            <a:r>
              <a:rPr dirty="0" sz="3200" lang="en-US" err="1" smtClean="0">
                <a:latin typeface="NikoshBAN" pitchFamily="2" charset="0"/>
                <a:cs typeface="NikoshBAN" pitchFamily="2" charset="0"/>
              </a:rPr>
              <a:t>রেডিও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latin typeface="NikoshBAN" pitchFamily="2" charset="0"/>
                <a:cs typeface="NikoshBAN" pitchFamily="2" charset="0"/>
              </a:rPr>
              <a:t>টেলিভিশ</a:t>
            </a:r>
            <a:r>
              <a:rPr dirty="0" sz="3200" lang="en-US" err="1">
                <a:latin typeface="NikoshBAN" pitchFamily="2" charset="0"/>
                <a:cs typeface="NikoshBAN" pitchFamily="2" charset="0"/>
              </a:rPr>
              <a:t>ন</a:t>
            </a:r>
            <a:endParaRPr dirty="0" sz="3200" lang="bn-BD">
              <a:latin typeface="NikoshBAN" pitchFamily="2" charset="0"/>
              <a:cs typeface="NikoshBAN" pitchFamily="2" charset="0"/>
            </a:endParaRPr>
          </a:p>
          <a:p>
            <a:pPr lvl="1" marL="400050"/>
            <a:endParaRPr dirty="0" sz="3200" lang="bn-BD">
              <a:latin typeface="NikoshBAN" pitchFamily="2" charset="0"/>
              <a:cs typeface="NikoshBAN" pitchFamily="2" charset="0"/>
            </a:endParaRPr>
          </a:p>
          <a:p>
            <a:endParaRPr dirty="0" lang="en-US"/>
          </a:p>
        </p:txBody>
      </p:sp>
      <p:sp>
        <p:nvSpPr>
          <p:cNvPr id="1048590" name="Rectangle 2"/>
          <p:cNvSpPr/>
          <p:nvPr/>
        </p:nvSpPr>
        <p:spPr>
          <a:xfrm>
            <a:off x="3334397" y="574486"/>
            <a:ext cx="3815132" cy="830997"/>
          </a:xfrm>
          <a:prstGeom prst="rect"/>
        </p:spPr>
        <p:txBody>
          <a:bodyPr wrap="square">
            <a:spAutoFit/>
          </a:bodyPr>
          <a:p>
            <a:pPr algn="ctr" lvl="0"/>
            <a:r>
              <a:rPr dirty="0" sz="4800" lang="bn-BD">
                <a:ln w="19050">
                  <a:solidFill>
                    <a:prstClr val="black"/>
                  </a:solidFill>
                </a:ln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dirty="0" sz="3200" lang="en-US">
              <a:ln w="19050">
                <a:solidFill>
                  <a:prstClr val="black"/>
                </a:solidFill>
              </a:ln>
              <a:effectLst>
                <a:glow rad="101600">
                  <a:srgbClr val="FF0000">
                    <a:alpha val="6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0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5"/>
                                        <p:tgtEl>
                                          <p:spTgt spid="1048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6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0"/>
                                        <p:tgtEl>
                                          <p:spTgt spid="1048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5"/>
                                        <p:tgtEl>
                                          <p:spTgt spid="1048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6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0"/>
                                        <p:tgtEl>
                                          <p:spTgt spid="1048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5"/>
                                        <p:tgtEl>
                                          <p:spTgt spid="1048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6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40"/>
                                        <p:tgtEl>
                                          <p:spTgt spid="1048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6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45"/>
                                        <p:tgtEl>
                                          <p:spTgt spid="10485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8" grpId="0" animBg="1"/>
      <p:bldP spid="10485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/>
          <a:tile algn="tl" flip="none" sx="100000" sy="100000" tx="0" ty="0"/>
        </a:blipFill>
      </p:bgPr>
    </p:bg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extBox 2"/>
          <p:cNvSpPr txBox="1"/>
          <p:nvPr/>
        </p:nvSpPr>
        <p:spPr>
          <a:xfrm>
            <a:off x="1184564" y="2660074"/>
            <a:ext cx="8603672" cy="1323340"/>
          </a:xfrm>
          <a:prstGeom prst="rect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dirty="0" sz="3200" lang="bn-BD">
                <a:latin typeface="NikoshBAN" pitchFamily="2" charset="0"/>
                <a:cs typeface="NikoshBAN" pitchFamily="2" charset="0"/>
              </a:rPr>
              <a:t>বেকার সমস্যা </a:t>
            </a:r>
            <a:r>
              <a:rPr dirty="0" sz="3200" lang="bn-BD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NikoshBAN" pitchFamily="2" charset="0"/>
                <a:cs typeface="NikoshBAN" pitchFamily="2" charset="0"/>
              </a:rPr>
              <a:t>দূরীকরণে</a:t>
            </a:r>
            <a:r>
              <a:rPr dirty="0" sz="3200" lang="bn-BD">
                <a:latin typeface="NikoshBAN" pitchFamily="2" charset="0"/>
                <a:cs typeface="NikoshBAN" pitchFamily="2" charset="0"/>
              </a:rPr>
              <a:t> আত্মকর্মসংস্থানের গুরুত্ব বর্ণনা কর।</a:t>
            </a:r>
            <a:endParaRPr dirty="0" sz="3200" lang="en-GB">
              <a:latin typeface="NikoshBAN" pitchFamily="2" charset="0"/>
              <a:cs typeface="NikoshBAN" pitchFamily="2" charset="0"/>
            </a:endParaRPr>
          </a:p>
          <a:p>
            <a:endParaRPr dirty="0" lang="en-US"/>
          </a:p>
        </p:txBody>
      </p:sp>
      <p:sp>
        <p:nvSpPr>
          <p:cNvPr id="1048587" name="Horizontal Scroll 6"/>
          <p:cNvSpPr/>
          <p:nvPr/>
        </p:nvSpPr>
        <p:spPr>
          <a:xfrm>
            <a:off x="3604591" y="609600"/>
            <a:ext cx="4479235" cy="1272209"/>
          </a:xfrm>
          <a:prstGeom prst="horizontalScroll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p>
            <a:pPr algn="ctr" lvl="0"/>
            <a:r>
              <a:rPr dirty="0" sz="4000" lang="bn-BD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dirty="0" sz="4000"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1"/>
                                        <p:tgtEl>
                                          <p:spTgt spid="104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6" grpId="0" animBg="1"/>
      <p:bldP spid="104858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Rounded Rectangle 4"/>
          <p:cNvSpPr/>
          <p:nvPr/>
        </p:nvSpPr>
        <p:spPr>
          <a:xfrm>
            <a:off x="3720182" y="28755"/>
            <a:ext cx="4134117" cy="888643"/>
          </a:xfrm>
          <a:prstGeom prst="roundRect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rtlCol="0">
            <a:prstTxWarp prst="textPlain"/>
          </a:bodyPr>
          <a:p>
            <a:pPr algn="ctr" lvl="0"/>
            <a:r>
              <a:rPr dirty="0" sz="5400" lang="en-US" err="1">
                <a:ln w="285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dirty="0" sz="5400" lang="en-GB">
              <a:ln w="285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algn="tl"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23470">
            <a:off x="-95322" y="1350396"/>
            <a:ext cx="12146301" cy="5508892"/>
          </a:xfrm>
          <a:prstGeom prst="rect"/>
        </p:spPr>
      </p:pic>
      <p:sp>
        <p:nvSpPr>
          <p:cNvPr id="1048585" name=""/>
          <p:cNvSpPr txBox="1"/>
          <p:nvPr/>
        </p:nvSpPr>
        <p:spPr>
          <a:xfrm>
            <a:off x="4096000" y="-1595816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altLang="en-US" sz="2800" lang="en-CA">
                <a:solidFill>
                  <a:srgbClr val="000000"/>
                </a:solidFill>
              </a:rPr>
              <a:t>স</a:t>
            </a:r>
            <a:r>
              <a:rPr altLang="en-US" sz="2800" lang="en-CA">
                <a:solidFill>
                  <a:srgbClr val="000000"/>
                </a:solidFill>
              </a:rPr>
              <a:t>দ</a:t>
            </a:r>
            <a:r>
              <a:rPr altLang="en-US" sz="2800" lang="en-CA">
                <a:solidFill>
                  <a:srgbClr val="000000"/>
                </a:solidFill>
              </a:rPr>
              <a:t>্দ</a:t>
            </a:r>
            <a:r>
              <a:rPr altLang="en-US" sz="2800" lang="en-CA">
                <a:solidFill>
                  <a:srgbClr val="0000FF"/>
                </a:solidFill>
              </a:rPr>
              <a:t>এ</a:t>
            </a:r>
            <a:r>
              <a:rPr altLang="en-US" sz="2800" lang="en-CA">
                <a:solidFill>
                  <a:srgbClr val="0000FF"/>
                </a:solidFill>
              </a:rPr>
              <a:t>এ</a:t>
            </a:r>
            <a:endParaRPr sz="2800"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5400000" scaled="0"/>
        </a:gradFill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Rectangle 1"/>
          <p:cNvSpPr/>
          <p:nvPr/>
        </p:nvSpPr>
        <p:spPr>
          <a:xfrm>
            <a:off x="3951677" y="1284908"/>
            <a:ext cx="4894580" cy="891540"/>
          </a:xfrm>
          <a:prstGeom prst="rect"/>
        </p:spPr>
        <p:txBody>
          <a:bodyPr wrap="non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b="1" dirty="0" sz="2400" lang="bn-BD" spc="50">
                <a:ln w="11430">
                  <a:solidFill>
                    <a:srgbClr val="0066FF"/>
                  </a:solidFill>
                </a:ln>
                <a:solidFill>
                  <a:srgbClr val="002060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5400" lang="bn-BD" spc="50" u="sng">
                <a:ln w="11430">
                  <a:solidFill>
                    <a:srgbClr val="0066FF"/>
                  </a:solidFill>
                </a:ln>
                <a:solidFill>
                  <a:srgbClr val="002060"/>
                </a:soli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b="1" dirty="0" sz="5400" lang="en-US" spc="50">
              <a:ln w="11430">
                <a:solidFill>
                  <a:srgbClr val="0066FF"/>
                </a:solidFill>
              </a:ln>
              <a:solidFill>
                <a:srgbClr val="002060"/>
              </a:soli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48596" name=""/>
          <p:cNvSpPr txBox="1"/>
          <p:nvPr/>
        </p:nvSpPr>
        <p:spPr>
          <a:xfrm>
            <a:off x="2342910" y="3429000"/>
            <a:ext cx="6570481" cy="3279140"/>
          </a:xfrm>
          <a:prstGeom prst="rect"/>
        </p:spPr>
        <p:txBody>
          <a:bodyPr rtlCol="0" wrap="square">
            <a:spAutoFit/>
          </a:bodyPr>
          <a:p>
            <a:r>
              <a:rPr altLang="en-US" sz="5300" lang="en-CA">
                <a:solidFill>
                  <a:srgbClr val="000000"/>
                </a:solidFill>
              </a:rPr>
              <a:t>ত</a:t>
            </a:r>
            <a:r>
              <a:rPr altLang="en-US" sz="5300" lang="en-CA">
                <a:solidFill>
                  <a:srgbClr val="000000"/>
                </a:solidFill>
              </a:rPr>
              <a:t>া</a:t>
            </a:r>
            <a:r>
              <a:rPr altLang="en-US" sz="5300" lang="en-CA">
                <a:solidFill>
                  <a:srgbClr val="000000"/>
                </a:solidFill>
              </a:rPr>
              <a:t>হ</a:t>
            </a:r>
            <a:r>
              <a:rPr altLang="en-US" sz="5300" lang="en-CA">
                <a:solidFill>
                  <a:srgbClr val="000000"/>
                </a:solidFill>
              </a:rPr>
              <a:t>মিনা</a:t>
            </a:r>
            <a:r>
              <a:rPr altLang="en-US" sz="5300" lang="en-US">
                <a:solidFill>
                  <a:srgbClr val="000000"/>
                </a:solidFill>
              </a:rPr>
              <a:t> </a:t>
            </a:r>
            <a:r>
              <a:rPr altLang="en-US" sz="5300" lang="en-CA">
                <a:solidFill>
                  <a:srgbClr val="000000"/>
                </a:solidFill>
              </a:rPr>
              <a:t>আফরোজ</a:t>
            </a:r>
            <a:r>
              <a:rPr altLang="en-US" sz="5300" lang="en-US">
                <a:solidFill>
                  <a:srgbClr val="000000"/>
                </a:solidFill>
              </a:rPr>
              <a:t> </a:t>
            </a:r>
            <a:endParaRPr sz="2800" lang="en-CA">
              <a:solidFill>
                <a:srgbClr val="000000"/>
              </a:solidFill>
            </a:endParaRPr>
          </a:p>
          <a:p>
            <a:r>
              <a:rPr altLang="en-US" sz="5300" lang="en-CA">
                <a:solidFill>
                  <a:srgbClr val="000000"/>
                </a:solidFill>
              </a:rPr>
              <a:t>স</a:t>
            </a:r>
            <a:r>
              <a:rPr altLang="en-US" sz="5300" lang="en-CA">
                <a:solidFill>
                  <a:srgbClr val="000000"/>
                </a:solidFill>
              </a:rPr>
              <a:t>হ</a:t>
            </a:r>
            <a:r>
              <a:rPr altLang="en-US" sz="5300" lang="en-CA">
                <a:solidFill>
                  <a:srgbClr val="000000"/>
                </a:solidFill>
              </a:rPr>
              <a:t>কারী</a:t>
            </a:r>
            <a:r>
              <a:rPr altLang="en-US" sz="5300" lang="en-US">
                <a:solidFill>
                  <a:srgbClr val="000000"/>
                </a:solidFill>
              </a:rPr>
              <a:t> </a:t>
            </a:r>
            <a:r>
              <a:rPr altLang="en-US" sz="5300" lang="en-CA">
                <a:solidFill>
                  <a:srgbClr val="000000"/>
                </a:solidFill>
              </a:rPr>
              <a:t>শিক্ষক</a:t>
            </a:r>
            <a:r>
              <a:rPr altLang="en-US" sz="5300" lang="en-US">
                <a:solidFill>
                  <a:srgbClr val="000000"/>
                </a:solidFill>
              </a:rPr>
              <a:t> </a:t>
            </a:r>
            <a:endParaRPr sz="2800" lang="en-CA">
              <a:solidFill>
                <a:srgbClr val="000000"/>
              </a:solidFill>
            </a:endParaRPr>
          </a:p>
          <a:p>
            <a:r>
              <a:rPr altLang="en-US" sz="5500" lang="en-CA">
                <a:solidFill>
                  <a:srgbClr val="000000"/>
                </a:solidFill>
              </a:rPr>
              <a:t>ধ</a:t>
            </a:r>
            <a:r>
              <a:rPr altLang="en-US" sz="5500" lang="en-CA">
                <a:solidFill>
                  <a:srgbClr val="000000"/>
                </a:solidFill>
              </a:rPr>
              <a:t>লাদিয়া</a:t>
            </a:r>
            <a:r>
              <a:rPr altLang="en-US" sz="5500" lang="en-US">
                <a:solidFill>
                  <a:srgbClr val="000000"/>
                </a:solidFill>
              </a:rPr>
              <a:t> </a:t>
            </a:r>
            <a:r>
              <a:rPr altLang="en-US" sz="5500" lang="en-CA">
                <a:solidFill>
                  <a:srgbClr val="000000"/>
                </a:solidFill>
              </a:rPr>
              <a:t>উচ্চ</a:t>
            </a:r>
            <a:r>
              <a:rPr altLang="en-US" sz="5500" lang="en-US">
                <a:solidFill>
                  <a:srgbClr val="000000"/>
                </a:solidFill>
              </a:rPr>
              <a:t> </a:t>
            </a:r>
            <a:r>
              <a:rPr altLang="en-US" sz="5500" lang="en-CA">
                <a:solidFill>
                  <a:srgbClr val="000000"/>
                </a:solidFill>
              </a:rPr>
              <a:t>বিদ্যালয়</a:t>
            </a:r>
            <a:r>
              <a:rPr altLang="en-US" sz="5500" lang="en-US">
                <a:solidFill>
                  <a:srgbClr val="000000"/>
                </a:solidFill>
              </a:rPr>
              <a:t> </a:t>
            </a:r>
            <a:endParaRPr sz="2800" lang="en-CA">
              <a:solidFill>
                <a:srgbClr val="000000"/>
              </a:solidFill>
            </a:endParaRPr>
          </a:p>
          <a:p>
            <a:r>
              <a:rPr altLang="en-US" sz="5400" lang="en-CA">
                <a:solidFill>
                  <a:srgbClr val="000000"/>
                </a:solidFill>
              </a:rPr>
              <a:t>শ</a:t>
            </a:r>
            <a:r>
              <a:rPr altLang="en-US" sz="5400" lang="en-CA">
                <a:solidFill>
                  <a:srgbClr val="000000"/>
                </a:solidFill>
              </a:rPr>
              <a:t>্র</a:t>
            </a:r>
            <a:r>
              <a:rPr altLang="en-US" sz="5400" lang="en-CA">
                <a:solidFill>
                  <a:srgbClr val="000000"/>
                </a:solidFill>
              </a:rPr>
              <a:t>ী</a:t>
            </a:r>
            <a:r>
              <a:rPr altLang="en-US" sz="5400" lang="en-CA">
                <a:solidFill>
                  <a:srgbClr val="000000"/>
                </a:solidFill>
              </a:rPr>
              <a:t>পুর</a:t>
            </a:r>
            <a:r>
              <a:rPr altLang="en-US" sz="5400" lang="en-US">
                <a:solidFill>
                  <a:srgbClr val="000000"/>
                </a:solidFill>
              </a:rPr>
              <a:t> </a:t>
            </a:r>
            <a:r>
              <a:rPr altLang="en-US" sz="5400" lang="en-US">
                <a:solidFill>
                  <a:srgbClr val="000000"/>
                </a:solidFill>
              </a:rPr>
              <a:t>-</a:t>
            </a:r>
            <a:r>
              <a:rPr altLang="en-US" sz="5400" lang="en-CA">
                <a:solidFill>
                  <a:srgbClr val="000000"/>
                </a:solidFill>
              </a:rPr>
              <a:t>গাজীপুর</a:t>
            </a:r>
            <a:r>
              <a:rPr altLang="en-US" sz="5400" lang="en-US">
                <a:solidFill>
                  <a:srgbClr val="000000"/>
                </a:solidFill>
              </a:rPr>
              <a:t> </a:t>
            </a:r>
            <a:endParaRPr sz="2800"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/>
          <a:tile algn="tl" flip="none" sx="100000" sy="100000" tx="0" ty="0"/>
        </a:blipFill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Rectangle 2"/>
          <p:cNvSpPr/>
          <p:nvPr/>
        </p:nvSpPr>
        <p:spPr>
          <a:xfrm>
            <a:off x="3579224" y="1309269"/>
            <a:ext cx="4180113" cy="769441"/>
          </a:xfrm>
          <a:prstGeom prst="rect"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prstTxWarp prst="textChevronInverted"/>
            <a:spAutoFit/>
          </a:bodyPr>
          <a:p>
            <a:r>
              <a:rPr dirty="0" sz="4400" lang="bn-BD" u="sng">
                <a:ln w="285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dirty="0" sz="4400" lang="en-US" u="sng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</a:p>
        </p:txBody>
      </p:sp>
      <p:sp>
        <p:nvSpPr>
          <p:cNvPr id="1048598" name="Rectangle 3"/>
          <p:cNvSpPr/>
          <p:nvPr/>
        </p:nvSpPr>
        <p:spPr>
          <a:xfrm>
            <a:off x="3154012" y="2599712"/>
            <a:ext cx="5777947" cy="2961641"/>
          </a:xfrm>
          <a:prstGeom prst="rect"/>
        </p:spPr>
        <p:txBody>
          <a:bodyPr wrap="square">
            <a:spAutoFit/>
          </a:bodyPr>
          <a:p>
            <a:r>
              <a:rPr dirty="0" sz="1400" lang="bn-BD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	</a:t>
            </a:r>
            <a:r>
              <a:rPr altLang="en-US" dirty="0" sz="3600" lang="en-CA" smtClean="0">
                <a:latin typeface="NikoshBAN" pitchFamily="2" charset="0"/>
                <a:cs typeface="NikoshBAN" pitchFamily="2" charset="0"/>
              </a:rPr>
              <a:t>দশ</a:t>
            </a:r>
            <a:r>
              <a:rPr altLang="en-US" dirty="0" sz="3600" lang="en-CA" smtClean="0">
                <a:latin typeface="NikoshBAN" pitchFamily="2" charset="0"/>
                <a:cs typeface="NikoshBAN" pitchFamily="2" charset="0"/>
              </a:rPr>
              <a:t>ম</a:t>
            </a: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 </a:t>
            </a:r>
            <a:endParaRPr altLang="en-US" lang="zh-CN"/>
          </a:p>
          <a:p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altLang="en-US" dirty="0" sz="3600" lang="en-CA" smtClean="0">
                <a:latin typeface="NikoshBAN" pitchFamily="2" charset="0"/>
                <a:cs typeface="NikoshBAN" pitchFamily="2" charset="0"/>
              </a:rPr>
              <a:t>ঃ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  </a:t>
            </a: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ব্যবসায় </a:t>
            </a:r>
            <a:r>
              <a:rPr dirty="0" sz="3600" lang="bn-BD">
                <a:latin typeface="NikoshBAN" pitchFamily="2" charset="0"/>
                <a:cs typeface="NikoshBAN" pitchFamily="2" charset="0"/>
              </a:rPr>
              <a:t>উদ্যোগ</a:t>
            </a:r>
            <a:endParaRPr dirty="0" sz="3600" lang="bn-BD" smtClean="0">
              <a:latin typeface="NikoshBAN" pitchFamily="2" charset="0"/>
              <a:cs typeface="NikoshBAN" pitchFamily="2" charset="0"/>
            </a:endParaRPr>
          </a:p>
          <a:p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	৩য়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(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3600" lang="en-CA" smtClean="0">
                <a:latin typeface="NikoshBAN" pitchFamily="2" charset="0"/>
                <a:cs typeface="NikoshBAN" pitchFamily="2" charset="0"/>
              </a:rPr>
              <a:t>আত্নকর্মসং</a:t>
            </a:r>
            <a:r>
              <a:rPr altLang="en-US" dirty="0" sz="3600" lang="en-CA" smtClean="0">
                <a:latin typeface="NikoshBAN" pitchFamily="2" charset="0"/>
                <a:cs typeface="NikoshBAN" pitchFamily="2" charset="0"/>
              </a:rPr>
              <a:t>স্থ</a:t>
            </a:r>
            <a:r>
              <a:rPr altLang="en-US" dirty="0" sz="3600" lang="en-CA" smtClean="0">
                <a:latin typeface="NikoshBAN" pitchFamily="2" charset="0"/>
                <a:cs typeface="NikoshBAN" pitchFamily="2" charset="0"/>
              </a:rPr>
              <a:t>া</a:t>
            </a:r>
            <a:r>
              <a:rPr altLang="en-US" dirty="0" sz="3600" lang="en-CA" smtClean="0">
                <a:latin typeface="NikoshBAN" pitchFamily="2" charset="0"/>
                <a:cs typeface="NikoshBAN" pitchFamily="2" charset="0"/>
              </a:rPr>
              <a:t>ন</a:t>
            </a:r>
            <a:r>
              <a:rPr altLang="en-US" dirty="0" sz="3600" lang="en-US" smtClean="0">
                <a:latin typeface="NikoshBAN" pitchFamily="2" charset="0"/>
                <a:cs typeface="NikoshBAN" pitchFamily="2" charset="0"/>
              </a:rPr>
              <a:t>)</a:t>
            </a:r>
            <a:endParaRPr dirty="0" sz="3600" lang="bn-BD" smtClean="0">
              <a:latin typeface="NikoshBAN" pitchFamily="2" charset="0"/>
              <a:cs typeface="NikoshBAN" pitchFamily="2" charset="0"/>
            </a:endParaRPr>
          </a:p>
          <a:p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	</a:t>
            </a:r>
            <a:r>
              <a:rPr altLang="en-US" dirty="0" sz="3600" lang="en-CA" smtClean="0">
                <a:latin typeface="NikoshBAN" pitchFamily="2" charset="0"/>
                <a:cs typeface="NikoshBAN" pitchFamily="2" charset="0"/>
              </a:rPr>
              <a:t>৩</a:t>
            </a:r>
            <a:r>
              <a:rPr altLang="en-US" dirty="0" sz="3600" lang="en-CA" smtClean="0">
                <a:latin typeface="NikoshBAN" pitchFamily="2" charset="0"/>
                <a:cs typeface="NikoshBAN" pitchFamily="2" charset="0"/>
              </a:rPr>
              <a:t>১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/</a:t>
            </a:r>
            <a:r>
              <a:rPr altLang="en-US" dirty="0" sz="3600" lang="en-CA" smtClean="0">
                <a:latin typeface="NikoshBAN" pitchFamily="2" charset="0"/>
                <a:cs typeface="NikoshBAN" pitchFamily="2" charset="0"/>
              </a:rPr>
              <a:t>০</a:t>
            </a:r>
            <a:r>
              <a:rPr altLang="en-US" dirty="0" sz="3600" lang="en-CA" smtClean="0">
                <a:latin typeface="NikoshBAN" pitchFamily="2" charset="0"/>
                <a:cs typeface="NikoshBAN" pitchFamily="2" charset="0"/>
              </a:rPr>
              <a:t>৫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/২০২</a:t>
            </a:r>
            <a:r>
              <a:rPr altLang="en-US" dirty="0" sz="3600" lang="en-CA" smtClean="0">
                <a:latin typeface="NikoshBAN" pitchFamily="2" charset="0"/>
                <a:cs typeface="NikoshBAN" pitchFamily="2" charset="0"/>
              </a:rPr>
              <a:t>১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ইং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  <a:p>
            <a:pPr algn="ctr"/>
            <a:endParaRPr dirty="0" sz="3600" lang="bn-BD" smtClean="0">
              <a:latin typeface="NikoshBAN" pitchFamily="2" charset="0"/>
              <a:cs typeface="NikoshBAN" pitchFamily="2" charset="0"/>
            </a:endParaRPr>
          </a:p>
          <a:p>
            <a:r>
              <a:rPr dirty="0" sz="1400" lang="bn-BD" smtClean="0">
                <a:latin typeface="NikoshBAN" pitchFamily="2" charset="0"/>
                <a:cs typeface="NikoshBAN" pitchFamily="2" charset="0"/>
              </a:rPr>
              <a:t>        </a:t>
            </a:r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1"/>
                                        <p:tgtEl>
                                          <p:spTgt spid="1048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5"/>
                                        <p:tgtEl>
                                          <p:spTgt spid="1048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9"/>
                                        <p:tgtEl>
                                          <p:spTgt spid="1048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3"/>
                                        <p:tgtEl>
                                          <p:spTgt spid="1048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7"/>
                                        <p:tgtEl>
                                          <p:spTgt spid="10485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28898" y="311876"/>
            <a:ext cx="5371012" cy="3058341"/>
          </a:xfrm>
          <a:prstGeom prst="rect"/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55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061167" y="311876"/>
            <a:ext cx="5355771" cy="3072384"/>
          </a:xfrm>
          <a:prstGeom prst="rect"/>
          <a:ln w="28575" cap="sq" cmpd="thickThin">
            <a:noFill/>
            <a:prstDash val="solid"/>
            <a:miter lim="800000"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97156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28898" y="3733120"/>
            <a:ext cx="5371012" cy="2236605"/>
          </a:xfrm>
          <a:prstGeom prst="rect"/>
          <a:ln w="28575">
            <a:solidFill>
              <a:schemeClr val="tx1"/>
            </a:solidFill>
          </a:ln>
          <a:effectLst>
            <a:innerShdw blurRad="63500" dir="16200000" dist="50800">
              <a:prstClr val="black">
                <a:alpha val="50000"/>
              </a:prstClr>
            </a:innerShdw>
          </a:effectLst>
        </p:spPr>
      </p:pic>
      <p:sp>
        <p:nvSpPr>
          <p:cNvPr id="1048599" name="TextBox 5"/>
          <p:cNvSpPr txBox="1"/>
          <p:nvPr/>
        </p:nvSpPr>
        <p:spPr>
          <a:xfrm>
            <a:off x="3487783" y="6047751"/>
            <a:ext cx="4990011" cy="52322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800" lang="bn-BD" smtClean="0">
                <a:latin typeface="NikoshBAN" pitchFamily="2" charset="0"/>
                <a:cs typeface="NikoshBAN" pitchFamily="2" charset="0"/>
              </a:rPr>
              <a:t>উপরের ছবিগুলো খেয়াল কর</a:t>
            </a:r>
            <a:endParaRPr dirty="0" sz="28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7" name="Picture 2" descr="C:\Users\user\Desktop\untitled-12 copy_29493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6061167" y="3507492"/>
            <a:ext cx="5355771" cy="2470610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2000"/>
                            </p:stCondLst>
                            <p:childTnLst>
                              <p:par>
                                <p:cTn fill="hold" id="9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1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4000"/>
                            </p:stCondLst>
                            <p:childTnLst>
                              <p:par>
                                <p:cTn fill="hold" id="13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5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6000"/>
                            </p:stCondLst>
                            <p:childTnLst>
                              <p:par>
                                <p:cTn fill="hold" id="17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9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8000"/>
                            </p:stCondLst>
                            <p:childTnLst>
                              <p:par>
                                <p:cTn fill="hold" id="21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3"/>
                                        <p:tgtEl>
                                          <p:spTgt spid="1048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73301"/>
            <a:ext cx="12290028" cy="6711397"/>
          </a:xfrm>
          <a:prstGeom prst="rect"/>
        </p:spPr>
      </p:pic>
      <p:sp>
        <p:nvSpPr>
          <p:cNvPr id="1048694" name=""/>
          <p:cNvSpPr>
            <a:spLocks noGrp="1"/>
          </p:cNvSpPr>
          <p:nvPr>
            <p:ph type="subTitle" idx="1"/>
          </p:nvPr>
        </p:nvSpPr>
        <p:spPr>
          <a:xfrm>
            <a:off x="1418880" y="2763012"/>
            <a:ext cx="9892251" cy="1331977"/>
          </a:xfrm>
          <a:prstGeom prst="rect"/>
          <a:noFill/>
        </p:spPr>
        <p:txBody>
          <a:bodyPr rtlCol="0" wrap="square">
            <a:sp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dirty="0" sz="4400" lang="bn-BD" smtClean="0">
                <a:latin typeface="NikoshBAN" pitchFamily="2" charset="0"/>
                <a:cs typeface="NikoshBAN" pitchFamily="2" charset="0"/>
              </a:rPr>
              <a:t>আজকের পাঠ-</a:t>
            </a:r>
            <a:r>
              <a:rPr dirty="0" sz="4400" lang="bn-BD">
                <a:latin typeface="NikoshBAN" pitchFamily="2" charset="0"/>
                <a:cs typeface="NikoshBAN" pitchFamily="2" charset="0"/>
              </a:rPr>
              <a:t>আত্মকর্মসংস্থান</a:t>
            </a:r>
            <a:endParaRPr dirty="0" sz="4400" lang="en-US">
              <a:latin typeface="NikoshBAN" pitchFamily="2" charset="0"/>
              <a:cs typeface="NikoshBAN" pitchFamily="2" charset="0"/>
            </a:endParaRPr>
          </a:p>
          <a:p>
            <a:r>
              <a:rPr dirty="0" lang="bn-BD" smtClean="0"/>
              <a:t> </a:t>
            </a:r>
            <a:endParaRPr dirty="0" lang="en-US"/>
          </a:p>
        </p:txBody>
      </p:sp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Rectangle 1"/>
          <p:cNvSpPr/>
          <p:nvPr/>
        </p:nvSpPr>
        <p:spPr>
          <a:xfrm>
            <a:off x="1750423" y="2367172"/>
            <a:ext cx="8138160" cy="2821941"/>
          </a:xfrm>
          <a:prstGeom prst="rect"/>
        </p:spPr>
        <p:txBody>
          <a:bodyPr wrap="square">
            <a:spAutoFit/>
          </a:bodyPr>
          <a:p>
            <a:r>
              <a:rPr dirty="0" sz="3600" lang="bn-BD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dirty="0" sz="3600" lang="en-US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b="1" dirty="0" lang="bn-BD" smtClean="0">
              <a:latin typeface="NikoshBAN" pitchFamily="2" charset="0"/>
              <a:cs typeface="NikoshBAN" pitchFamily="2" charset="0"/>
            </a:endParaRPr>
          </a:p>
          <a:p>
            <a:pPr indent="-457200" marL="457200">
              <a:buFont typeface="Wingdings" panose="05000000000000000000" pitchFamily="2" charset="2"/>
              <a:buChar char="Ø"/>
            </a:pP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আত্মকর্মসংস্থান কী তা বলতে পারবে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।</a:t>
            </a:r>
            <a:endParaRPr dirty="0" sz="4000" lang="en-US" smtClean="0">
              <a:latin typeface="NikoshBAN" pitchFamily="2" charset="0"/>
              <a:cs typeface="NikoshBAN" pitchFamily="2" charset="0"/>
            </a:endParaRPr>
          </a:p>
          <a:p>
            <a:pPr indent="-457200" marL="457200">
              <a:buFont typeface="Wingdings" panose="05000000000000000000" pitchFamily="2" charset="2"/>
              <a:buChar char="Ø"/>
            </a:pP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bn-BD">
                <a:latin typeface="NikoshBAN" pitchFamily="2" charset="0"/>
                <a:cs typeface="NikoshBAN" pitchFamily="2" charset="0"/>
              </a:rPr>
              <a:t>আত্মকর্মসংস্থানের গুরুত্ব বর্ননা করতে পারবে</a:t>
            </a:r>
            <a:endParaRPr dirty="0" sz="3200" lang="en-US"/>
          </a:p>
          <a:p>
            <a:pPr indent="-457200" marL="457200">
              <a:buFont typeface="Wingdings" panose="05000000000000000000" pitchFamily="2" charset="2"/>
              <a:buChar char="Ø"/>
            </a:pP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bn-BD">
                <a:latin typeface="NikoshBAN" pitchFamily="2" charset="0"/>
                <a:cs typeface="NikoshBAN" pitchFamily="2" charset="0"/>
              </a:rPr>
              <a:t>আত্মকর্মসংস্থানের ক্ষেত্র চিহ্নিত করতে পার</a:t>
            </a:r>
            <a:r>
              <a:rPr dirty="0" sz="3200" lang="en-US" err="1">
                <a:latin typeface="NikoshBAN" pitchFamily="2" charset="0"/>
                <a:cs typeface="NikoshBAN" pitchFamily="2" charset="0"/>
              </a:rPr>
              <a:t>বে</a:t>
            </a:r>
            <a:r>
              <a:rPr dirty="0" sz="3200" lang="en-US">
                <a:latin typeface="NikoshBAN" pitchFamily="2" charset="0"/>
                <a:cs typeface="NikoshBAN" pitchFamily="2" charset="0"/>
              </a:rPr>
              <a:t>।</a:t>
            </a:r>
            <a:endParaRPr dirty="0" sz="3200" lang="en-GB">
              <a:latin typeface="NikoshBAN" pitchFamily="2" charset="0"/>
              <a:cs typeface="NikoshBAN" pitchFamily="2" charset="0"/>
            </a:endParaRPr>
          </a:p>
          <a:p>
            <a:pPr indent="-457200" marL="457200">
              <a:buFont typeface="Wingdings" panose="05000000000000000000" pitchFamily="2" charset="2"/>
              <a:buChar char="Ø"/>
            </a:pPr>
            <a:endParaRPr dirty="0" sz="3200" lang="en-GB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2" name="TextBox 2"/>
          <p:cNvSpPr txBox="1"/>
          <p:nvPr/>
        </p:nvSpPr>
        <p:spPr>
          <a:xfrm>
            <a:off x="2073499" y="1429555"/>
            <a:ext cx="4108360" cy="707886"/>
          </a:xfrm>
          <a:prstGeom prst="rect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/>
            <a:r>
              <a:rPr dirty="0" sz="4000" lang="en-US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dirty="0" sz="4000" lang="en-GB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50000" fill="hold" grpId="0" id="5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114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114" fill="hold" id="8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"/>
                                          </p:val>
                                        </p:tav>
                                        <p:tav tm="69900">
                                          <p:val>
                                            <p:fltVal val="45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14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39" fill="hold" id="10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4" fill="hold" id="11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875"/>
                            </p:stCondLst>
                            <p:childTnLst>
                              <p:par>
                                <p:cTn fill="hold" id="1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5"/>
                                        <p:tgtEl>
                                          <p:spTgt spid="1048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1375"/>
                            </p:stCondLst>
                            <p:childTnLst>
                              <p:par>
                                <p:cTn fill="hold" id="1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9"/>
                                        <p:tgtEl>
                                          <p:spTgt spid="1048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1875"/>
                            </p:stCondLst>
                            <p:childTnLst>
                              <p:par>
                                <p:cTn fill="hold" id="2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3"/>
                                        <p:tgtEl>
                                          <p:spTgt spid="1048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>
                            <p:stCondLst>
                              <p:cond delay="2375"/>
                            </p:stCondLst>
                            <p:childTnLst>
                              <p:par>
                                <p:cTn fill="hold" id="2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7"/>
                                        <p:tgtEl>
                                          <p:spTgt spid="1048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extBox 1"/>
          <p:cNvSpPr txBox="1"/>
          <p:nvPr/>
        </p:nvSpPr>
        <p:spPr>
          <a:xfrm>
            <a:off x="3876541" y="953590"/>
            <a:ext cx="3607471" cy="707886"/>
          </a:xfrm>
          <a:prstGeom prst="rect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/>
            <a:r>
              <a:rPr b="1" dirty="0" sz="4000" lang="bn-BD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b="1" dirty="0" sz="4000" lang="bn-BD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b="1" dirty="0" sz="4000" lang="en-US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9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39635" y="2079444"/>
            <a:ext cx="5042263" cy="3890282"/>
          </a:xfrm>
          <a:prstGeom prst="rect"/>
        </p:spPr>
      </p:pic>
      <p:pic>
        <p:nvPicPr>
          <p:cNvPr id="2097160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625738" y="2079443"/>
            <a:ext cx="6052457" cy="3890283"/>
          </a:xfrm>
          <a:prstGeom prst="rect"/>
        </p:spPr>
      </p:pic>
      <p:sp>
        <p:nvSpPr>
          <p:cNvPr id="1048604" name="TextBox 4"/>
          <p:cNvSpPr txBox="1"/>
          <p:nvPr/>
        </p:nvSpPr>
        <p:spPr>
          <a:xfrm>
            <a:off x="4095484" y="6126480"/>
            <a:ext cx="3000777" cy="523220"/>
          </a:xfrm>
          <a:prstGeom prst="rect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/>
            <a:r>
              <a:rPr b="1" dirty="0" sz="28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বেকার যুব সমাজ</a:t>
            </a:r>
            <a:endParaRPr b="1" dirty="0" sz="2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2000"/>
                            </p:stCondLst>
                            <p:childTnLst>
                              <p:par>
                                <p:cTn fill="hold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1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4000"/>
                            </p:stCondLst>
                            <p:childTnLst>
                              <p:par>
                                <p:cTn fill="hold" id="13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5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7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9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3" grpId="0" animBg="1"/>
      <p:bldP spid="10486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Oval 1"/>
          <p:cNvSpPr/>
          <p:nvPr/>
        </p:nvSpPr>
        <p:spPr>
          <a:xfrm>
            <a:off x="5135237" y="2354491"/>
            <a:ext cx="2715543" cy="2175746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400" lang="bn-BD" smtClean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আত্মকর্মসংস্থানের গুরুত্ব</a:t>
            </a:r>
            <a:endParaRPr dirty="0" sz="2400" lang="en-US">
              <a:ln w="12700"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6" name="Left Arrow 2"/>
          <p:cNvSpPr/>
          <p:nvPr/>
        </p:nvSpPr>
        <p:spPr>
          <a:xfrm rot="16367392">
            <a:off x="6005557" y="4716141"/>
            <a:ext cx="865566" cy="572368"/>
          </a:xfrm>
          <a:prstGeom prst="leftArrow"/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7" name="Oval 3"/>
          <p:cNvSpPr/>
          <p:nvPr/>
        </p:nvSpPr>
        <p:spPr>
          <a:xfrm>
            <a:off x="1874187" y="3724218"/>
            <a:ext cx="1502228" cy="1306286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000" lang="bn-BD" smtClean="0">
                <a:latin typeface="NikoshBAN" pitchFamily="2" charset="0"/>
                <a:cs typeface="NikoshBAN" pitchFamily="2" charset="0"/>
              </a:rPr>
              <a:t>দেশের উন্নয়নে অবদান</a:t>
            </a:r>
            <a:endParaRPr dirty="0" sz="2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8" name="Left Arrow 4"/>
          <p:cNvSpPr/>
          <p:nvPr/>
        </p:nvSpPr>
        <p:spPr>
          <a:xfrm rot="20515125">
            <a:off x="3523397" y="3709768"/>
            <a:ext cx="1479729" cy="587828"/>
          </a:xfrm>
          <a:prstGeom prst="leftArrow"/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9" name="Left Arrow 6"/>
          <p:cNvSpPr/>
          <p:nvPr/>
        </p:nvSpPr>
        <p:spPr>
          <a:xfrm rot="9832261">
            <a:off x="8174205" y="2431334"/>
            <a:ext cx="1322156" cy="587828"/>
          </a:xfrm>
          <a:prstGeom prst="leftArrow"/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0" name="Left Arrow 7"/>
          <p:cNvSpPr/>
          <p:nvPr/>
        </p:nvSpPr>
        <p:spPr>
          <a:xfrm rot="13037541">
            <a:off x="7536116" y="4417921"/>
            <a:ext cx="1265329" cy="587828"/>
          </a:xfrm>
          <a:prstGeom prst="leftArrow"/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1" name="Left Arrow 8"/>
          <p:cNvSpPr/>
          <p:nvPr/>
        </p:nvSpPr>
        <p:spPr>
          <a:xfrm rot="2244567">
            <a:off x="4045813" y="1997301"/>
            <a:ext cx="1265329" cy="587828"/>
          </a:xfrm>
          <a:prstGeom prst="leftArrow"/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48612" name="Oval 9"/>
          <p:cNvSpPr/>
          <p:nvPr/>
        </p:nvSpPr>
        <p:spPr>
          <a:xfrm>
            <a:off x="2406746" y="783774"/>
            <a:ext cx="1502228" cy="1306286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000" lang="bn-BD" smtClean="0">
                <a:latin typeface="NikoshBAN" pitchFamily="2" charset="0"/>
                <a:cs typeface="NikoshBAN" pitchFamily="2" charset="0"/>
              </a:rPr>
              <a:t>বেকারত্ব দূর</a:t>
            </a:r>
            <a:endParaRPr dirty="0" sz="2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3" name="Oval 10"/>
          <p:cNvSpPr/>
          <p:nvPr/>
        </p:nvSpPr>
        <p:spPr>
          <a:xfrm>
            <a:off x="5633889" y="5497385"/>
            <a:ext cx="1502228" cy="1306286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000" lang="bn-BD" smtClean="0">
                <a:latin typeface="NikoshBAN" pitchFamily="2" charset="0"/>
                <a:cs typeface="NikoshBAN" pitchFamily="2" charset="0"/>
              </a:rPr>
              <a:t>স্বাধীন পেশা</a:t>
            </a:r>
            <a:endParaRPr dirty="0" sz="2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4" name="Oval 11"/>
          <p:cNvSpPr/>
          <p:nvPr/>
        </p:nvSpPr>
        <p:spPr>
          <a:xfrm>
            <a:off x="5741893" y="143691"/>
            <a:ext cx="1502228" cy="1243652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000" lang="bn-BD" smtClean="0">
                <a:latin typeface="NikoshBAN" pitchFamily="2" charset="0"/>
                <a:cs typeface="NikoshBAN" pitchFamily="2" charset="0"/>
              </a:rPr>
              <a:t>দারিদ্র্য মোচন</a:t>
            </a:r>
            <a:endParaRPr dirty="0" sz="2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5" name="Oval 12"/>
          <p:cNvSpPr/>
          <p:nvPr/>
        </p:nvSpPr>
        <p:spPr>
          <a:xfrm>
            <a:off x="9609599" y="1602738"/>
            <a:ext cx="1502228" cy="1306286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400" lang="bn-BD" smtClean="0">
                <a:latin typeface="NikoshBAN" pitchFamily="2" charset="0"/>
                <a:cs typeface="NikoshBAN" pitchFamily="2" charset="0"/>
              </a:rPr>
              <a:t>আয়</a:t>
            </a:r>
            <a:r>
              <a:rPr dirty="0" lang="bn-BD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bn-BD" smtClean="0">
                <a:latin typeface="NikoshBAN" pitchFamily="2" charset="0"/>
                <a:cs typeface="NikoshBAN" pitchFamily="2" charset="0"/>
              </a:rPr>
              <a:t>বৃদ্ধি </a:t>
            </a:r>
            <a:endParaRPr dirty="0" sz="2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6" name="Oval 13"/>
          <p:cNvSpPr/>
          <p:nvPr/>
        </p:nvSpPr>
        <p:spPr>
          <a:xfrm>
            <a:off x="8515735" y="4950823"/>
            <a:ext cx="1502228" cy="1429646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000" lang="bn-BD" smtClean="0">
                <a:latin typeface="NikoshBAN" pitchFamily="2" charset="0"/>
                <a:cs typeface="NikoshBAN" pitchFamily="2" charset="0"/>
              </a:rPr>
              <a:t>স্বাবলম্বী</a:t>
            </a:r>
          </a:p>
          <a:p>
            <a:pPr algn="ctr"/>
            <a:r>
              <a:rPr dirty="0" sz="2000" lang="bn-BD" smtClean="0">
                <a:latin typeface="NikoshBAN" pitchFamily="2" charset="0"/>
                <a:cs typeface="NikoshBAN" pitchFamily="2" charset="0"/>
              </a:rPr>
              <a:t>হওয়া</a:t>
            </a:r>
            <a:endParaRPr dirty="0" sz="2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7" name="Left Arrow 14"/>
          <p:cNvSpPr/>
          <p:nvPr/>
        </p:nvSpPr>
        <p:spPr>
          <a:xfrm rot="5400000">
            <a:off x="6057098" y="1578914"/>
            <a:ext cx="871821" cy="587828"/>
          </a:xfrm>
          <a:prstGeom prst="leftArrow"/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0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42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4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46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48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50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52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54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56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58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>
                            <p:stCondLst>
                              <p:cond delay="13500"/>
                            </p:stCondLst>
                            <p:childTnLst>
                              <p:par>
                                <p:cTn fill="hold" grpId="0" id="60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62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5" grpId="0" animBg="1"/>
      <p:bldP spid="1048606" grpId="0" animBg="1"/>
      <p:bldP spid="1048607" grpId="0" animBg="1"/>
      <p:bldP spid="1048608" grpId="0" animBg="1"/>
      <p:bldP spid="1048609" grpId="0" animBg="1"/>
      <p:bldP spid="1048610" grpId="0" animBg="1"/>
      <p:bldP spid="1048611" grpId="0" animBg="1"/>
      <p:bldP spid="1048612" grpId="0" animBg="1"/>
      <p:bldP spid="1048613" grpId="0" animBg="1"/>
      <p:bldP spid="1048614" grpId="0" animBg="1"/>
      <p:bldP spid="1048615" grpId="0" animBg="1"/>
      <p:bldP spid="1048616" grpId="0" animBg="1"/>
      <p:bldP spid="10486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extBox 3"/>
          <p:cNvSpPr txBox="1"/>
          <p:nvPr/>
        </p:nvSpPr>
        <p:spPr>
          <a:xfrm>
            <a:off x="1996224" y="2382592"/>
            <a:ext cx="7006107" cy="1056640"/>
          </a:xfrm>
          <a:prstGeom prst="rect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/>
            <a:r>
              <a:rPr dirty="0" sz="3200" lang="en-US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latin typeface="NikoshBAN" pitchFamily="2" charset="0"/>
                <a:cs typeface="NikoshBAN" pitchFamily="2" charset="0"/>
              </a:rPr>
              <a:t>পেশা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dirty="0" sz="3200" lang="en-US" smtClean="0"/>
              <a:t> </a:t>
            </a:r>
            <a:r>
              <a:rPr dirty="0" sz="3200" lang="bn-BD">
                <a:latin typeface="NikoshBAN" pitchFamily="2" charset="0"/>
                <a:cs typeface="NikoshBAN" pitchFamily="2" charset="0"/>
              </a:rPr>
              <a:t>আত্মকর্মসংস্থানের গুরুত্ব </a:t>
            </a:r>
            <a:r>
              <a:rPr dirty="0" sz="3200" lang="en-US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।</a:t>
            </a:r>
            <a:endParaRPr dirty="0" sz="3200" lang="en-GB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9" name="Oval 2"/>
          <p:cNvSpPr/>
          <p:nvPr/>
        </p:nvSpPr>
        <p:spPr>
          <a:xfrm>
            <a:off x="3891243" y="386029"/>
            <a:ext cx="3678713" cy="1661115"/>
          </a:xfrm>
          <a:prstGeom prst="ellipse"/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0800000" scaled="1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rtlCol="0"/>
          <a:p>
            <a:pPr algn="ctr" lvl="0"/>
            <a:r>
              <a:rPr altLang="en-US" dirty="0" sz="3600" lang="en-CA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altLang="en-US" dirty="0" sz="3600" lang="en-US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dirty="0" sz="3600" lang="en-GB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5" tmFilter="0,0; .5, 1; 1, 1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8" grpId="0" animBg="1"/>
      <p:bldP spid="10486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DELL</dc:creator>
  <cp:lastModifiedBy>K G M P H S</cp:lastModifiedBy>
  <dcterms:created xsi:type="dcterms:W3CDTF">2020-03-09T15:48:28Z</dcterms:created>
  <dcterms:modified xsi:type="dcterms:W3CDTF">2021-05-27T15:36:46Z</dcterms:modified>
</cp:coreProperties>
</file>