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2" r:id="rId2"/>
    <p:sldId id="274" r:id="rId3"/>
    <p:sldId id="275" r:id="rId4"/>
    <p:sldId id="276" r:id="rId5"/>
    <p:sldId id="277" r:id="rId6"/>
    <p:sldId id="281" r:id="rId7"/>
    <p:sldId id="282" r:id="rId8"/>
    <p:sldId id="283" r:id="rId9"/>
    <p:sldId id="284" r:id="rId10"/>
    <p:sldId id="287" r:id="rId11"/>
    <p:sldId id="285" r:id="rId12"/>
    <p:sldId id="288" r:id="rId13"/>
    <p:sldId id="289" r:id="rId14"/>
    <p:sldId id="290" r:id="rId15"/>
    <p:sldId id="291" r:id="rId16"/>
    <p:sldId id="292" r:id="rId17"/>
    <p:sldId id="293" r:id="rId18"/>
    <p:sldId id="297" r:id="rId19"/>
    <p:sldId id="294" r:id="rId20"/>
    <p:sldId id="295" r:id="rId21"/>
    <p:sldId id="296" r:id="rId22"/>
    <p:sldId id="298" r:id="rId23"/>
    <p:sldId id="29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CBD89-C97F-4C63-BAEF-703F22FD097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51628-FFC7-4FBE-AD4C-59BD6266F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95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B50-EEA0-4CD4-999A-AF810FFA3C6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4AAB-F252-49C5-92EA-F6B9279B9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B50-EEA0-4CD4-999A-AF810FFA3C6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4AAB-F252-49C5-92EA-F6B9279B9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B50-EEA0-4CD4-999A-AF810FFA3C6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4AAB-F252-49C5-92EA-F6B9279B9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B50-EEA0-4CD4-999A-AF810FFA3C6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4AAB-F252-49C5-92EA-F6B9279B9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B50-EEA0-4CD4-999A-AF810FFA3C6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4AAB-F252-49C5-92EA-F6B9279B9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B50-EEA0-4CD4-999A-AF810FFA3C6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4AAB-F252-49C5-92EA-F6B9279B9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B50-EEA0-4CD4-999A-AF810FFA3C6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4AAB-F252-49C5-92EA-F6B9279B9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B50-EEA0-4CD4-999A-AF810FFA3C6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4AAB-F252-49C5-92EA-F6B9279B9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B50-EEA0-4CD4-999A-AF810FFA3C6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4AAB-F252-49C5-92EA-F6B9279B9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B50-EEA0-4CD4-999A-AF810FFA3C6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4AAB-F252-49C5-92EA-F6B9279B9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B50-EEA0-4CD4-999A-AF810FFA3C6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4AAB-F252-49C5-92EA-F6B9279B9B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F5B50-EEA0-4CD4-999A-AF810FFA3C63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04AAB-F252-49C5-92EA-F6B9279B9B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B529CB-63CD-4EF4-BD15-369E8E784C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1"/>
            <a:ext cx="9144000" cy="69342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90FF281-9BC0-42C0-A0D0-DC831504D253}"/>
              </a:ext>
            </a:extLst>
          </p:cNvPr>
          <p:cNvSpPr/>
          <p:nvPr/>
        </p:nvSpPr>
        <p:spPr>
          <a:xfrm>
            <a:off x="21236" y="-24984"/>
            <a:ext cx="9144000" cy="1143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829B07-1204-45D7-BAEA-2766C278D0E1}"/>
              </a:ext>
            </a:extLst>
          </p:cNvPr>
          <p:cNvSpPr txBox="1"/>
          <p:nvPr/>
        </p:nvSpPr>
        <p:spPr>
          <a:xfrm>
            <a:off x="3200400" y="152401"/>
            <a:ext cx="5951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/>
              <a:t>স্বাগতম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0069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B01CBE43-2FA6-4F5D-8302-D5C83DC41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292202"/>
              </p:ext>
            </p:extLst>
          </p:nvPr>
        </p:nvGraphicFramePr>
        <p:xfrm>
          <a:off x="0" y="0"/>
          <a:ext cx="9144000" cy="6287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3676664975"/>
                    </a:ext>
                  </a:extLst>
                </a:gridCol>
              </a:tblGrid>
              <a:tr h="628710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98618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65F3727-A59F-4798-83AF-CFBDF232572D}"/>
              </a:ext>
            </a:extLst>
          </p:cNvPr>
          <p:cNvSpPr txBox="1"/>
          <p:nvPr/>
        </p:nvSpPr>
        <p:spPr>
          <a:xfrm>
            <a:off x="2286000" y="762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70C0"/>
                </a:solidFill>
              </a:rPr>
              <a:t>সমাস</a:t>
            </a:r>
            <a:r>
              <a:rPr lang="en-US" sz="3600" b="1" dirty="0">
                <a:solidFill>
                  <a:srgbClr val="0070C0"/>
                </a:solidFill>
              </a:rPr>
              <a:t> ও </a:t>
            </a:r>
            <a:r>
              <a:rPr lang="en-US" sz="3600" b="1" dirty="0" err="1">
                <a:solidFill>
                  <a:srgbClr val="0070C0"/>
                </a:solidFill>
              </a:rPr>
              <a:t>সন্ধির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মধ্যে</a:t>
            </a:r>
            <a:r>
              <a:rPr lang="en-US" sz="3600" b="1" dirty="0">
                <a:solidFill>
                  <a:srgbClr val="0070C0"/>
                </a:solidFill>
              </a:rPr>
              <a:t>  </a:t>
            </a:r>
            <a:r>
              <a:rPr lang="en-US" sz="3600" b="1" dirty="0" err="1">
                <a:solidFill>
                  <a:srgbClr val="0070C0"/>
                </a:solidFill>
              </a:rPr>
              <a:t>পার্থক্য</a:t>
            </a:r>
            <a:r>
              <a:rPr lang="en-US" sz="3600" b="1" dirty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7FB162-550A-4B63-8326-8BD512072C55}"/>
              </a:ext>
            </a:extLst>
          </p:cNvPr>
          <p:cNvSpPr/>
          <p:nvPr/>
        </p:nvSpPr>
        <p:spPr>
          <a:xfrm>
            <a:off x="0" y="628710"/>
            <a:ext cx="9144000" cy="6565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54429847-E698-4B9B-B7CD-F878306210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122222"/>
              </p:ext>
            </p:extLst>
          </p:nvPr>
        </p:nvGraphicFramePr>
        <p:xfrm>
          <a:off x="0" y="1752600"/>
          <a:ext cx="9144000" cy="5634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389131402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74229172"/>
                    </a:ext>
                  </a:extLst>
                </a:gridCol>
              </a:tblGrid>
              <a:tr h="628651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                            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সমাস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dirty="0"/>
                        <a:t>     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                 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সন্ধি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967022"/>
                  </a:ext>
                </a:extLst>
              </a:tr>
              <a:tr h="628651">
                <a:tc>
                  <a:txBody>
                    <a:bodyPr/>
                    <a:lstStyle/>
                    <a:p>
                      <a:r>
                        <a:rPr lang="as-IN" sz="1800" b="1" dirty="0"/>
                        <a:t>পরস্পর সম্পর্কযুক্ত একাধিক শব্দ একশব্দে মিলনের নাম সমাস</a:t>
                      </a:r>
                      <a:r>
                        <a:rPr lang="en-US" sz="1800" b="1" dirty="0"/>
                        <a:t>।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s-IN" sz="1800" b="1" dirty="0"/>
                        <a:t>পাশাপাশি অবস্থিত দুটি ধ্বনি একত্র মিলনকে সন্ধি বলে</a:t>
                      </a:r>
                      <a:r>
                        <a:rPr lang="en-US" sz="1800" b="1" dirty="0"/>
                        <a:t>। 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978473"/>
                  </a:ext>
                </a:extLst>
              </a:tr>
              <a:tr h="628651">
                <a:tc>
                  <a:txBody>
                    <a:bodyPr/>
                    <a:lstStyle/>
                    <a:p>
                      <a:r>
                        <a:rPr lang="as-IN" sz="1800" b="1" dirty="0"/>
                        <a:t>সমাস ছয় প্রকার।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s-IN" sz="1800" b="1" dirty="0"/>
                        <a:t>সন্ধি তিন প্রকার</a:t>
                      </a:r>
                      <a:r>
                        <a:rPr lang="en-US" sz="1800" b="1" dirty="0"/>
                        <a:t> । </a:t>
                      </a:r>
                      <a:br>
                        <a:rPr lang="as-IN" sz="1800" b="1" dirty="0"/>
                      </a:b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138366"/>
                  </a:ext>
                </a:extLst>
              </a:tr>
              <a:tr h="628651">
                <a:tc>
                  <a:txBody>
                    <a:bodyPr/>
                    <a:lstStyle/>
                    <a:p>
                      <a:r>
                        <a:rPr lang="as-IN" sz="1800" b="1" dirty="0"/>
                        <a:t>সমাস বাক্যকে সংক্ষেপ করে</a:t>
                      </a:r>
                      <a:r>
                        <a:rPr lang="en-US" sz="1800" b="1" dirty="0"/>
                        <a:t>।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s-IN" sz="1800" b="1" dirty="0"/>
                        <a:t>সন্ধি শব্দকে সংক্ষেপ করে।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058471"/>
                  </a:ext>
                </a:extLst>
              </a:tr>
              <a:tr h="628651">
                <a:tc>
                  <a:txBody>
                    <a:bodyPr/>
                    <a:lstStyle/>
                    <a:p>
                      <a:br>
                        <a:rPr lang="as-IN" sz="1800" b="1" dirty="0"/>
                      </a:br>
                      <a:r>
                        <a:rPr lang="as-IN" sz="1800" b="1" dirty="0"/>
                        <a:t>যেসব পদে সমাস হয় তাদের বিভক্তি সাধারণত লোপ পায়</a:t>
                      </a:r>
                      <a:r>
                        <a:rPr lang="en-US" sz="1800" b="1" dirty="0"/>
                        <a:t>।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s-IN" sz="1800" b="1" dirty="0"/>
                        <a:t>এখানে বিভক্তি লোপের প্রশ্নই আসে না।</a:t>
                      </a:r>
                      <a:endParaRPr lang="en-US" sz="1800" b="1" dirty="0"/>
                    </a:p>
                    <a:p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622006"/>
                  </a:ext>
                </a:extLst>
              </a:tr>
              <a:tr h="628651">
                <a:tc>
                  <a:txBody>
                    <a:bodyPr/>
                    <a:lstStyle/>
                    <a:p>
                      <a:r>
                        <a:rPr lang="as-IN" sz="1800" b="1" dirty="0"/>
                        <a:t>সমাস লক্ষ্য রাখে অর্থের দিকে</a:t>
                      </a:r>
                      <a:r>
                        <a:rPr lang="en-US" sz="1800" b="1" dirty="0"/>
                        <a:t>।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s-IN" sz="1800" b="1" dirty="0"/>
                        <a:t>সন্ধি লক্ষ্য রাখে উচ্চরণের প্রতি।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369340"/>
                  </a:ext>
                </a:extLst>
              </a:tr>
              <a:tr h="628651">
                <a:tc>
                  <a:txBody>
                    <a:bodyPr/>
                    <a:lstStyle/>
                    <a:p>
                      <a:r>
                        <a:rPr lang="as-IN" sz="1800" b="1" dirty="0"/>
                        <a:t>সমাসে দুই বর্ণের মাঝে সাধারণত অব্যয় পদ ব্যবহার করা হয়</a:t>
                      </a:r>
                      <a:r>
                        <a:rPr lang="en-US" sz="1800" b="1" dirty="0"/>
                        <a:t>।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s-IN" sz="1800" b="1" dirty="0"/>
                        <a:t>সন্ধিতে দুই বর্ণের মাঝে যোগ চিহ্ন  ব্যবহার করা হয়।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721836"/>
                  </a:ext>
                </a:extLst>
              </a:tr>
              <a:tr h="628651">
                <a:tc>
                  <a:txBody>
                    <a:bodyPr/>
                    <a:lstStyle/>
                    <a:p>
                      <a:r>
                        <a:rPr lang="en-US" b="1" dirty="0" err="1"/>
                        <a:t>সমাসের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মিলনের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ভিত্তি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পদের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অর্থ</a:t>
                      </a:r>
                      <a:r>
                        <a:rPr lang="en-US" b="1" dirty="0"/>
                        <a:t> ।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সন্ধিতে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মিলনের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ভিত্তি</a:t>
                      </a:r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উচ্চারণ</a:t>
                      </a:r>
                      <a:r>
                        <a:rPr lang="en-US" b="1" dirty="0"/>
                        <a:t> ।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667554"/>
                  </a:ext>
                </a:extLst>
              </a:tr>
            </a:tbl>
          </a:graphicData>
        </a:graphic>
      </p:graphicFrame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3830B95C-2848-4AA0-BE96-2AB439EF80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984374"/>
              </p:ext>
            </p:extLst>
          </p:nvPr>
        </p:nvGraphicFramePr>
        <p:xfrm>
          <a:off x="0" y="1285219"/>
          <a:ext cx="9144000" cy="6287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611361852"/>
                    </a:ext>
                  </a:extLst>
                </a:gridCol>
              </a:tblGrid>
              <a:tr h="6287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9820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2AD380F-8138-4FE6-B9F0-671FF7143EA9}"/>
              </a:ext>
            </a:extLst>
          </p:cNvPr>
          <p:cNvSpPr txBox="1"/>
          <p:nvPr/>
        </p:nvSpPr>
        <p:spPr>
          <a:xfrm>
            <a:off x="-51148" y="1285221"/>
            <a:ext cx="9195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1400" b="1" dirty="0"/>
              <a:t> </a:t>
            </a:r>
            <a:r>
              <a:rPr lang="as-IN" sz="2000" b="1" dirty="0"/>
              <a:t>সমাস ও সন্ধি  ভাষা শ্রুতিমধুর</a:t>
            </a:r>
            <a:r>
              <a:rPr lang="en-US" sz="2000" b="1" dirty="0"/>
              <a:t> </a:t>
            </a:r>
            <a:r>
              <a:rPr lang="as-IN" sz="2000" b="1" dirty="0"/>
              <a:t>ও সংক্ষিপ্ত করে। দুটির মধ্যে পার্থক্য নিচে দেওয়া হলো</a:t>
            </a:r>
            <a:r>
              <a:rPr lang="as-IN" sz="1400" b="1" dirty="0"/>
              <a:t>।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817572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87186C-3CCE-4F3A-BE6D-4F97FFEF7A97}"/>
              </a:ext>
            </a:extLst>
          </p:cNvPr>
          <p:cNvSpPr/>
          <p:nvPr/>
        </p:nvSpPr>
        <p:spPr>
          <a:xfrm>
            <a:off x="-4011" y="-204537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3C3E5C-03EC-41CA-9A1C-012BF05B8401}"/>
              </a:ext>
            </a:extLst>
          </p:cNvPr>
          <p:cNvSpPr txBox="1"/>
          <p:nvPr/>
        </p:nvSpPr>
        <p:spPr>
          <a:xfrm>
            <a:off x="76200" y="-204537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সমাস প্রধানত ছয় প্রকার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48C088-F456-4035-8E2C-0C4B752D9799}"/>
              </a:ext>
            </a:extLst>
          </p:cNvPr>
          <p:cNvSpPr/>
          <p:nvPr/>
        </p:nvSpPr>
        <p:spPr>
          <a:xfrm>
            <a:off x="76200" y="751820"/>
            <a:ext cx="8991600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F6CD0F-44E0-4706-B628-061C8F128AE0}"/>
              </a:ext>
            </a:extLst>
          </p:cNvPr>
          <p:cNvSpPr txBox="1"/>
          <p:nvPr/>
        </p:nvSpPr>
        <p:spPr>
          <a:xfrm>
            <a:off x="148389" y="1559606"/>
            <a:ext cx="8991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দ্বন্দ্ব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সমাস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দ্বিগু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সমাস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কর্মধারয়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সমাস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বহুব্রীহি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সমাস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৫।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তৎপুরুষ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সমাস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৬।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অব্যয়ীভাব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সমাস</a:t>
            </a:r>
            <a:endParaRPr lang="bn-BD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13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744BD8-F0B4-4964-A333-6C1E242125D1}"/>
              </a:ext>
            </a:extLst>
          </p:cNvPr>
          <p:cNvSpPr/>
          <p:nvPr/>
        </p:nvSpPr>
        <p:spPr>
          <a:xfrm>
            <a:off x="0" y="0"/>
            <a:ext cx="9144000" cy="7010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0A6732-A9A9-474D-BAA9-AD7C9FE85600}"/>
              </a:ext>
            </a:extLst>
          </p:cNvPr>
          <p:cNvSpPr txBox="1"/>
          <p:nvPr/>
        </p:nvSpPr>
        <p:spPr>
          <a:xfrm>
            <a:off x="1447800" y="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দ্বন্দ্ব সমাসঃ</a:t>
            </a:r>
            <a:endParaRPr lang="en-US" sz="3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A79455-7B68-4406-92EB-4F7C2060E636}"/>
              </a:ext>
            </a:extLst>
          </p:cNvPr>
          <p:cNvSpPr/>
          <p:nvPr/>
        </p:nvSpPr>
        <p:spPr>
          <a:xfrm>
            <a:off x="0" y="685801"/>
            <a:ext cx="9144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1C71EC-B1C9-4705-B65B-0F64EF4CD9DD}"/>
              </a:ext>
            </a:extLst>
          </p:cNvPr>
          <p:cNvSpPr txBox="1"/>
          <p:nvPr/>
        </p:nvSpPr>
        <p:spPr>
          <a:xfrm>
            <a:off x="76200" y="1385263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যে সমাসে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পূর্বপদ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আর্থই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প্রাধান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তাকে দ্বন্দ্ব সমাস বলে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। </a:t>
            </a:r>
            <a:endParaRPr lang="en-US" sz="2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9D1D52-116E-4398-B2FA-161524C7934F}"/>
              </a:ext>
            </a:extLst>
          </p:cNvPr>
          <p:cNvSpPr txBox="1"/>
          <p:nvPr/>
        </p:nvSpPr>
        <p:spPr>
          <a:xfrm>
            <a:off x="381000" y="25146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দ্বন্দ্ব সমাসের উদাহর</a:t>
            </a:r>
            <a:r>
              <a:rPr lang="en-US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pPr algn="ctr"/>
            <a:endParaRPr lang="bn-BD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মা-বাপ = মা ও বাপ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      </a:t>
            </a:r>
          </a:p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জমা-খরাচ = জমা ও খরচ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। </a:t>
            </a:r>
          </a:p>
          <a:p>
            <a:pPr algn="ctr"/>
            <a:endParaRPr lang="bn-BD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800" b="1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ছোট-বড় = ছোট ও বড়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। </a:t>
            </a:r>
          </a:p>
          <a:p>
            <a:pPr algn="ctr"/>
            <a:endParaRPr lang="bn-BD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হাত-পা = হাত ও পা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। </a:t>
            </a:r>
            <a:endParaRPr lang="bn-BD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800" b="1" dirty="0">
                <a:latin typeface="NikoshBAN" pitchFamily="2" charset="0"/>
                <a:cs typeface="NikoshBAN" pitchFamily="2" charset="0"/>
              </a:rPr>
              <a:t>         </a:t>
            </a:r>
            <a:endParaRPr lang="bn-BD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754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6DD27B-5338-40AC-810D-11DB02502CB9}"/>
              </a:ext>
            </a:extLst>
          </p:cNvPr>
          <p:cNvSpPr/>
          <p:nvPr/>
        </p:nvSpPr>
        <p:spPr>
          <a:xfrm>
            <a:off x="76200" y="76200"/>
            <a:ext cx="9067800" cy="6781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E2A8D3-B4ED-473A-BDD5-2479DA74332C}"/>
              </a:ext>
            </a:extLst>
          </p:cNvPr>
          <p:cNvSpPr txBox="1"/>
          <p:nvPr/>
        </p:nvSpPr>
        <p:spPr>
          <a:xfrm>
            <a:off x="0" y="228600"/>
            <a:ext cx="9144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দ্বিগু স</a:t>
            </a:r>
            <a:r>
              <a:rPr lang="en-US" sz="4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মাস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28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800" b="1" dirty="0" err="1">
                <a:latin typeface="NikoshBAN" pitchFamily="2" charset="0"/>
                <a:cs typeface="NikoshBAN" pitchFamily="2" charset="0"/>
              </a:rPr>
              <a:t>ব্যাসবাক্যের</a:t>
            </a:r>
            <a:r>
              <a:rPr lang="en-GB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>
                <a:latin typeface="NikoshBAN" pitchFamily="2" charset="0"/>
                <a:cs typeface="NikoshBAN" pitchFamily="2" charset="0"/>
              </a:rPr>
              <a:t>পূর্বপদে</a:t>
            </a:r>
            <a:r>
              <a:rPr lang="en-GB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>
                <a:latin typeface="NikoshBAN" pitchFamily="2" charset="0"/>
                <a:cs typeface="NikoshBAN" pitchFamily="2" charset="0"/>
              </a:rPr>
              <a:t>সংখ্যাবাচক</a:t>
            </a:r>
            <a:r>
              <a:rPr lang="en-GB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GB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GB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GB" sz="2800" b="1" dirty="0">
                <a:latin typeface="NikoshBAN" pitchFamily="2" charset="0"/>
                <a:cs typeface="NikoshBAN" pitchFamily="2" charset="0"/>
              </a:rPr>
              <a:t>.</a:t>
            </a:r>
          </a:p>
          <a:p>
            <a:pPr algn="ctr"/>
            <a:r>
              <a:rPr lang="en-GB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>
                <a:latin typeface="NikoshBAN" pitchFamily="2" charset="0"/>
                <a:cs typeface="NikoshBAN" pitchFamily="2" charset="0"/>
              </a:rPr>
              <a:t>সমাহার</a:t>
            </a:r>
            <a:r>
              <a:rPr lang="en-GB" sz="2800" b="1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GB" sz="2800" b="1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b="1" dirty="0" err="1">
                <a:latin typeface="NikoshBAN" pitchFamily="2" charset="0"/>
                <a:cs typeface="NikoshBAN" pitchFamily="2" charset="0"/>
              </a:rPr>
              <a:t>সমষ্টী</a:t>
            </a:r>
            <a:r>
              <a:rPr lang="en-GB" sz="28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b="1" dirty="0" err="1"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GB" sz="28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তাকে দ্বিগু সমাস বলে।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6276DD-06EB-41A6-965D-B91F9B5547EA}"/>
              </a:ext>
            </a:extLst>
          </p:cNvPr>
          <p:cNvSpPr/>
          <p:nvPr/>
        </p:nvSpPr>
        <p:spPr>
          <a:xfrm>
            <a:off x="76200" y="914400"/>
            <a:ext cx="90678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36D28F-EC78-45AC-A846-990E422A6B4E}"/>
              </a:ext>
            </a:extLst>
          </p:cNvPr>
          <p:cNvSpPr txBox="1"/>
          <p:nvPr/>
        </p:nvSpPr>
        <p:spPr>
          <a:xfrm>
            <a:off x="1295400" y="3048001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দ্বিগু সমাসের উদাহরণ</a:t>
            </a:r>
            <a:endParaRPr lang="en-US" sz="3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460B88-DC68-4255-ABE4-A0F15FD58920}"/>
              </a:ext>
            </a:extLst>
          </p:cNvPr>
          <p:cNvSpPr txBox="1"/>
          <p:nvPr/>
        </p:nvSpPr>
        <p:spPr>
          <a:xfrm>
            <a:off x="609600" y="4343400"/>
            <a:ext cx="8534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শতাব্দী = শত অব্দের সমাহার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। </a:t>
            </a:r>
          </a:p>
          <a:p>
            <a:pPr algn="ctr"/>
            <a:endParaRPr lang="bn-BD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তেপায়া = </a:t>
            </a:r>
            <a:r>
              <a:rPr lang="en-GB" sz="2800" b="1" dirty="0" err="1">
                <a:latin typeface="NikoshBAN" pitchFamily="2" charset="0"/>
                <a:cs typeface="NikoshBAN" pitchFamily="2" charset="0"/>
              </a:rPr>
              <a:t>তে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পায়ার সমাহার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। </a:t>
            </a:r>
          </a:p>
          <a:p>
            <a:pPr algn="ctr"/>
            <a:endParaRPr lang="bn-BD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চৌরাস্তা = </a:t>
            </a:r>
            <a:r>
              <a:rPr lang="en-GB" sz="2800" b="1" dirty="0" err="1">
                <a:latin typeface="NikoshBAN" pitchFamily="2" charset="0"/>
                <a:cs typeface="NikoshBAN" pitchFamily="2" charset="0"/>
              </a:rPr>
              <a:t>চৌ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রাস্তার সমাহার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। </a:t>
            </a:r>
            <a:endParaRPr lang="bn-BD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581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02765A-4978-41DF-B09B-82751843D8C5}"/>
              </a:ext>
            </a:extLst>
          </p:cNvPr>
          <p:cNvSpPr/>
          <p:nvPr/>
        </p:nvSpPr>
        <p:spPr>
          <a:xfrm>
            <a:off x="19833" y="0"/>
            <a:ext cx="9144000" cy="6781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48E5F-DBF0-498F-8D2D-47BA3D12C28E}"/>
              </a:ext>
            </a:extLst>
          </p:cNvPr>
          <p:cNvSpPr txBox="1"/>
          <p:nvPr/>
        </p:nvSpPr>
        <p:spPr>
          <a:xfrm>
            <a:off x="3124200" y="762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70C0"/>
                </a:solidFill>
              </a:rPr>
              <a:t>কর্মধারয়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সমাস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11EB2-BB12-4A62-8309-CB05E48A37F0}"/>
              </a:ext>
            </a:extLst>
          </p:cNvPr>
          <p:cNvSpPr/>
          <p:nvPr/>
        </p:nvSpPr>
        <p:spPr>
          <a:xfrm>
            <a:off x="76200" y="722531"/>
            <a:ext cx="9144000" cy="4966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1DF358-6A5C-446D-AEC8-D05BDF811EA8}"/>
              </a:ext>
            </a:extLst>
          </p:cNvPr>
          <p:cNvSpPr txBox="1"/>
          <p:nvPr/>
        </p:nvSpPr>
        <p:spPr>
          <a:xfrm>
            <a:off x="76200" y="1447800"/>
            <a:ext cx="906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/>
              <a:t>যে</a:t>
            </a:r>
            <a:r>
              <a:rPr lang="en-US" sz="2400" b="1" dirty="0"/>
              <a:t> </a:t>
            </a:r>
            <a:r>
              <a:rPr lang="en-US" sz="2400" b="1" dirty="0" err="1"/>
              <a:t>সমাসে</a:t>
            </a:r>
            <a:r>
              <a:rPr lang="en-US" sz="2400" b="1" dirty="0"/>
              <a:t> </a:t>
            </a:r>
            <a:r>
              <a:rPr lang="en-US" sz="2400" b="1" dirty="0" err="1"/>
              <a:t>ব্যাসবাক্যের</a:t>
            </a:r>
            <a:r>
              <a:rPr lang="en-US" sz="2400" b="1" dirty="0"/>
              <a:t> </a:t>
            </a:r>
            <a:r>
              <a:rPr lang="en-US" sz="2400" b="1" dirty="0" err="1"/>
              <a:t>পূর্বপদ</a:t>
            </a:r>
            <a:r>
              <a:rPr lang="en-US" sz="2400" b="1" dirty="0"/>
              <a:t> </a:t>
            </a:r>
            <a:r>
              <a:rPr lang="en-US" sz="2400" b="1" dirty="0" err="1"/>
              <a:t>বিশেষণ</a:t>
            </a:r>
            <a:r>
              <a:rPr lang="en-US" sz="2400" b="1" dirty="0"/>
              <a:t> ও </a:t>
            </a:r>
            <a:r>
              <a:rPr lang="en-US" sz="2400" b="1" dirty="0" err="1"/>
              <a:t>পরপদ</a:t>
            </a:r>
            <a:r>
              <a:rPr lang="en-US" sz="2400" b="1" dirty="0"/>
              <a:t> </a:t>
            </a:r>
            <a:r>
              <a:rPr lang="en-US" sz="2400" b="1" dirty="0" err="1"/>
              <a:t>বিশেষ্য</a:t>
            </a:r>
            <a:r>
              <a:rPr lang="en-US" sz="2400" b="1" dirty="0"/>
              <a:t> </a:t>
            </a:r>
            <a:r>
              <a:rPr lang="en-US" sz="2400" b="1" dirty="0" err="1"/>
              <a:t>হয়</a:t>
            </a:r>
            <a:r>
              <a:rPr lang="en-US" sz="2400" b="1" dirty="0"/>
              <a:t> </a:t>
            </a:r>
            <a:r>
              <a:rPr lang="en-US" sz="2400" b="1" dirty="0" err="1"/>
              <a:t>এবং</a:t>
            </a:r>
            <a:r>
              <a:rPr lang="en-US" sz="2400" b="1" dirty="0"/>
              <a:t> </a:t>
            </a:r>
            <a:r>
              <a:rPr lang="en-US" sz="2400" b="1" dirty="0" err="1"/>
              <a:t>বিশেষ্যের</a:t>
            </a:r>
            <a:r>
              <a:rPr lang="en-US" sz="2400" b="1" dirty="0"/>
              <a:t> </a:t>
            </a:r>
            <a:r>
              <a:rPr lang="en-US" sz="2400" b="1" dirty="0" err="1"/>
              <a:t>অর্থই</a:t>
            </a:r>
            <a:r>
              <a:rPr lang="en-US" sz="2400" b="1" dirty="0"/>
              <a:t> </a:t>
            </a:r>
            <a:r>
              <a:rPr lang="en-US" sz="2400" b="1" dirty="0" err="1"/>
              <a:t>প্রধ্যানরুপে</a:t>
            </a:r>
            <a:r>
              <a:rPr lang="en-US" sz="2400" b="1" dirty="0"/>
              <a:t> </a:t>
            </a:r>
            <a:r>
              <a:rPr lang="en-US" sz="2400" b="1" dirty="0" err="1"/>
              <a:t>প্রতীয়মান</a:t>
            </a:r>
            <a:r>
              <a:rPr lang="en-US" sz="2400" b="1" dirty="0"/>
              <a:t> </a:t>
            </a:r>
            <a:r>
              <a:rPr lang="en-US" sz="2400" b="1" dirty="0" err="1"/>
              <a:t>হয়</a:t>
            </a:r>
            <a:r>
              <a:rPr lang="en-US" sz="2400" b="1" dirty="0"/>
              <a:t> ,   </a:t>
            </a:r>
            <a:r>
              <a:rPr lang="en-US" sz="2400" b="1" dirty="0" err="1"/>
              <a:t>তাকে</a:t>
            </a:r>
            <a:r>
              <a:rPr lang="en-US" sz="2400" b="1" dirty="0"/>
              <a:t> </a:t>
            </a:r>
            <a:r>
              <a:rPr lang="en-US" sz="2400" b="1" dirty="0" err="1"/>
              <a:t>কর্মধারয়</a:t>
            </a:r>
            <a:r>
              <a:rPr lang="en-US" sz="2400" b="1" dirty="0"/>
              <a:t> </a:t>
            </a:r>
            <a:r>
              <a:rPr lang="en-US" sz="2400" b="1" dirty="0" err="1"/>
              <a:t>সমাস</a:t>
            </a:r>
            <a:r>
              <a:rPr lang="en-US" sz="2400" b="1" dirty="0"/>
              <a:t> </a:t>
            </a:r>
            <a:r>
              <a:rPr lang="en-US" sz="2400" b="1" dirty="0" err="1"/>
              <a:t>বলে</a:t>
            </a:r>
            <a:r>
              <a:rPr lang="en-US" sz="2400" b="1" dirty="0"/>
              <a:t> 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D83814-F601-4641-94B2-7EA723BD0185}"/>
              </a:ext>
            </a:extLst>
          </p:cNvPr>
          <p:cNvSpPr txBox="1"/>
          <p:nvPr/>
        </p:nvSpPr>
        <p:spPr>
          <a:xfrm>
            <a:off x="304800" y="30480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কর্মধারয়</a:t>
            </a:r>
            <a:r>
              <a:rPr lang="en-US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সমাসের উদাহরণ</a:t>
            </a:r>
            <a:endParaRPr lang="en-US" sz="3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8C8235-7EBB-4508-A4C6-E207B93DE2BD}"/>
              </a:ext>
            </a:extLst>
          </p:cNvPr>
          <p:cNvSpPr txBox="1"/>
          <p:nvPr/>
        </p:nvSpPr>
        <p:spPr>
          <a:xfrm>
            <a:off x="914400" y="3785175"/>
            <a:ext cx="7848600" cy="292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878D58-49D5-468D-9E52-35DE24388294}"/>
              </a:ext>
            </a:extLst>
          </p:cNvPr>
          <p:cNvSpPr txBox="1"/>
          <p:nvPr/>
        </p:nvSpPr>
        <p:spPr>
          <a:xfrm>
            <a:off x="1066800" y="3937575"/>
            <a:ext cx="7848600" cy="292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7C827B-8128-47FA-A393-856FF19ADD23}"/>
              </a:ext>
            </a:extLst>
          </p:cNvPr>
          <p:cNvSpPr txBox="1"/>
          <p:nvPr/>
        </p:nvSpPr>
        <p:spPr>
          <a:xfrm>
            <a:off x="1219200" y="4089975"/>
            <a:ext cx="7848600" cy="292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1E2B95-DDD3-4591-B5AD-1DE3275C0074}"/>
              </a:ext>
            </a:extLst>
          </p:cNvPr>
          <p:cNvSpPr txBox="1"/>
          <p:nvPr/>
        </p:nvSpPr>
        <p:spPr>
          <a:xfrm>
            <a:off x="1371600" y="4242375"/>
            <a:ext cx="7848600" cy="292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1B16E0-4781-49A5-A404-10BF8EFBC698}"/>
              </a:ext>
            </a:extLst>
          </p:cNvPr>
          <p:cNvSpPr txBox="1"/>
          <p:nvPr/>
        </p:nvSpPr>
        <p:spPr>
          <a:xfrm>
            <a:off x="1219200" y="4394775"/>
            <a:ext cx="8153400" cy="1276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9423F1-F23E-4575-8A41-B7080889C155}"/>
              </a:ext>
            </a:extLst>
          </p:cNvPr>
          <p:cNvSpPr txBox="1"/>
          <p:nvPr/>
        </p:nvSpPr>
        <p:spPr>
          <a:xfrm>
            <a:off x="762000" y="3985230"/>
            <a:ext cx="7848600" cy="292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BAF1DC-6E6A-4D7D-8D27-4A559179DF65}"/>
              </a:ext>
            </a:extLst>
          </p:cNvPr>
          <p:cNvSpPr txBox="1"/>
          <p:nvPr/>
        </p:nvSpPr>
        <p:spPr>
          <a:xfrm>
            <a:off x="2362200" y="3745707"/>
            <a:ext cx="5867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মহান</a:t>
            </a:r>
            <a:r>
              <a:rPr lang="en-US" sz="2800" b="1" dirty="0"/>
              <a:t> </a:t>
            </a:r>
            <a:r>
              <a:rPr lang="en-US" sz="2800" b="1" dirty="0" err="1"/>
              <a:t>যে</a:t>
            </a:r>
            <a:r>
              <a:rPr lang="en-US" sz="2800" b="1" dirty="0"/>
              <a:t> </a:t>
            </a:r>
            <a:r>
              <a:rPr lang="en-US" sz="2800" b="1" dirty="0" err="1"/>
              <a:t>নবি</a:t>
            </a:r>
            <a:r>
              <a:rPr lang="en-US" sz="2800" b="1" dirty="0"/>
              <a:t>=</a:t>
            </a:r>
            <a:r>
              <a:rPr lang="en-US" sz="2800" b="1" dirty="0" err="1"/>
              <a:t>মহানবি</a:t>
            </a:r>
            <a:r>
              <a:rPr lang="en-US" sz="2800" b="1" dirty="0"/>
              <a:t> । </a:t>
            </a:r>
          </a:p>
          <a:p>
            <a:endParaRPr lang="en-US" sz="2800" b="1" dirty="0"/>
          </a:p>
          <a:p>
            <a:r>
              <a:rPr lang="en-US" sz="2800" b="1" dirty="0" err="1"/>
              <a:t>খাস</a:t>
            </a:r>
            <a:r>
              <a:rPr lang="en-US" sz="2800" b="1" dirty="0"/>
              <a:t> </a:t>
            </a:r>
            <a:r>
              <a:rPr lang="en-US" sz="2800" b="1" dirty="0" err="1"/>
              <a:t>যে</a:t>
            </a:r>
            <a:r>
              <a:rPr lang="en-US" sz="2800" b="1" dirty="0"/>
              <a:t> </a:t>
            </a:r>
            <a:r>
              <a:rPr lang="en-US" sz="2800" b="1" dirty="0" err="1"/>
              <a:t>মহল</a:t>
            </a:r>
            <a:r>
              <a:rPr lang="en-US" sz="2800" b="1" dirty="0"/>
              <a:t>– </a:t>
            </a:r>
            <a:r>
              <a:rPr lang="en-US" sz="2800" b="1" dirty="0" err="1"/>
              <a:t>খাসমহল</a:t>
            </a:r>
            <a:r>
              <a:rPr lang="en-US" sz="2800" b="1" dirty="0"/>
              <a:t>  । </a:t>
            </a:r>
          </a:p>
          <a:p>
            <a:endParaRPr lang="en-US" sz="2800" b="1" dirty="0"/>
          </a:p>
          <a:p>
            <a:r>
              <a:rPr lang="en-US" sz="2800" b="1" dirty="0" err="1"/>
              <a:t>চরণ</a:t>
            </a:r>
            <a:r>
              <a:rPr lang="en-US" sz="2800" b="1" dirty="0"/>
              <a:t> </a:t>
            </a:r>
            <a:r>
              <a:rPr lang="en-US" sz="2800" b="1" dirty="0" err="1"/>
              <a:t>কমলের</a:t>
            </a:r>
            <a:r>
              <a:rPr lang="en-US" sz="2800" b="1" dirty="0"/>
              <a:t> </a:t>
            </a:r>
            <a:r>
              <a:rPr lang="en-US" sz="2800" b="1" dirty="0" err="1"/>
              <a:t>ন্যায়</a:t>
            </a:r>
            <a:r>
              <a:rPr lang="en-US" sz="2800" b="1" dirty="0"/>
              <a:t> =</a:t>
            </a:r>
            <a:r>
              <a:rPr lang="en-US" sz="2800" b="1" dirty="0" err="1"/>
              <a:t>চরণকমল</a:t>
            </a:r>
            <a:r>
              <a:rPr lang="en-US" sz="2800" b="1" dirty="0"/>
              <a:t> ।  </a:t>
            </a:r>
          </a:p>
        </p:txBody>
      </p:sp>
    </p:spTree>
    <p:extLst>
      <p:ext uri="{BB962C8B-B14F-4D97-AF65-F5344CB8AC3E}">
        <p14:creationId xmlns:p14="http://schemas.microsoft.com/office/powerpoint/2010/main" val="1429981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E600DE-9C56-4244-BD4E-282DA39069FC}"/>
              </a:ext>
            </a:extLst>
          </p:cNvPr>
          <p:cNvSpPr/>
          <p:nvPr/>
        </p:nvSpPr>
        <p:spPr>
          <a:xfrm>
            <a:off x="38100" y="-38100"/>
            <a:ext cx="9144000" cy="6934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51E32F-54CA-402E-ABCE-F2FC160178D2}"/>
              </a:ext>
            </a:extLst>
          </p:cNvPr>
          <p:cNvSpPr txBox="1"/>
          <p:nvPr/>
        </p:nvSpPr>
        <p:spPr>
          <a:xfrm>
            <a:off x="2971800" y="762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</a:rPr>
              <a:t>বহুব্রীহি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 err="1">
                <a:solidFill>
                  <a:srgbClr val="0070C0"/>
                </a:solidFill>
              </a:rPr>
              <a:t>সমাস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9D256F-5B65-4497-9683-CFB7B62340DA}"/>
              </a:ext>
            </a:extLst>
          </p:cNvPr>
          <p:cNvSpPr/>
          <p:nvPr/>
        </p:nvSpPr>
        <p:spPr>
          <a:xfrm>
            <a:off x="76200" y="914400"/>
            <a:ext cx="90678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DA4B01-3EE0-41F6-9E25-38A92C548F47}"/>
              </a:ext>
            </a:extLst>
          </p:cNvPr>
          <p:cNvSpPr txBox="1"/>
          <p:nvPr/>
        </p:nvSpPr>
        <p:spPr>
          <a:xfrm>
            <a:off x="228600" y="1600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যে</a:t>
            </a:r>
            <a:r>
              <a:rPr lang="en-US" sz="2400" b="1" dirty="0"/>
              <a:t> </a:t>
            </a:r>
            <a:r>
              <a:rPr lang="en-US" sz="2400" b="1" dirty="0" err="1"/>
              <a:t>সমাসে</a:t>
            </a:r>
            <a:r>
              <a:rPr lang="en-US" sz="2400" b="1" dirty="0"/>
              <a:t> </a:t>
            </a:r>
            <a:r>
              <a:rPr lang="en-US" sz="2400" b="1" dirty="0" err="1"/>
              <a:t>সমস্যমান</a:t>
            </a:r>
            <a:r>
              <a:rPr lang="en-US" sz="2400" b="1" dirty="0"/>
              <a:t> </a:t>
            </a:r>
            <a:r>
              <a:rPr lang="en-US" sz="2400" b="1" dirty="0" err="1"/>
              <a:t>পদগুলোর</a:t>
            </a:r>
            <a:r>
              <a:rPr lang="en-US" sz="2400" b="1" dirty="0"/>
              <a:t> </a:t>
            </a:r>
            <a:r>
              <a:rPr lang="en-US" sz="2400" b="1" dirty="0" err="1"/>
              <a:t>কোনটির</a:t>
            </a:r>
            <a:r>
              <a:rPr lang="en-US" sz="2400" b="1" dirty="0"/>
              <a:t> </a:t>
            </a:r>
            <a:r>
              <a:rPr lang="en-US" sz="2400" b="1" dirty="0" err="1"/>
              <a:t>অর্থ</a:t>
            </a:r>
            <a:r>
              <a:rPr lang="en-US" sz="2400" b="1" dirty="0"/>
              <a:t> </a:t>
            </a:r>
            <a:r>
              <a:rPr lang="en-US" sz="2400" b="1" dirty="0" err="1"/>
              <a:t>না</a:t>
            </a:r>
            <a:r>
              <a:rPr lang="en-US" sz="2400" b="1" dirty="0"/>
              <a:t> </a:t>
            </a:r>
            <a:r>
              <a:rPr lang="en-US" sz="2400" b="1" dirty="0" err="1"/>
              <a:t>বুঝিয়ে</a:t>
            </a:r>
            <a:r>
              <a:rPr lang="en-US" sz="2400" b="1" dirty="0"/>
              <a:t> , </a:t>
            </a:r>
            <a:r>
              <a:rPr lang="en-US" sz="2400" b="1" dirty="0" err="1"/>
              <a:t>অন্য</a:t>
            </a:r>
            <a:r>
              <a:rPr lang="en-US" sz="2400" b="1" dirty="0"/>
              <a:t> </a:t>
            </a:r>
            <a:r>
              <a:rPr lang="en-US" sz="2400" b="1" dirty="0" err="1"/>
              <a:t>কোন</a:t>
            </a:r>
            <a:r>
              <a:rPr lang="en-US" sz="2400" b="1" dirty="0"/>
              <a:t> </a:t>
            </a:r>
            <a:r>
              <a:rPr lang="en-US" sz="2400" b="1" dirty="0" err="1"/>
              <a:t>তৃতীয়</a:t>
            </a:r>
            <a:r>
              <a:rPr lang="en-US" sz="2400" b="1" dirty="0"/>
              <a:t> </a:t>
            </a:r>
            <a:r>
              <a:rPr lang="en-US" sz="2400" b="1" dirty="0" err="1"/>
              <a:t>ব্যক্তি</a:t>
            </a:r>
            <a:r>
              <a:rPr lang="en-US" sz="2400" b="1" dirty="0"/>
              <a:t> </a:t>
            </a:r>
            <a:r>
              <a:rPr lang="en-US" sz="2400" b="1" dirty="0" err="1"/>
              <a:t>বা</a:t>
            </a:r>
            <a:r>
              <a:rPr lang="en-US" sz="2400" b="1" dirty="0"/>
              <a:t> </a:t>
            </a:r>
            <a:r>
              <a:rPr lang="en-US" sz="2400" b="1" dirty="0" err="1"/>
              <a:t>বস্তুকে</a:t>
            </a:r>
            <a:r>
              <a:rPr lang="en-US" sz="2400" b="1" dirty="0"/>
              <a:t> </a:t>
            </a:r>
            <a:r>
              <a:rPr lang="en-US" sz="2400" b="1" dirty="0" err="1"/>
              <a:t>বুঝায়</a:t>
            </a:r>
            <a:r>
              <a:rPr lang="en-US" sz="2400" b="1" dirty="0"/>
              <a:t> , </a:t>
            </a:r>
            <a:r>
              <a:rPr lang="en-US" sz="2400" b="1" dirty="0" err="1"/>
              <a:t>তাকে</a:t>
            </a:r>
            <a:r>
              <a:rPr lang="en-US" sz="2400" b="1" dirty="0"/>
              <a:t> </a:t>
            </a:r>
            <a:r>
              <a:rPr lang="en-US" sz="2400" b="1" dirty="0" err="1"/>
              <a:t>বহুব্রীহি</a:t>
            </a:r>
            <a:r>
              <a:rPr lang="en-US" sz="2400" b="1" dirty="0"/>
              <a:t> </a:t>
            </a:r>
            <a:r>
              <a:rPr lang="en-US" sz="2400" b="1" dirty="0" err="1"/>
              <a:t>সমাস</a:t>
            </a:r>
            <a:r>
              <a:rPr lang="en-US" sz="2400" b="1" dirty="0"/>
              <a:t> </a:t>
            </a:r>
            <a:r>
              <a:rPr lang="en-US" sz="2400" b="1" dirty="0" err="1"/>
              <a:t>বলে</a:t>
            </a:r>
            <a:r>
              <a:rPr lang="en-US" sz="2400" b="1" dirty="0"/>
              <a:t> ।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4179EC-82F4-40FB-81F9-51478FA56D79}"/>
              </a:ext>
            </a:extLst>
          </p:cNvPr>
          <p:cNvSpPr txBox="1"/>
          <p:nvPr/>
        </p:nvSpPr>
        <p:spPr>
          <a:xfrm>
            <a:off x="2133600" y="25146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বহুব্রীহি</a:t>
            </a:r>
            <a:r>
              <a:rPr lang="en-US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সমাসের উদাহরণ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93D3BA-F5B7-4C08-B4DE-42FB87C5BB9A}"/>
              </a:ext>
            </a:extLst>
          </p:cNvPr>
          <p:cNvSpPr txBox="1"/>
          <p:nvPr/>
        </p:nvSpPr>
        <p:spPr>
          <a:xfrm>
            <a:off x="2209800" y="3429000"/>
            <a:ext cx="678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মা</a:t>
            </a:r>
            <a:r>
              <a:rPr lang="en-US" sz="2800" b="1" dirty="0"/>
              <a:t> </a:t>
            </a:r>
            <a:r>
              <a:rPr lang="en-US" sz="2800" b="1" dirty="0" err="1"/>
              <a:t>মরেছে</a:t>
            </a:r>
            <a:r>
              <a:rPr lang="en-US" sz="2800" b="1" dirty="0"/>
              <a:t> </a:t>
            </a:r>
            <a:r>
              <a:rPr lang="en-US" sz="2800" b="1" dirty="0" err="1"/>
              <a:t>যার</a:t>
            </a:r>
            <a:r>
              <a:rPr lang="en-US" sz="2800" b="1" dirty="0"/>
              <a:t> ==</a:t>
            </a:r>
            <a:r>
              <a:rPr lang="en-US" sz="2800" b="1" dirty="0" err="1"/>
              <a:t>মা</a:t>
            </a:r>
            <a:r>
              <a:rPr lang="en-US" sz="2800" b="1" dirty="0"/>
              <a:t>=</a:t>
            </a:r>
            <a:r>
              <a:rPr lang="en-US" sz="2800" b="1" dirty="0" err="1"/>
              <a:t>মরা</a:t>
            </a:r>
            <a:endParaRPr lang="en-US" sz="2800" b="1" dirty="0"/>
          </a:p>
          <a:p>
            <a:endParaRPr lang="en-US" sz="2800" b="1" dirty="0"/>
          </a:p>
          <a:p>
            <a:r>
              <a:rPr lang="en-US" sz="2800" b="1" dirty="0" err="1"/>
              <a:t>নীল</a:t>
            </a:r>
            <a:r>
              <a:rPr lang="en-US" sz="2800" b="1" dirty="0"/>
              <a:t> </a:t>
            </a:r>
            <a:r>
              <a:rPr lang="en-US" sz="2800" b="1" dirty="0" err="1"/>
              <a:t>বসন</a:t>
            </a:r>
            <a:r>
              <a:rPr lang="en-US" sz="2800" b="1" dirty="0"/>
              <a:t> </a:t>
            </a:r>
            <a:r>
              <a:rPr lang="en-US" sz="2800" b="1" dirty="0" err="1"/>
              <a:t>যার</a:t>
            </a:r>
            <a:r>
              <a:rPr lang="en-US" sz="2800" b="1" dirty="0"/>
              <a:t> ==</a:t>
            </a:r>
            <a:r>
              <a:rPr lang="en-US" sz="2800" b="1" dirty="0" err="1"/>
              <a:t>নীলবসনা</a:t>
            </a:r>
            <a:endParaRPr lang="en-US" sz="2800" b="1" dirty="0"/>
          </a:p>
          <a:p>
            <a:r>
              <a:rPr lang="en-US" sz="2800" b="1" dirty="0"/>
              <a:t> </a:t>
            </a:r>
          </a:p>
          <a:p>
            <a:r>
              <a:rPr lang="en-US" sz="2800" b="1" dirty="0" err="1"/>
              <a:t>দশ</a:t>
            </a:r>
            <a:r>
              <a:rPr lang="en-US" sz="2800" b="1" dirty="0"/>
              <a:t> </a:t>
            </a:r>
            <a:r>
              <a:rPr lang="en-US" sz="2800" b="1" dirty="0" err="1"/>
              <a:t>অনন</a:t>
            </a:r>
            <a:r>
              <a:rPr lang="en-US" sz="2800" b="1" dirty="0"/>
              <a:t> </a:t>
            </a:r>
            <a:r>
              <a:rPr lang="en-US" sz="2800" b="1" dirty="0" err="1"/>
              <a:t>যার</a:t>
            </a:r>
            <a:r>
              <a:rPr lang="en-US" sz="2800" b="1" dirty="0"/>
              <a:t> ==</a:t>
            </a:r>
            <a:r>
              <a:rPr lang="en-US" sz="2800" b="1" dirty="0" err="1"/>
              <a:t>দশানন</a:t>
            </a:r>
            <a:r>
              <a:rPr lang="en-US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7693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129634-F928-45FB-8A20-7BBB870F6361}"/>
              </a:ext>
            </a:extLst>
          </p:cNvPr>
          <p:cNvSpPr/>
          <p:nvPr/>
        </p:nvSpPr>
        <p:spPr>
          <a:xfrm>
            <a:off x="-27140" y="-86349"/>
            <a:ext cx="9144000" cy="6705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E08F38-E0DF-4900-B477-9A864B84A71F}"/>
              </a:ext>
            </a:extLst>
          </p:cNvPr>
          <p:cNvSpPr txBox="1"/>
          <p:nvPr/>
        </p:nvSpPr>
        <p:spPr>
          <a:xfrm>
            <a:off x="304800" y="1289240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ব্যাসবাক্যের</a:t>
            </a:r>
            <a:r>
              <a:rPr lang="en-US" sz="2400" b="1" dirty="0"/>
              <a:t> </a:t>
            </a:r>
            <a:r>
              <a:rPr lang="en-US" sz="2400" b="1" dirty="0" err="1"/>
              <a:t>পূর্বপদের</a:t>
            </a:r>
            <a:r>
              <a:rPr lang="en-US" sz="2400" b="1" dirty="0"/>
              <a:t> </a:t>
            </a:r>
            <a:r>
              <a:rPr lang="en-US" sz="2400" b="1" dirty="0" err="1"/>
              <a:t>দ্বিতীয়াদি</a:t>
            </a:r>
            <a:r>
              <a:rPr lang="en-US" sz="2400" b="1" dirty="0"/>
              <a:t> </a:t>
            </a:r>
            <a:r>
              <a:rPr lang="en-US" sz="2400" b="1" dirty="0" err="1"/>
              <a:t>বিভক্তি</a:t>
            </a:r>
            <a:r>
              <a:rPr lang="en-US" sz="2400" b="1" dirty="0"/>
              <a:t> </a:t>
            </a:r>
            <a:r>
              <a:rPr lang="en-US" sz="2400" b="1" dirty="0" err="1"/>
              <a:t>লোপে</a:t>
            </a:r>
            <a:r>
              <a:rPr lang="en-US" sz="2400" b="1" dirty="0"/>
              <a:t> </a:t>
            </a:r>
            <a:r>
              <a:rPr lang="en-US" sz="2400" b="1" dirty="0" err="1"/>
              <a:t>যে</a:t>
            </a:r>
            <a:r>
              <a:rPr lang="en-US" sz="2400" b="1" dirty="0"/>
              <a:t> </a:t>
            </a:r>
            <a:r>
              <a:rPr lang="en-US" sz="2400" b="1" dirty="0" err="1"/>
              <a:t>সমাস</a:t>
            </a:r>
            <a:r>
              <a:rPr lang="en-US" sz="2400" b="1" dirty="0"/>
              <a:t> </a:t>
            </a:r>
            <a:r>
              <a:rPr lang="en-US" sz="2400" b="1" dirty="0" err="1"/>
              <a:t>হয়</a:t>
            </a:r>
            <a:r>
              <a:rPr lang="en-US" sz="2400" b="1" dirty="0"/>
              <a:t> </a:t>
            </a:r>
            <a:r>
              <a:rPr lang="en-US" sz="2400" b="1" dirty="0" err="1"/>
              <a:t>এবং</a:t>
            </a:r>
            <a:r>
              <a:rPr lang="en-US" sz="2400" b="1" dirty="0"/>
              <a:t> </a:t>
            </a:r>
            <a:r>
              <a:rPr lang="en-US" sz="2400" b="1" dirty="0" err="1"/>
              <a:t>সে</a:t>
            </a:r>
            <a:r>
              <a:rPr lang="en-US" sz="2400" b="1" dirty="0"/>
              <a:t> </a:t>
            </a:r>
            <a:r>
              <a:rPr lang="en-US" sz="2400" b="1" dirty="0" err="1"/>
              <a:t>সমাসে</a:t>
            </a:r>
            <a:r>
              <a:rPr lang="en-US" sz="2400" b="1" dirty="0"/>
              <a:t> </a:t>
            </a:r>
            <a:r>
              <a:rPr lang="en-US" sz="2400" b="1" dirty="0" err="1"/>
              <a:t>পরপদের</a:t>
            </a:r>
            <a:r>
              <a:rPr lang="en-US" sz="2400" b="1" dirty="0"/>
              <a:t> </a:t>
            </a:r>
            <a:r>
              <a:rPr lang="en-US" sz="2400" b="1" dirty="0" err="1"/>
              <a:t>অর্থ</a:t>
            </a:r>
            <a:r>
              <a:rPr lang="en-US" sz="2400" b="1" dirty="0"/>
              <a:t> </a:t>
            </a:r>
            <a:r>
              <a:rPr lang="en-US" sz="2400" b="1" dirty="0" err="1"/>
              <a:t>প্রধান</a:t>
            </a:r>
            <a:r>
              <a:rPr lang="en-US" sz="2400" b="1" dirty="0"/>
              <a:t> </a:t>
            </a:r>
            <a:r>
              <a:rPr lang="en-US" sz="2400" b="1" dirty="0" err="1"/>
              <a:t>ভাবে</a:t>
            </a:r>
            <a:r>
              <a:rPr lang="en-US" sz="2400" b="1" dirty="0"/>
              <a:t> </a:t>
            </a:r>
            <a:r>
              <a:rPr lang="en-US" sz="2400" b="1" dirty="0" err="1"/>
              <a:t>বুঝায়</a:t>
            </a:r>
            <a:r>
              <a:rPr lang="en-US" sz="2400" b="1" dirty="0"/>
              <a:t> </a:t>
            </a:r>
            <a:r>
              <a:rPr lang="en-US" sz="2400" b="1" dirty="0" err="1"/>
              <a:t>তাকে</a:t>
            </a:r>
            <a:r>
              <a:rPr lang="en-US" sz="2400" b="1" dirty="0"/>
              <a:t> </a:t>
            </a:r>
            <a:r>
              <a:rPr lang="en-US" sz="2400" b="1" dirty="0" err="1"/>
              <a:t>তৎপুরুষ</a:t>
            </a:r>
            <a:r>
              <a:rPr lang="en-US" sz="2400" b="1" dirty="0"/>
              <a:t> </a:t>
            </a:r>
            <a:r>
              <a:rPr lang="en-US" sz="2400" b="1" dirty="0" err="1"/>
              <a:t>সমাস</a:t>
            </a:r>
            <a:r>
              <a:rPr lang="en-US" sz="2400" b="1" dirty="0"/>
              <a:t> </a:t>
            </a:r>
            <a:r>
              <a:rPr lang="en-US" sz="2400" b="1" dirty="0" err="1"/>
              <a:t>বলে</a:t>
            </a:r>
            <a:r>
              <a:rPr lang="en-US" sz="2400" b="1" dirty="0"/>
              <a:t> ।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               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88AC43-E9DE-4D77-B349-63BC76BE9F6B}"/>
              </a:ext>
            </a:extLst>
          </p:cNvPr>
          <p:cNvSpPr txBox="1"/>
          <p:nvPr/>
        </p:nvSpPr>
        <p:spPr>
          <a:xfrm>
            <a:off x="3086100" y="-86349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</a:rPr>
              <a:t>তৎপুরুষ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সমাস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B5B1BE-3F7D-4E76-ACE6-7944DE2EC60C}"/>
              </a:ext>
            </a:extLst>
          </p:cNvPr>
          <p:cNvSpPr/>
          <p:nvPr/>
        </p:nvSpPr>
        <p:spPr>
          <a:xfrm>
            <a:off x="0" y="737175"/>
            <a:ext cx="9144000" cy="4820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988108-7298-42E9-B2BF-6FE28D81DA78}"/>
              </a:ext>
            </a:extLst>
          </p:cNvPr>
          <p:cNvSpPr txBox="1"/>
          <p:nvPr/>
        </p:nvSpPr>
        <p:spPr>
          <a:xfrm>
            <a:off x="1600200" y="2645587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তৎপুরুষ</a:t>
            </a:r>
            <a:r>
              <a:rPr lang="en-US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সমাসের উদাহরণ</a:t>
            </a:r>
            <a:endParaRPr lang="en-US" sz="3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561D01-AE3A-4B4E-B7FA-246A2C7E73E2}"/>
              </a:ext>
            </a:extLst>
          </p:cNvPr>
          <p:cNvSpPr txBox="1"/>
          <p:nvPr/>
        </p:nvSpPr>
        <p:spPr>
          <a:xfrm>
            <a:off x="-2133600" y="12519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3158DD-A89F-42BB-A011-193BC3B35B80}"/>
              </a:ext>
            </a:extLst>
          </p:cNvPr>
          <p:cNvSpPr txBox="1"/>
          <p:nvPr/>
        </p:nvSpPr>
        <p:spPr>
          <a:xfrm>
            <a:off x="694150" y="3293591"/>
            <a:ext cx="85615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</a:t>
            </a:r>
            <a:r>
              <a:rPr lang="en-US" sz="2800" b="1" dirty="0" err="1"/>
              <a:t>গাছকে</a:t>
            </a:r>
            <a:r>
              <a:rPr lang="en-US" sz="2800" b="1" dirty="0"/>
              <a:t> </a:t>
            </a:r>
            <a:r>
              <a:rPr lang="en-US" sz="2800" b="1" dirty="0" err="1"/>
              <a:t>কাটা</a:t>
            </a:r>
            <a:r>
              <a:rPr lang="en-US" sz="2800" b="1" dirty="0"/>
              <a:t> =</a:t>
            </a:r>
            <a:r>
              <a:rPr lang="en-US" sz="2800" b="1" dirty="0" err="1"/>
              <a:t>গাছকাটা</a:t>
            </a:r>
            <a:endParaRPr lang="en-US" sz="2800" b="1" dirty="0"/>
          </a:p>
          <a:p>
            <a:r>
              <a:rPr lang="en-US" sz="2800" b="1" dirty="0"/>
              <a:t>             </a:t>
            </a:r>
            <a:r>
              <a:rPr lang="en-US" sz="2800" b="1" dirty="0" err="1"/>
              <a:t>মন</a:t>
            </a:r>
            <a:r>
              <a:rPr lang="en-US" sz="2800" b="1" dirty="0"/>
              <a:t> </a:t>
            </a:r>
            <a:r>
              <a:rPr lang="en-US" sz="2800" b="1" dirty="0" err="1"/>
              <a:t>দিয়ে</a:t>
            </a:r>
            <a:r>
              <a:rPr lang="en-US" sz="2800" b="1" dirty="0"/>
              <a:t> </a:t>
            </a:r>
            <a:r>
              <a:rPr lang="en-US" sz="2800" b="1" dirty="0" err="1"/>
              <a:t>গড়া</a:t>
            </a:r>
            <a:r>
              <a:rPr lang="en-US" sz="2800" b="1" dirty="0"/>
              <a:t> = </a:t>
            </a:r>
            <a:r>
              <a:rPr lang="en-US" sz="2800" b="1" dirty="0" err="1"/>
              <a:t>মনগড়া</a:t>
            </a:r>
            <a:endParaRPr lang="en-US" sz="2800" b="1" dirty="0"/>
          </a:p>
          <a:p>
            <a:r>
              <a:rPr lang="en-US" sz="2800" b="1" dirty="0"/>
              <a:t>             </a:t>
            </a:r>
            <a:r>
              <a:rPr lang="en-US" sz="2800" b="1" dirty="0" err="1"/>
              <a:t>হজ্বের</a:t>
            </a:r>
            <a:r>
              <a:rPr lang="en-US" sz="2800" b="1" dirty="0"/>
              <a:t> </a:t>
            </a:r>
            <a:r>
              <a:rPr lang="en-US" sz="2800" b="1" dirty="0" err="1"/>
              <a:t>নিমিত্তে</a:t>
            </a:r>
            <a:r>
              <a:rPr lang="en-US" sz="2800" b="1" dirty="0"/>
              <a:t> </a:t>
            </a:r>
            <a:r>
              <a:rPr lang="en-US" sz="2800" b="1" dirty="0" err="1"/>
              <a:t>যাত্রা</a:t>
            </a:r>
            <a:r>
              <a:rPr lang="en-US" sz="2800" b="1" dirty="0"/>
              <a:t> = </a:t>
            </a:r>
            <a:r>
              <a:rPr lang="en-US" sz="2800" b="1" dirty="0" err="1"/>
              <a:t>হজ্বযাত্রা</a:t>
            </a:r>
            <a:r>
              <a:rPr lang="en-US" sz="2800" b="1" dirty="0"/>
              <a:t> </a:t>
            </a:r>
          </a:p>
          <a:p>
            <a:r>
              <a:rPr lang="en-US" sz="2800" b="1" dirty="0"/>
              <a:t>             </a:t>
            </a:r>
            <a:r>
              <a:rPr lang="en-US" sz="2800" b="1" dirty="0" err="1"/>
              <a:t>বিলাত</a:t>
            </a:r>
            <a:r>
              <a:rPr lang="en-US" sz="2800" b="1" dirty="0"/>
              <a:t> </a:t>
            </a:r>
            <a:r>
              <a:rPr lang="en-US" sz="2800" b="1" dirty="0" err="1"/>
              <a:t>থেকে</a:t>
            </a:r>
            <a:r>
              <a:rPr lang="en-US" sz="2800" b="1" dirty="0"/>
              <a:t> </a:t>
            </a:r>
            <a:r>
              <a:rPr lang="en-US" sz="2800" b="1" dirty="0" err="1"/>
              <a:t>ফেরত</a:t>
            </a:r>
            <a:r>
              <a:rPr lang="en-US" sz="2800" b="1" dirty="0"/>
              <a:t> = </a:t>
            </a:r>
            <a:r>
              <a:rPr lang="en-US" sz="2800" b="1" dirty="0" err="1"/>
              <a:t>বিলাতফেরত</a:t>
            </a:r>
            <a:r>
              <a:rPr lang="en-US" sz="2800" b="1" dirty="0"/>
              <a:t> </a:t>
            </a:r>
          </a:p>
          <a:p>
            <a:r>
              <a:rPr lang="en-US" sz="2800" b="1" dirty="0"/>
              <a:t>             </a:t>
            </a:r>
            <a:r>
              <a:rPr lang="en-US" sz="2800" b="1" dirty="0" err="1"/>
              <a:t>রাজার</a:t>
            </a:r>
            <a:r>
              <a:rPr lang="en-US" sz="2800" b="1" dirty="0"/>
              <a:t> </a:t>
            </a:r>
            <a:r>
              <a:rPr lang="en-US" sz="2800" b="1" dirty="0" err="1"/>
              <a:t>পুত্র</a:t>
            </a:r>
            <a:r>
              <a:rPr lang="en-US" sz="2800" b="1" dirty="0"/>
              <a:t> = </a:t>
            </a:r>
            <a:r>
              <a:rPr lang="en-US" sz="2800" b="1" dirty="0" err="1"/>
              <a:t>রাজপুত্র</a:t>
            </a:r>
            <a:r>
              <a:rPr lang="en-US" sz="2800" b="1" dirty="0"/>
              <a:t> </a:t>
            </a:r>
          </a:p>
          <a:p>
            <a:r>
              <a:rPr lang="en-US" sz="2800" b="1" dirty="0"/>
              <a:t>             </a:t>
            </a:r>
            <a:r>
              <a:rPr lang="en-US" sz="2800" b="1" dirty="0" err="1"/>
              <a:t>দিবায়</a:t>
            </a:r>
            <a:r>
              <a:rPr lang="en-US" sz="2800" b="1" dirty="0"/>
              <a:t> </a:t>
            </a:r>
            <a:r>
              <a:rPr lang="en-US" sz="2800" b="1" dirty="0" err="1"/>
              <a:t>নিদ্রা</a:t>
            </a:r>
            <a:r>
              <a:rPr lang="en-US" sz="2800" b="1" dirty="0"/>
              <a:t> = </a:t>
            </a:r>
            <a:r>
              <a:rPr lang="en-US" sz="2800" b="1" dirty="0" err="1"/>
              <a:t>দিবানিদ্রা</a:t>
            </a:r>
            <a:r>
              <a:rPr lang="en-US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2055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29FFCB-5378-43E0-AF47-F76B4ACB4178}"/>
              </a:ext>
            </a:extLst>
          </p:cNvPr>
          <p:cNvSpPr/>
          <p:nvPr/>
        </p:nvSpPr>
        <p:spPr>
          <a:xfrm>
            <a:off x="16440" y="5219"/>
            <a:ext cx="9163050" cy="794316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E22EFA-4AC1-4055-9AAA-82D64914B79D}"/>
              </a:ext>
            </a:extLst>
          </p:cNvPr>
          <p:cNvSpPr txBox="1"/>
          <p:nvPr/>
        </p:nvSpPr>
        <p:spPr>
          <a:xfrm>
            <a:off x="2362200" y="1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70C0"/>
                </a:solidFill>
              </a:rPr>
              <a:t>অব্যয়ীভাব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সমাস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6598DA-67E6-4809-BA76-08D0FA261252}"/>
              </a:ext>
            </a:extLst>
          </p:cNvPr>
          <p:cNvSpPr/>
          <p:nvPr/>
        </p:nvSpPr>
        <p:spPr>
          <a:xfrm>
            <a:off x="0" y="762000"/>
            <a:ext cx="9144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D58DBF-A9E1-4B99-8794-97C0595446B0}"/>
              </a:ext>
            </a:extLst>
          </p:cNvPr>
          <p:cNvSpPr txBox="1"/>
          <p:nvPr/>
        </p:nvSpPr>
        <p:spPr>
          <a:xfrm>
            <a:off x="228600" y="16002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যে</a:t>
            </a:r>
            <a:r>
              <a:rPr lang="en-US" sz="2400" b="1" dirty="0"/>
              <a:t> </a:t>
            </a:r>
            <a:r>
              <a:rPr lang="en-US" sz="2400" b="1" dirty="0" err="1"/>
              <a:t>সমাসের</a:t>
            </a:r>
            <a:r>
              <a:rPr lang="en-US" sz="2400" b="1" dirty="0"/>
              <a:t> </a:t>
            </a:r>
            <a:r>
              <a:rPr lang="en-US" sz="2400" b="1" dirty="0" err="1"/>
              <a:t>ব্যাসবাক্যের</a:t>
            </a:r>
            <a:r>
              <a:rPr lang="en-US" sz="2400" b="1" dirty="0"/>
              <a:t> </a:t>
            </a:r>
            <a:r>
              <a:rPr lang="en-US" sz="2400" b="1" dirty="0" err="1"/>
              <a:t>পূর্বপদে</a:t>
            </a:r>
            <a:r>
              <a:rPr lang="en-US" sz="2400" b="1" dirty="0"/>
              <a:t> </a:t>
            </a:r>
            <a:r>
              <a:rPr lang="en-US" sz="2400" b="1" dirty="0" err="1"/>
              <a:t>অব্যয়</a:t>
            </a:r>
            <a:r>
              <a:rPr lang="en-US" sz="2400" b="1" dirty="0"/>
              <a:t> </a:t>
            </a:r>
            <a:r>
              <a:rPr lang="en-US" sz="2400" b="1" dirty="0" err="1"/>
              <a:t>থাকে</a:t>
            </a:r>
            <a:r>
              <a:rPr lang="en-US" sz="2400" b="1" dirty="0"/>
              <a:t> </a:t>
            </a:r>
            <a:r>
              <a:rPr lang="en-US" sz="2400" b="1" dirty="0" err="1"/>
              <a:t>এবং</a:t>
            </a:r>
            <a:r>
              <a:rPr lang="en-US" sz="2400" b="1" dirty="0"/>
              <a:t> </a:t>
            </a:r>
            <a:r>
              <a:rPr lang="en-US" sz="2400" b="1" dirty="0" err="1"/>
              <a:t>অব্যয়ের</a:t>
            </a:r>
            <a:r>
              <a:rPr lang="en-US" sz="2400" b="1" dirty="0"/>
              <a:t> </a:t>
            </a:r>
            <a:r>
              <a:rPr lang="en-US" sz="2400" b="1" dirty="0" err="1"/>
              <a:t>অর্থই</a:t>
            </a:r>
            <a:r>
              <a:rPr lang="en-US" sz="2400" b="1" dirty="0"/>
              <a:t> </a:t>
            </a:r>
            <a:r>
              <a:rPr lang="en-US" sz="2400" b="1" dirty="0" err="1"/>
              <a:t>প্রাধান্য</a:t>
            </a:r>
            <a:r>
              <a:rPr lang="en-US" sz="2400" b="1" dirty="0"/>
              <a:t> </a:t>
            </a:r>
            <a:r>
              <a:rPr lang="en-US" sz="2400" b="1" dirty="0" err="1"/>
              <a:t>পায়</a:t>
            </a:r>
            <a:r>
              <a:rPr lang="en-US" sz="2400" b="1" dirty="0"/>
              <a:t> </a:t>
            </a:r>
            <a:r>
              <a:rPr lang="en-US" sz="2400" b="1" dirty="0" err="1"/>
              <a:t>তাকে</a:t>
            </a:r>
            <a:r>
              <a:rPr lang="en-US" sz="2400" b="1" dirty="0"/>
              <a:t> </a:t>
            </a:r>
            <a:r>
              <a:rPr lang="en-US" sz="2400" b="1" dirty="0" err="1"/>
              <a:t>অব্যয়ীভাব</a:t>
            </a:r>
            <a:r>
              <a:rPr lang="en-US" sz="2400" b="1" dirty="0"/>
              <a:t> </a:t>
            </a:r>
            <a:r>
              <a:rPr lang="en-US" sz="2400" b="1" dirty="0" err="1"/>
              <a:t>সমাস</a:t>
            </a:r>
            <a:r>
              <a:rPr lang="en-US" sz="2400" b="1" dirty="0"/>
              <a:t> </a:t>
            </a:r>
            <a:r>
              <a:rPr lang="en-US" sz="2400" b="1" dirty="0" err="1"/>
              <a:t>বলে</a:t>
            </a:r>
            <a:r>
              <a:rPr lang="en-US" sz="2400" b="1" dirty="0"/>
              <a:t> 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86E634-78F1-43F4-88DD-CB8333F48332}"/>
              </a:ext>
            </a:extLst>
          </p:cNvPr>
          <p:cNvSpPr txBox="1"/>
          <p:nvPr/>
        </p:nvSpPr>
        <p:spPr>
          <a:xfrm>
            <a:off x="16440" y="2743200"/>
            <a:ext cx="9127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28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অব্যায়ীভাব</a:t>
            </a:r>
            <a:r>
              <a:rPr lang="en-US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সমাসের উদাহরণ</a:t>
            </a:r>
            <a:endParaRPr lang="en-US" sz="2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BCEC44-6DE3-40D3-9573-804B0485FE4F}"/>
              </a:ext>
            </a:extLst>
          </p:cNvPr>
          <p:cNvSpPr txBox="1"/>
          <p:nvPr/>
        </p:nvSpPr>
        <p:spPr>
          <a:xfrm>
            <a:off x="1143000" y="38862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</a:t>
            </a:r>
            <a:r>
              <a:rPr lang="en-US" sz="2400" b="1" dirty="0" err="1"/>
              <a:t>ভাতের</a:t>
            </a:r>
            <a:r>
              <a:rPr lang="en-US" sz="2400" b="1" dirty="0"/>
              <a:t> </a:t>
            </a:r>
            <a:r>
              <a:rPr lang="en-US" sz="2400" b="1" dirty="0" err="1"/>
              <a:t>অভাব</a:t>
            </a:r>
            <a:r>
              <a:rPr lang="en-US" sz="2400" b="1" dirty="0"/>
              <a:t>= </a:t>
            </a:r>
            <a:r>
              <a:rPr lang="en-US" sz="2400" b="1" dirty="0" err="1"/>
              <a:t>হাভাত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                   </a:t>
            </a:r>
            <a:r>
              <a:rPr lang="en-US" sz="2400" b="1" dirty="0" err="1"/>
              <a:t>আমিষের</a:t>
            </a:r>
            <a:r>
              <a:rPr lang="en-US" sz="2400" b="1" dirty="0"/>
              <a:t> </a:t>
            </a:r>
            <a:r>
              <a:rPr lang="en-US" sz="2400" b="1" dirty="0" err="1"/>
              <a:t>অভাব</a:t>
            </a:r>
            <a:r>
              <a:rPr lang="en-US" sz="2400" b="1" dirty="0"/>
              <a:t> = </a:t>
            </a:r>
            <a:r>
              <a:rPr lang="en-US" sz="2400" b="1" dirty="0" err="1"/>
              <a:t>নিরামিষ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                    </a:t>
            </a:r>
            <a:r>
              <a:rPr lang="en-US" sz="2400" b="1" dirty="0" err="1"/>
              <a:t>অন্য</a:t>
            </a:r>
            <a:r>
              <a:rPr lang="en-US" sz="2400" b="1" dirty="0"/>
              <a:t> </a:t>
            </a:r>
            <a:r>
              <a:rPr lang="en-US" sz="2400" b="1" dirty="0" err="1"/>
              <a:t>দেশ</a:t>
            </a:r>
            <a:r>
              <a:rPr lang="en-US" sz="2400" b="1" dirty="0"/>
              <a:t> ==</a:t>
            </a:r>
            <a:r>
              <a:rPr lang="en-US" sz="2400" b="1" dirty="0" err="1"/>
              <a:t>দেশান্তর</a:t>
            </a:r>
            <a:r>
              <a:rPr lang="en-US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9633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F23A9A39-E446-4FBF-A51D-6B592CBF0B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4" y="914400"/>
            <a:ext cx="9075107" cy="577166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5EE8A42E-B87D-4587-B429-AAB6151919AA}"/>
              </a:ext>
            </a:extLst>
          </p:cNvPr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DB91D55-38B6-46CB-9360-ED1E0F062212}"/>
              </a:ext>
            </a:extLst>
          </p:cNvPr>
          <p:cNvSpPr txBox="1"/>
          <p:nvPr/>
        </p:nvSpPr>
        <p:spPr>
          <a:xfrm>
            <a:off x="1676400" y="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70C0"/>
                </a:solidFill>
              </a:rPr>
              <a:t>নিচের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চিত্রটি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লক্ষ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কর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AAD9653-AC0A-452C-BEA2-F187E4C0BC55}"/>
              </a:ext>
            </a:extLst>
          </p:cNvPr>
          <p:cNvSpPr/>
          <p:nvPr/>
        </p:nvSpPr>
        <p:spPr>
          <a:xfrm>
            <a:off x="18789" y="914400"/>
            <a:ext cx="9125211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03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7D786E-E3B8-4B9D-A077-21A2389FBB3D}"/>
              </a:ext>
            </a:extLst>
          </p:cNvPr>
          <p:cNvSpPr/>
          <p:nvPr/>
        </p:nvSpPr>
        <p:spPr>
          <a:xfrm>
            <a:off x="0" y="-76200"/>
            <a:ext cx="9144000" cy="7315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A51CB8-54EA-41A3-AFF4-E3BE41A8FB00}"/>
              </a:ext>
            </a:extLst>
          </p:cNvPr>
          <p:cNvSpPr txBox="1"/>
          <p:nvPr/>
        </p:nvSpPr>
        <p:spPr>
          <a:xfrm>
            <a:off x="3505200" y="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</a:rPr>
              <a:t>মূল্যায়ন</a:t>
            </a:r>
            <a:r>
              <a:rPr lang="en-US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2390B7-6988-478A-8374-EB0398D24530}"/>
              </a:ext>
            </a:extLst>
          </p:cNvPr>
          <p:cNvSpPr/>
          <p:nvPr/>
        </p:nvSpPr>
        <p:spPr>
          <a:xfrm>
            <a:off x="0" y="660975"/>
            <a:ext cx="9144000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5DD4E4-DB93-4AE0-9526-E34F6E1B6C71}"/>
              </a:ext>
            </a:extLst>
          </p:cNvPr>
          <p:cNvSpPr txBox="1"/>
          <p:nvPr/>
        </p:nvSpPr>
        <p:spPr>
          <a:xfrm>
            <a:off x="228600" y="1447800"/>
            <a:ext cx="8763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 </a:t>
            </a:r>
            <a:r>
              <a:rPr lang="en-US" sz="2400" b="1" dirty="0" err="1"/>
              <a:t>সমাস</a:t>
            </a:r>
            <a:r>
              <a:rPr lang="en-US" sz="2400" b="1" dirty="0"/>
              <a:t> </a:t>
            </a:r>
            <a:r>
              <a:rPr lang="en-US" sz="2400" b="1" dirty="0" err="1"/>
              <a:t>শব্দের</a:t>
            </a:r>
            <a:r>
              <a:rPr lang="en-US" sz="2400" b="1" dirty="0"/>
              <a:t> </a:t>
            </a:r>
            <a:r>
              <a:rPr lang="en-US" sz="2400" b="1" dirty="0" err="1"/>
              <a:t>অর্থ</a:t>
            </a:r>
            <a:r>
              <a:rPr lang="en-US" sz="2400" b="1" dirty="0"/>
              <a:t> </a:t>
            </a:r>
            <a:r>
              <a:rPr lang="en-US" sz="2400" b="1" dirty="0" err="1"/>
              <a:t>কী</a:t>
            </a:r>
            <a:r>
              <a:rPr lang="en-US" sz="2400" b="1" dirty="0"/>
              <a:t> ?</a:t>
            </a:r>
          </a:p>
          <a:p>
            <a:endParaRPr lang="en-US" sz="2400" b="1" dirty="0"/>
          </a:p>
          <a:p>
            <a:r>
              <a:rPr lang="en-US" sz="2400" b="1" dirty="0"/>
              <a:t>  </a:t>
            </a:r>
            <a:r>
              <a:rPr lang="en-US" sz="2400" b="1" dirty="0" err="1">
                <a:solidFill>
                  <a:srgbClr val="0070C0"/>
                </a:solidFill>
              </a:rPr>
              <a:t>উত্তর</a:t>
            </a:r>
            <a:r>
              <a:rPr lang="en-US" sz="2400" b="1" dirty="0">
                <a:solidFill>
                  <a:srgbClr val="0070C0"/>
                </a:solidFill>
              </a:rPr>
              <a:t> ==</a:t>
            </a:r>
            <a:r>
              <a:rPr lang="en-US" sz="2400" b="1" dirty="0" err="1">
                <a:solidFill>
                  <a:srgbClr val="0070C0"/>
                </a:solidFill>
              </a:rPr>
              <a:t>সংক্ষেপ</a:t>
            </a:r>
            <a:r>
              <a:rPr lang="en-US" sz="2400" b="1" dirty="0">
                <a:solidFill>
                  <a:srgbClr val="0070C0"/>
                </a:solidFill>
              </a:rPr>
              <a:t>, </a:t>
            </a:r>
            <a:r>
              <a:rPr lang="en-US" sz="2400" b="1" dirty="0" err="1">
                <a:solidFill>
                  <a:srgbClr val="0070C0"/>
                </a:solidFill>
              </a:rPr>
              <a:t>মিলন</a:t>
            </a:r>
            <a:r>
              <a:rPr lang="en-US" sz="2400" b="1" dirty="0">
                <a:solidFill>
                  <a:srgbClr val="0070C0"/>
                </a:solidFill>
              </a:rPr>
              <a:t> , ও </a:t>
            </a:r>
            <a:r>
              <a:rPr lang="en-US" sz="2400" b="1" dirty="0" err="1">
                <a:solidFill>
                  <a:srgbClr val="0070C0"/>
                </a:solidFill>
              </a:rPr>
              <a:t>একপদীকরণ</a:t>
            </a:r>
            <a:r>
              <a:rPr lang="en-US" sz="2400" b="1" dirty="0">
                <a:solidFill>
                  <a:srgbClr val="0070C0"/>
                </a:solidFill>
              </a:rPr>
              <a:t> । </a:t>
            </a:r>
          </a:p>
          <a:p>
            <a:endParaRPr lang="en-US" sz="2400" b="1" dirty="0"/>
          </a:p>
          <a:p>
            <a:r>
              <a:rPr lang="en-US" sz="2400" b="1" dirty="0" err="1"/>
              <a:t>ব্যাসবাক্যের</a:t>
            </a:r>
            <a:r>
              <a:rPr lang="en-US" sz="2400" b="1" dirty="0"/>
              <a:t> </a:t>
            </a:r>
            <a:r>
              <a:rPr lang="en-US" sz="2400" b="1" dirty="0" err="1"/>
              <a:t>অপর</a:t>
            </a:r>
            <a:r>
              <a:rPr lang="en-US" sz="2400" b="1" dirty="0"/>
              <a:t> </a:t>
            </a:r>
            <a:r>
              <a:rPr lang="en-US" sz="2400" b="1" dirty="0" err="1"/>
              <a:t>নাম</a:t>
            </a:r>
            <a:r>
              <a:rPr lang="en-US" sz="2400" b="1" dirty="0"/>
              <a:t> </a:t>
            </a:r>
            <a:r>
              <a:rPr lang="en-US" sz="2400" b="1" dirty="0" err="1"/>
              <a:t>কী</a:t>
            </a:r>
            <a:r>
              <a:rPr lang="en-US" sz="2400" b="1" dirty="0"/>
              <a:t> । </a:t>
            </a:r>
          </a:p>
          <a:p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উত্তর</a:t>
            </a:r>
            <a:r>
              <a:rPr lang="en-US" sz="2400" b="1" dirty="0">
                <a:solidFill>
                  <a:srgbClr val="0070C0"/>
                </a:solidFill>
              </a:rPr>
              <a:t> == </a:t>
            </a:r>
            <a:r>
              <a:rPr lang="en-US" sz="2400" b="1" dirty="0" err="1">
                <a:solidFill>
                  <a:srgbClr val="0070C0"/>
                </a:solidFill>
              </a:rPr>
              <a:t>বিগ্রহ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বাক্য</a:t>
            </a:r>
            <a:r>
              <a:rPr lang="en-US" sz="2400" b="1" dirty="0">
                <a:solidFill>
                  <a:srgbClr val="0070C0"/>
                </a:solidFill>
              </a:rPr>
              <a:t> । </a:t>
            </a:r>
          </a:p>
          <a:p>
            <a:endParaRPr lang="en-US" sz="2400" b="1" dirty="0"/>
          </a:p>
          <a:p>
            <a:r>
              <a:rPr lang="en-US" sz="2400" b="1" dirty="0" err="1"/>
              <a:t>যে</a:t>
            </a:r>
            <a:r>
              <a:rPr lang="en-US" sz="2400" b="1" dirty="0"/>
              <a:t> </a:t>
            </a:r>
            <a:r>
              <a:rPr lang="en-US" sz="2400" b="1" dirty="0" err="1"/>
              <a:t>যে</a:t>
            </a:r>
            <a:r>
              <a:rPr lang="en-US" sz="2400" b="1" dirty="0"/>
              <a:t> </a:t>
            </a:r>
            <a:r>
              <a:rPr lang="en-US" sz="2400" b="1" dirty="0" err="1"/>
              <a:t>পদে</a:t>
            </a:r>
            <a:r>
              <a:rPr lang="en-US" sz="2400" b="1" dirty="0"/>
              <a:t> </a:t>
            </a:r>
            <a:r>
              <a:rPr lang="en-US" sz="2400" b="1" dirty="0" err="1"/>
              <a:t>সমাস</a:t>
            </a:r>
            <a:r>
              <a:rPr lang="en-US" sz="2400" b="1" dirty="0"/>
              <a:t> </a:t>
            </a:r>
            <a:r>
              <a:rPr lang="en-US" sz="2400" b="1" dirty="0" err="1"/>
              <a:t>হয়</a:t>
            </a:r>
            <a:r>
              <a:rPr lang="en-US" sz="2400" b="1" dirty="0"/>
              <a:t> </a:t>
            </a:r>
            <a:r>
              <a:rPr lang="en-US" sz="2400" b="1" dirty="0" err="1"/>
              <a:t>তাদের</a:t>
            </a:r>
            <a:r>
              <a:rPr lang="en-US" sz="2400" b="1" dirty="0"/>
              <a:t> </a:t>
            </a:r>
            <a:r>
              <a:rPr lang="en-US" sz="2400" b="1" dirty="0" err="1"/>
              <a:t>প্রত্যেকটির</a:t>
            </a:r>
            <a:r>
              <a:rPr lang="en-US" sz="2400" b="1" dirty="0"/>
              <a:t>  </a:t>
            </a:r>
            <a:r>
              <a:rPr lang="en-US" sz="2400" b="1" dirty="0" err="1"/>
              <a:t>নাম</a:t>
            </a:r>
            <a:r>
              <a:rPr lang="en-US" sz="2400" b="1" dirty="0"/>
              <a:t> </a:t>
            </a:r>
            <a:r>
              <a:rPr lang="en-US" sz="2400" b="1" dirty="0" err="1"/>
              <a:t>কী</a:t>
            </a:r>
            <a:r>
              <a:rPr lang="en-US" sz="2400" b="1" dirty="0"/>
              <a:t> ?</a:t>
            </a:r>
          </a:p>
          <a:p>
            <a:r>
              <a:rPr lang="en-US" sz="2400" b="1" dirty="0"/>
              <a:t> </a:t>
            </a:r>
          </a:p>
          <a:p>
            <a:r>
              <a:rPr lang="en-US" sz="2400" b="1" dirty="0" err="1">
                <a:solidFill>
                  <a:srgbClr val="0070C0"/>
                </a:solidFill>
              </a:rPr>
              <a:t>উত্তর</a:t>
            </a:r>
            <a:r>
              <a:rPr lang="en-US" sz="2400" b="1" dirty="0">
                <a:solidFill>
                  <a:srgbClr val="0070C0"/>
                </a:solidFill>
              </a:rPr>
              <a:t> == </a:t>
            </a:r>
            <a:r>
              <a:rPr lang="en-US" sz="2400" b="1" dirty="0" err="1">
                <a:solidFill>
                  <a:srgbClr val="0070C0"/>
                </a:solidFill>
              </a:rPr>
              <a:t>সমস্যমান</a:t>
            </a:r>
            <a:r>
              <a:rPr lang="en-US" sz="2400" b="1" dirty="0">
                <a:solidFill>
                  <a:srgbClr val="0070C0"/>
                </a:solidFill>
              </a:rPr>
              <a:t>  </a:t>
            </a:r>
            <a:r>
              <a:rPr lang="en-US" sz="2400" b="1" dirty="0" err="1">
                <a:solidFill>
                  <a:srgbClr val="0070C0"/>
                </a:solidFill>
              </a:rPr>
              <a:t>পদ</a:t>
            </a:r>
            <a:r>
              <a:rPr lang="en-US" sz="2400" b="1" dirty="0">
                <a:solidFill>
                  <a:srgbClr val="0070C0"/>
                </a:solidFill>
              </a:rPr>
              <a:t> ।  </a:t>
            </a:r>
          </a:p>
          <a:p>
            <a:r>
              <a:rPr lang="en-US" sz="2400" b="1" dirty="0"/>
              <a:t>  </a:t>
            </a:r>
          </a:p>
          <a:p>
            <a:r>
              <a:rPr lang="en-US" sz="2400" b="1" dirty="0" err="1"/>
              <a:t>সমাসবদ্ধ</a:t>
            </a:r>
            <a:r>
              <a:rPr lang="en-US" sz="2400" b="1" dirty="0"/>
              <a:t>  </a:t>
            </a:r>
            <a:r>
              <a:rPr lang="en-US" sz="2400" b="1" dirty="0" err="1"/>
              <a:t>বা</a:t>
            </a:r>
            <a:r>
              <a:rPr lang="en-US" sz="2400" b="1" dirty="0"/>
              <a:t> </a:t>
            </a:r>
            <a:r>
              <a:rPr lang="en-US" sz="2400" b="1" dirty="0" err="1"/>
              <a:t>সমাস</a:t>
            </a:r>
            <a:r>
              <a:rPr lang="en-US" sz="2400" b="1" dirty="0"/>
              <a:t> </a:t>
            </a:r>
            <a:r>
              <a:rPr lang="en-US" sz="2400" b="1" dirty="0" err="1"/>
              <a:t>নিষ্পন্ন</a:t>
            </a:r>
            <a:r>
              <a:rPr lang="en-US" sz="2400" b="1" dirty="0"/>
              <a:t> </a:t>
            </a:r>
            <a:r>
              <a:rPr lang="en-US" sz="2400" b="1" dirty="0" err="1"/>
              <a:t>পদটির</a:t>
            </a:r>
            <a:r>
              <a:rPr lang="en-US" sz="2400" b="1" dirty="0"/>
              <a:t> </a:t>
            </a:r>
            <a:r>
              <a:rPr lang="en-US" sz="2400" b="1" dirty="0" err="1"/>
              <a:t>নাম</a:t>
            </a:r>
            <a:r>
              <a:rPr lang="en-US" sz="2400" b="1" dirty="0"/>
              <a:t>  </a:t>
            </a:r>
            <a:r>
              <a:rPr lang="en-US" sz="2400" b="1" dirty="0" err="1"/>
              <a:t>কী</a:t>
            </a:r>
            <a:r>
              <a:rPr lang="en-US" sz="2400" b="1" dirty="0"/>
              <a:t>  ? </a:t>
            </a:r>
          </a:p>
          <a:p>
            <a:endParaRPr lang="en-US" sz="2400" b="1" dirty="0"/>
          </a:p>
          <a:p>
            <a:r>
              <a:rPr lang="en-US" sz="2400" b="1" dirty="0">
                <a:solidFill>
                  <a:srgbClr val="0070C0"/>
                </a:solidFill>
              </a:rPr>
              <a:t>  </a:t>
            </a:r>
            <a:r>
              <a:rPr lang="en-US" sz="2400" b="1" dirty="0" err="1">
                <a:solidFill>
                  <a:srgbClr val="0070C0"/>
                </a:solidFill>
              </a:rPr>
              <a:t>উত্তর</a:t>
            </a:r>
            <a:r>
              <a:rPr lang="en-US" sz="2400" b="1" dirty="0">
                <a:solidFill>
                  <a:srgbClr val="0070C0"/>
                </a:solidFill>
              </a:rPr>
              <a:t> == </a:t>
            </a:r>
            <a:r>
              <a:rPr lang="en-US" sz="2400" b="1" dirty="0" err="1">
                <a:solidFill>
                  <a:srgbClr val="0070C0"/>
                </a:solidFill>
              </a:rPr>
              <a:t>সমস্তপদ</a:t>
            </a:r>
            <a:r>
              <a:rPr lang="en-US" sz="2400" b="1" dirty="0">
                <a:solidFill>
                  <a:srgbClr val="0070C0"/>
                </a:solidFill>
              </a:rPr>
              <a:t> । 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329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A132A06-97B6-4D48-9533-617B9E2C91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641711"/>
              </p:ext>
            </p:extLst>
          </p:nvPr>
        </p:nvGraphicFramePr>
        <p:xfrm>
          <a:off x="0" y="0"/>
          <a:ext cx="9144000" cy="1295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764490278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3736358664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r>
                        <a:rPr lang="en-US" sz="3600" b="1" dirty="0" err="1">
                          <a:solidFill>
                            <a:srgbClr val="0070C0"/>
                          </a:solidFill>
                        </a:rPr>
                        <a:t>শিক্ষক</a:t>
                      </a:r>
                      <a:r>
                        <a:rPr lang="en-US" sz="3600" b="1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70C0"/>
                          </a:solidFill>
                        </a:rPr>
                        <a:t>পরিচিতি</a:t>
                      </a:r>
                      <a:r>
                        <a:rPr lang="en-US" sz="3600" b="1" dirty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err="1">
                          <a:solidFill>
                            <a:srgbClr val="0070C0"/>
                          </a:solidFill>
                        </a:rPr>
                        <a:t>পাঠ</a:t>
                      </a:r>
                      <a:r>
                        <a:rPr lang="en-US" sz="3600" b="1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70C0"/>
                          </a:solidFill>
                        </a:rPr>
                        <a:t>পরিচিতি</a:t>
                      </a:r>
                      <a:r>
                        <a:rPr lang="en-US" sz="3600" b="1" dirty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817391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B22A4CA2-2A0D-4887-AD3D-F35FE12669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960763"/>
              </p:ext>
            </p:extLst>
          </p:nvPr>
        </p:nvGraphicFramePr>
        <p:xfrm>
          <a:off x="0" y="1767840"/>
          <a:ext cx="9144000" cy="5090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3528070716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257139859"/>
                    </a:ext>
                  </a:extLst>
                </a:gridCol>
              </a:tblGrid>
              <a:tr h="5090160"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তছলিমা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ইয়াছমিন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শিখা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শিনিয়র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শিক্ষিকা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ধরমপুর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মাধ্যমিক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বিদ্যালয়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ভেড়ামেরা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,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কুষ্টিয়া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শ্রেণী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সপ্তম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বিষয়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বাংলা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দ্বতীয়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পত্র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সময়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 ৪৫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মিনিট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263048"/>
                  </a:ext>
                </a:extLst>
              </a:tr>
            </a:tbl>
          </a:graphicData>
        </a:graphic>
      </p:graphicFrame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67C5832-E8F6-4BF1-AA14-AFC61C6B48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2731"/>
              </p:ext>
            </p:extLst>
          </p:nvPr>
        </p:nvGraphicFramePr>
        <p:xfrm>
          <a:off x="0" y="1295400"/>
          <a:ext cx="9144000" cy="472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273791392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26905255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983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177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BBBA33-59B8-4F45-B16C-CC206FAC60F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E5945B-E656-414B-86A1-4986055F22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3124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5DF509-1F1A-4B7E-B7B9-727048A6D873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</a:rPr>
              <a:t>একক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কাজ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CC9EF3-B9D4-4B4A-8564-E321C09E9125}"/>
              </a:ext>
            </a:extLst>
          </p:cNvPr>
          <p:cNvSpPr/>
          <p:nvPr/>
        </p:nvSpPr>
        <p:spPr>
          <a:xfrm>
            <a:off x="0" y="457200"/>
            <a:ext cx="9144000" cy="3048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B9EA96-0E70-434B-9E75-853070768B4B}"/>
              </a:ext>
            </a:extLst>
          </p:cNvPr>
          <p:cNvSpPr txBox="1"/>
          <p:nvPr/>
        </p:nvSpPr>
        <p:spPr>
          <a:xfrm>
            <a:off x="152400" y="4038600"/>
            <a:ext cx="8991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সমাসের</a:t>
            </a:r>
            <a:r>
              <a:rPr lang="en-US" sz="2400" b="1" dirty="0"/>
              <a:t> </a:t>
            </a:r>
            <a:r>
              <a:rPr lang="en-US" sz="2400" b="1" dirty="0" err="1"/>
              <a:t>প্রথম</a:t>
            </a:r>
            <a:r>
              <a:rPr lang="en-US" sz="2400" b="1" dirty="0"/>
              <a:t> </a:t>
            </a:r>
            <a:r>
              <a:rPr lang="en-US" sz="2400" b="1" dirty="0" err="1"/>
              <a:t>পদ</a:t>
            </a:r>
            <a:r>
              <a:rPr lang="en-US" sz="2400" b="1" dirty="0"/>
              <a:t> </a:t>
            </a:r>
            <a:r>
              <a:rPr lang="en-US" sz="2400" b="1" dirty="0" err="1"/>
              <a:t>কে</a:t>
            </a:r>
            <a:r>
              <a:rPr lang="en-US" sz="2400" b="1" dirty="0"/>
              <a:t> </a:t>
            </a:r>
            <a:r>
              <a:rPr lang="en-US" sz="2400" b="1" dirty="0" err="1"/>
              <a:t>কী</a:t>
            </a:r>
            <a:r>
              <a:rPr lang="en-US" sz="2400" b="1" dirty="0"/>
              <a:t> </a:t>
            </a:r>
            <a:r>
              <a:rPr lang="en-US" sz="2400" b="1" dirty="0" err="1"/>
              <a:t>পদ</a:t>
            </a:r>
            <a:r>
              <a:rPr lang="en-US" sz="2400" b="1" dirty="0"/>
              <a:t> </a:t>
            </a:r>
            <a:r>
              <a:rPr lang="en-US" sz="2400" b="1" dirty="0" err="1"/>
              <a:t>বলে</a:t>
            </a:r>
            <a:r>
              <a:rPr lang="en-US" sz="2400" b="1" dirty="0"/>
              <a:t> ? </a:t>
            </a:r>
          </a:p>
          <a:p>
            <a:endParaRPr lang="en-US" sz="2400" b="1" dirty="0"/>
          </a:p>
          <a:p>
            <a:r>
              <a:rPr lang="en-US" sz="2400" b="1" dirty="0" err="1">
                <a:solidFill>
                  <a:srgbClr val="0070C0"/>
                </a:solidFill>
              </a:rPr>
              <a:t>উত্তর</a:t>
            </a:r>
            <a:r>
              <a:rPr lang="en-US" sz="2400" b="1" dirty="0">
                <a:solidFill>
                  <a:srgbClr val="0070C0"/>
                </a:solidFill>
              </a:rPr>
              <a:t> == </a:t>
            </a:r>
            <a:r>
              <a:rPr lang="en-US" sz="2400" b="1" dirty="0" err="1">
                <a:solidFill>
                  <a:srgbClr val="0070C0"/>
                </a:solidFill>
              </a:rPr>
              <a:t>পূর্ব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পদ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বলে</a:t>
            </a:r>
            <a:r>
              <a:rPr lang="en-US" sz="2400" b="1" dirty="0">
                <a:solidFill>
                  <a:srgbClr val="0070C0"/>
                </a:solidFill>
              </a:rPr>
              <a:t> । </a:t>
            </a:r>
          </a:p>
          <a:p>
            <a:endParaRPr lang="en-US" sz="2400" b="1" dirty="0"/>
          </a:p>
          <a:p>
            <a:r>
              <a:rPr lang="en-US" sz="2400" b="1" dirty="0" err="1"/>
              <a:t>শেষের</a:t>
            </a:r>
            <a:r>
              <a:rPr lang="en-US" sz="2400" b="1" dirty="0"/>
              <a:t> </a:t>
            </a:r>
            <a:r>
              <a:rPr lang="en-US" sz="2400" b="1" dirty="0" err="1"/>
              <a:t>পদ</a:t>
            </a:r>
            <a:r>
              <a:rPr lang="en-US" sz="2400" b="1" dirty="0"/>
              <a:t> </a:t>
            </a:r>
            <a:r>
              <a:rPr lang="en-US" sz="2400" b="1" dirty="0" err="1"/>
              <a:t>কে</a:t>
            </a:r>
            <a:r>
              <a:rPr lang="en-US" sz="2400" b="1" dirty="0"/>
              <a:t> </a:t>
            </a:r>
            <a:r>
              <a:rPr lang="en-US" sz="2400" b="1" dirty="0" err="1"/>
              <a:t>কি</a:t>
            </a:r>
            <a:r>
              <a:rPr lang="en-US" sz="2400" b="1" dirty="0"/>
              <a:t> </a:t>
            </a:r>
            <a:r>
              <a:rPr lang="en-US" sz="2400" b="1" dirty="0" err="1"/>
              <a:t>পদ</a:t>
            </a:r>
            <a:r>
              <a:rPr lang="en-US" sz="2400" b="1" dirty="0"/>
              <a:t> </a:t>
            </a:r>
            <a:r>
              <a:rPr lang="en-US" sz="2400" b="1" dirty="0" err="1"/>
              <a:t>বলে</a:t>
            </a:r>
            <a:r>
              <a:rPr lang="en-US" sz="2400" b="1" dirty="0"/>
              <a:t> ? </a:t>
            </a:r>
          </a:p>
          <a:p>
            <a:endParaRPr lang="en-US" sz="2400" b="1" dirty="0"/>
          </a:p>
          <a:p>
            <a:r>
              <a:rPr lang="en-US" sz="2400" b="1" dirty="0" err="1">
                <a:solidFill>
                  <a:srgbClr val="0070C0"/>
                </a:solidFill>
              </a:rPr>
              <a:t>উত্তর</a:t>
            </a:r>
            <a:r>
              <a:rPr lang="en-US" sz="2400" b="1" dirty="0">
                <a:solidFill>
                  <a:srgbClr val="0070C0"/>
                </a:solidFill>
              </a:rPr>
              <a:t> ==</a:t>
            </a:r>
            <a:r>
              <a:rPr lang="en-US" sz="2400" b="1" dirty="0" err="1">
                <a:solidFill>
                  <a:srgbClr val="0070C0"/>
                </a:solidFill>
              </a:rPr>
              <a:t>পর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পদ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বা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উত্তর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পদ</a:t>
            </a:r>
            <a:r>
              <a:rPr lang="en-US" sz="2400" b="1" dirty="0">
                <a:solidFill>
                  <a:srgbClr val="0070C0"/>
                </a:solidFill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2943374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962B8A5-64A9-4FE8-97BF-B365CDACBBD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DDBABC-5BF4-438F-BB66-22384DBB8DE5}"/>
              </a:ext>
            </a:extLst>
          </p:cNvPr>
          <p:cNvSpPr txBox="1"/>
          <p:nvPr/>
        </p:nvSpPr>
        <p:spPr>
          <a:xfrm>
            <a:off x="2819400" y="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70C0"/>
                </a:solidFill>
              </a:rPr>
              <a:t>দলীয়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কাজ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949C469-C43B-451A-8615-470FCF5E37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9144000" cy="360045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AAF20A0-8382-4D5F-8D3B-C4D9EE261F41}"/>
              </a:ext>
            </a:extLst>
          </p:cNvPr>
          <p:cNvSpPr/>
          <p:nvPr/>
        </p:nvSpPr>
        <p:spPr>
          <a:xfrm>
            <a:off x="0" y="646330"/>
            <a:ext cx="9144000" cy="4204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DB2057-DD62-4A53-854A-F15645D8F98F}"/>
              </a:ext>
            </a:extLst>
          </p:cNvPr>
          <p:cNvSpPr txBox="1"/>
          <p:nvPr/>
        </p:nvSpPr>
        <p:spPr>
          <a:xfrm>
            <a:off x="76200" y="5057776"/>
            <a:ext cx="9067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সিংহ</a:t>
            </a:r>
            <a:r>
              <a:rPr lang="en-US" b="1" dirty="0"/>
              <a:t> </a:t>
            </a:r>
            <a:r>
              <a:rPr lang="en-US" b="1" dirty="0" err="1"/>
              <a:t>চিহ্নিত</a:t>
            </a:r>
            <a:r>
              <a:rPr lang="en-US" b="1" dirty="0"/>
              <a:t> </a:t>
            </a:r>
            <a:r>
              <a:rPr lang="en-US" b="1" dirty="0" err="1"/>
              <a:t>আসন</a:t>
            </a:r>
            <a:r>
              <a:rPr lang="en-US" b="1" dirty="0"/>
              <a:t> == </a:t>
            </a:r>
            <a:r>
              <a:rPr lang="en-US" b="1" dirty="0" err="1"/>
              <a:t>সিংহাসন</a:t>
            </a:r>
            <a:r>
              <a:rPr lang="en-US" b="1" dirty="0"/>
              <a:t>  ।   </a:t>
            </a:r>
          </a:p>
          <a:p>
            <a:endParaRPr lang="en-US" b="1" dirty="0"/>
          </a:p>
          <a:p>
            <a:r>
              <a:rPr lang="en-US" b="1" dirty="0" err="1"/>
              <a:t>এখানে</a:t>
            </a:r>
            <a:r>
              <a:rPr lang="en-US" b="1" dirty="0"/>
              <a:t> </a:t>
            </a:r>
            <a:r>
              <a:rPr lang="en-US" b="1" dirty="0" err="1"/>
              <a:t>কোনটি</a:t>
            </a:r>
            <a:r>
              <a:rPr lang="en-US" b="1" dirty="0"/>
              <a:t> </a:t>
            </a:r>
            <a:r>
              <a:rPr lang="en-US" b="1" dirty="0" err="1"/>
              <a:t>ব্যাসবাক্য</a:t>
            </a:r>
            <a:r>
              <a:rPr lang="en-US" b="1" dirty="0"/>
              <a:t> , </a:t>
            </a:r>
            <a:r>
              <a:rPr lang="en-US" b="1" dirty="0" err="1"/>
              <a:t>কোনটি</a:t>
            </a:r>
            <a:r>
              <a:rPr lang="en-US" b="1" dirty="0"/>
              <a:t> </a:t>
            </a:r>
            <a:r>
              <a:rPr lang="en-US" b="1" dirty="0" err="1"/>
              <a:t>সমস্যমান</a:t>
            </a:r>
            <a:r>
              <a:rPr lang="en-US" b="1" dirty="0"/>
              <a:t> </a:t>
            </a:r>
            <a:r>
              <a:rPr lang="en-US" b="1" dirty="0" err="1"/>
              <a:t>পদ</a:t>
            </a:r>
            <a:r>
              <a:rPr lang="en-US" b="1" dirty="0"/>
              <a:t> , </a:t>
            </a:r>
            <a:r>
              <a:rPr lang="en-US" b="1" dirty="0" err="1"/>
              <a:t>কোনটি</a:t>
            </a:r>
            <a:r>
              <a:rPr lang="en-US" b="1" dirty="0"/>
              <a:t> </a:t>
            </a:r>
            <a:r>
              <a:rPr lang="en-US" b="1" dirty="0" err="1"/>
              <a:t>সমস্তপদ</a:t>
            </a:r>
            <a:r>
              <a:rPr lang="en-US" b="1" dirty="0"/>
              <a:t> । </a:t>
            </a:r>
          </a:p>
          <a:p>
            <a:endParaRPr lang="en-US" dirty="0"/>
          </a:p>
          <a:p>
            <a:r>
              <a:rPr lang="en-US" b="1" dirty="0" err="1">
                <a:solidFill>
                  <a:srgbClr val="0070C0"/>
                </a:solidFill>
              </a:rPr>
              <a:t>উত্তর</a:t>
            </a:r>
            <a:r>
              <a:rPr lang="en-US" b="1" dirty="0">
                <a:solidFill>
                  <a:srgbClr val="0070C0"/>
                </a:solidFill>
              </a:rPr>
              <a:t> == </a:t>
            </a:r>
            <a:r>
              <a:rPr lang="en-US" b="1" dirty="0" err="1">
                <a:solidFill>
                  <a:srgbClr val="0070C0"/>
                </a:solidFill>
              </a:rPr>
              <a:t>সিংহ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চিহ্নিত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আসন</a:t>
            </a:r>
            <a:r>
              <a:rPr lang="en-US" b="1" dirty="0">
                <a:solidFill>
                  <a:srgbClr val="0070C0"/>
                </a:solidFill>
              </a:rPr>
              <a:t>  </a:t>
            </a:r>
            <a:r>
              <a:rPr lang="en-US" b="1" dirty="0" err="1">
                <a:solidFill>
                  <a:srgbClr val="0070C0"/>
                </a:solidFill>
              </a:rPr>
              <a:t>ব্যাসবাক্য</a:t>
            </a:r>
            <a:r>
              <a:rPr lang="en-US" b="1" dirty="0">
                <a:solidFill>
                  <a:srgbClr val="0070C0"/>
                </a:solidFill>
              </a:rPr>
              <a:t> , </a:t>
            </a:r>
            <a:r>
              <a:rPr lang="en-US" b="1" dirty="0" err="1">
                <a:solidFill>
                  <a:srgbClr val="0070C0"/>
                </a:solidFill>
              </a:rPr>
              <a:t>সিংহ</a:t>
            </a:r>
            <a:r>
              <a:rPr lang="en-US" b="1" dirty="0">
                <a:solidFill>
                  <a:srgbClr val="0070C0"/>
                </a:solidFill>
              </a:rPr>
              <a:t> ==</a:t>
            </a:r>
            <a:r>
              <a:rPr lang="en-US" b="1" dirty="0" err="1">
                <a:solidFill>
                  <a:srgbClr val="0070C0"/>
                </a:solidFill>
              </a:rPr>
              <a:t>চিহ্নিত</a:t>
            </a:r>
            <a:r>
              <a:rPr lang="en-US" b="1" dirty="0">
                <a:solidFill>
                  <a:srgbClr val="0070C0"/>
                </a:solidFill>
              </a:rPr>
              <a:t> ==</a:t>
            </a:r>
            <a:r>
              <a:rPr lang="en-US" b="1" dirty="0" err="1">
                <a:solidFill>
                  <a:srgbClr val="0070C0"/>
                </a:solidFill>
              </a:rPr>
              <a:t>আসন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প্রত্যেকটি</a:t>
            </a:r>
            <a:r>
              <a:rPr lang="en-US" b="1" dirty="0">
                <a:solidFill>
                  <a:srgbClr val="0070C0"/>
                </a:solidFill>
              </a:rPr>
              <a:t>  </a:t>
            </a:r>
            <a:r>
              <a:rPr lang="en-US" b="1" dirty="0" err="1">
                <a:solidFill>
                  <a:srgbClr val="0070C0"/>
                </a:solidFill>
              </a:rPr>
              <a:t>শব্দ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এক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একটি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সমস্যমান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পদ</a:t>
            </a:r>
            <a:r>
              <a:rPr lang="en-US" b="1" dirty="0">
                <a:solidFill>
                  <a:srgbClr val="0070C0"/>
                </a:solidFill>
              </a:rPr>
              <a:t>  ,  </a:t>
            </a:r>
            <a:r>
              <a:rPr lang="en-US" b="1" dirty="0" err="1">
                <a:solidFill>
                  <a:srgbClr val="0070C0"/>
                </a:solidFill>
              </a:rPr>
              <a:t>সিংহাসন</a:t>
            </a:r>
            <a:r>
              <a:rPr lang="en-US" b="1" dirty="0">
                <a:solidFill>
                  <a:srgbClr val="0070C0"/>
                </a:solidFill>
              </a:rPr>
              <a:t>     == </a:t>
            </a:r>
            <a:r>
              <a:rPr lang="en-US" b="1" dirty="0" err="1">
                <a:solidFill>
                  <a:srgbClr val="0070C0"/>
                </a:solidFill>
              </a:rPr>
              <a:t>সমস্তপদ</a:t>
            </a:r>
            <a:r>
              <a:rPr lang="en-US" b="1" dirty="0">
                <a:solidFill>
                  <a:srgbClr val="0070C0"/>
                </a:solidFill>
              </a:rPr>
              <a:t> ।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57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4FD1DE-F60A-4863-84CB-CA080F0D9BDA}"/>
              </a:ext>
            </a:extLst>
          </p:cNvPr>
          <p:cNvSpPr/>
          <p:nvPr/>
        </p:nvSpPr>
        <p:spPr>
          <a:xfrm>
            <a:off x="0" y="0"/>
            <a:ext cx="9144000" cy="6781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AF8546F-EBA4-48FA-9A43-04B22FAF3D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626" y="1401870"/>
            <a:ext cx="9156526" cy="446553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361414F-4963-450E-99A3-BD31D475D8EE}"/>
              </a:ext>
            </a:extLst>
          </p:cNvPr>
          <p:cNvSpPr txBox="1"/>
          <p:nvPr/>
        </p:nvSpPr>
        <p:spPr>
          <a:xfrm>
            <a:off x="3237976" y="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70C0"/>
                </a:solidFill>
              </a:rPr>
              <a:t>বাড়ির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কাজ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8735E6B-7CDB-47BC-B8B2-82EF6EB899CA}"/>
              </a:ext>
            </a:extLst>
          </p:cNvPr>
          <p:cNvSpPr/>
          <p:nvPr/>
        </p:nvSpPr>
        <p:spPr>
          <a:xfrm>
            <a:off x="-12526" y="838200"/>
            <a:ext cx="9156526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27AFEB-B5B1-4271-8907-51B0C7ADF7EE}"/>
              </a:ext>
            </a:extLst>
          </p:cNvPr>
          <p:cNvSpPr txBox="1"/>
          <p:nvPr/>
        </p:nvSpPr>
        <p:spPr>
          <a:xfrm>
            <a:off x="381000" y="5867400"/>
            <a:ext cx="872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        </a:t>
            </a:r>
            <a:r>
              <a:rPr lang="en-US" sz="2800" b="1" dirty="0" err="1"/>
              <a:t>বাংলা</a:t>
            </a:r>
            <a:r>
              <a:rPr lang="en-US" sz="2800" b="1" dirty="0"/>
              <a:t> </a:t>
            </a:r>
            <a:r>
              <a:rPr lang="en-US" sz="2800" b="1" dirty="0" err="1"/>
              <a:t>ভাষায়</a:t>
            </a:r>
            <a:r>
              <a:rPr lang="en-US" sz="2800" b="1" dirty="0"/>
              <a:t> </a:t>
            </a:r>
            <a:r>
              <a:rPr lang="en-US" sz="2800" b="1" dirty="0" err="1"/>
              <a:t>সমাসের</a:t>
            </a:r>
            <a:r>
              <a:rPr lang="en-US" sz="2800" b="1" dirty="0"/>
              <a:t> </a:t>
            </a:r>
            <a:r>
              <a:rPr lang="en-US" sz="2800" b="1" dirty="0" err="1"/>
              <a:t>প্রয়োজনীয়তা</a:t>
            </a:r>
            <a:r>
              <a:rPr lang="en-US" sz="2800" b="1" dirty="0"/>
              <a:t> </a:t>
            </a:r>
            <a:r>
              <a:rPr lang="en-US" sz="2800" b="1" dirty="0" err="1"/>
              <a:t>লিখ</a:t>
            </a:r>
            <a:r>
              <a:rPr lang="en-US" sz="2800" b="1" dirty="0"/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40117433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18E002-7EAC-429C-A54E-FDA7DDBD6CD9}"/>
              </a:ext>
            </a:extLst>
          </p:cNvPr>
          <p:cNvSpPr/>
          <p:nvPr/>
        </p:nvSpPr>
        <p:spPr>
          <a:xfrm>
            <a:off x="0" y="0"/>
            <a:ext cx="90678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C0DEDB1-7382-4F62-9B7F-D7F1F8392868}"/>
              </a:ext>
            </a:extLst>
          </p:cNvPr>
          <p:cNvSpPr/>
          <p:nvPr/>
        </p:nvSpPr>
        <p:spPr>
          <a:xfrm>
            <a:off x="0" y="818466"/>
            <a:ext cx="9067800" cy="5531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F92029-5E63-42A7-B9A1-D966FD3603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" y="1371600"/>
            <a:ext cx="9060088" cy="5486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B88C9AB-BFE5-40BD-95AE-22003FC927FE}"/>
              </a:ext>
            </a:extLst>
          </p:cNvPr>
          <p:cNvSpPr txBox="1"/>
          <p:nvPr/>
        </p:nvSpPr>
        <p:spPr>
          <a:xfrm>
            <a:off x="1752600" y="172135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ধন্যবাদ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9451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156AE3-457E-471E-9C1C-76DDE07644B6}"/>
              </a:ext>
            </a:extLst>
          </p:cNvPr>
          <p:cNvSpPr/>
          <p:nvPr/>
        </p:nvSpPr>
        <p:spPr>
          <a:xfrm>
            <a:off x="0" y="-3123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2D571B-0DC1-4B8C-BC4A-BC55B8D67279}"/>
              </a:ext>
            </a:extLst>
          </p:cNvPr>
          <p:cNvSpPr txBox="1"/>
          <p:nvPr/>
        </p:nvSpPr>
        <p:spPr>
          <a:xfrm>
            <a:off x="2362200" y="762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70C0"/>
                </a:solidFill>
              </a:rPr>
              <a:t>আজকের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পাঠ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A08E0-2C92-4DDB-BE52-A5936CD3476B}"/>
              </a:ext>
            </a:extLst>
          </p:cNvPr>
          <p:cNvSpPr/>
          <p:nvPr/>
        </p:nvSpPr>
        <p:spPr>
          <a:xfrm>
            <a:off x="0" y="990601"/>
            <a:ext cx="9144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AC272F-E54B-4BF1-B620-51B8518E7206}"/>
              </a:ext>
            </a:extLst>
          </p:cNvPr>
          <p:cNvSpPr txBox="1"/>
          <p:nvPr/>
        </p:nvSpPr>
        <p:spPr>
          <a:xfrm>
            <a:off x="3429000" y="2948166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/>
              <a:t>সমাস</a:t>
            </a:r>
            <a:r>
              <a:rPr lang="en-US" sz="4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04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573CF3-C2D1-4790-AD18-391982980771}"/>
              </a:ext>
            </a:extLst>
          </p:cNvPr>
          <p:cNvSpPr/>
          <p:nvPr/>
        </p:nvSpPr>
        <p:spPr>
          <a:xfrm>
            <a:off x="0" y="13395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BAE0A6-F138-4762-A68F-239372542180}"/>
              </a:ext>
            </a:extLst>
          </p:cNvPr>
          <p:cNvSpPr txBox="1"/>
          <p:nvPr/>
        </p:nvSpPr>
        <p:spPr>
          <a:xfrm>
            <a:off x="2971800" y="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70C0"/>
                </a:solidFill>
              </a:rPr>
              <a:t>শিখন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ফল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4C5EFF-0CF0-446B-812D-2283ACBDC1DF}"/>
              </a:ext>
            </a:extLst>
          </p:cNvPr>
          <p:cNvSpPr/>
          <p:nvPr/>
        </p:nvSpPr>
        <p:spPr>
          <a:xfrm>
            <a:off x="0" y="990600"/>
            <a:ext cx="91440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1CBBE2-F83A-449E-BD55-786BA99DDDB0}"/>
              </a:ext>
            </a:extLst>
          </p:cNvPr>
          <p:cNvSpPr txBox="1"/>
          <p:nvPr/>
        </p:nvSpPr>
        <p:spPr>
          <a:xfrm>
            <a:off x="609600" y="2057400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১।  সমাস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কী তা বলতে  পারবে 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endParaRPr lang="bn-BD" sz="28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২।  সমাসের  প্রকারভেদ   ব্যাখ্যা করতে পারবে।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endParaRPr lang="bn-BD" sz="28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GB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বিভিন্ন প্রকার  সমাসের উদাহরণ দিতে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b="1" dirty="0">
                <a:latin typeface="NikoshBAN" pitchFamily="2" charset="0"/>
              </a:rPr>
              <a:t>৪ । </a:t>
            </a:r>
            <a:r>
              <a:rPr lang="en-US" sz="2800" b="1" dirty="0" err="1">
                <a:latin typeface="NikoshBAN" pitchFamily="2" charset="0"/>
              </a:rPr>
              <a:t>সমাসের</a:t>
            </a:r>
            <a:r>
              <a:rPr lang="en-US" sz="2800" b="1" dirty="0">
                <a:latin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</a:rPr>
              <a:t>প্রয়োজনিয়তা</a:t>
            </a:r>
            <a:r>
              <a:rPr lang="en-US" sz="2800" b="1" dirty="0">
                <a:latin typeface="NikoshBAN" pitchFamily="2" charset="0"/>
              </a:rPr>
              <a:t>  </a:t>
            </a:r>
            <a:r>
              <a:rPr lang="en-US" sz="2800" b="1" dirty="0" err="1">
                <a:latin typeface="NikoshBAN" pitchFamily="2" charset="0"/>
              </a:rPr>
              <a:t>জানতে</a:t>
            </a:r>
            <a:r>
              <a:rPr lang="en-US" sz="2800" b="1" dirty="0">
                <a:latin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</a:rPr>
              <a:t>পারবে</a:t>
            </a:r>
            <a:r>
              <a:rPr lang="en-US" sz="2800" b="1" dirty="0">
                <a:latin typeface="NikoshBAN" pitchFamily="2" charset="0"/>
              </a:rPr>
              <a:t> । </a:t>
            </a:r>
          </a:p>
          <a:p>
            <a:endParaRPr lang="en-US" sz="2800" b="1" dirty="0">
              <a:latin typeface="NikoshBAN" pitchFamily="2" charset="0"/>
            </a:endParaRPr>
          </a:p>
          <a:p>
            <a:r>
              <a:rPr lang="en-US" sz="2800" b="1" dirty="0">
                <a:latin typeface="NikoshBAN" pitchFamily="2" charset="0"/>
              </a:rPr>
              <a:t>৫। </a:t>
            </a:r>
            <a:r>
              <a:rPr lang="en-US" sz="2800" b="1" dirty="0" err="1">
                <a:latin typeface="NikoshBAN" pitchFamily="2" charset="0"/>
              </a:rPr>
              <a:t>সমাস</a:t>
            </a:r>
            <a:r>
              <a:rPr lang="en-US" sz="2800" b="1" dirty="0">
                <a:latin typeface="NikoshBAN" pitchFamily="2" charset="0"/>
              </a:rPr>
              <a:t> ও </a:t>
            </a:r>
            <a:r>
              <a:rPr lang="en-US" sz="2800" b="1" dirty="0" err="1">
                <a:latin typeface="NikoshBAN" pitchFamily="2" charset="0"/>
              </a:rPr>
              <a:t>সন্ধির</a:t>
            </a:r>
            <a:r>
              <a:rPr lang="en-US" sz="2800" b="1" dirty="0">
                <a:latin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</a:rPr>
              <a:t>মধ্যে</a:t>
            </a:r>
            <a:r>
              <a:rPr lang="en-US" sz="2800" b="1" dirty="0">
                <a:latin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</a:rPr>
              <a:t>পার্থক্য</a:t>
            </a:r>
            <a:r>
              <a:rPr lang="en-US" sz="2800" b="1" dirty="0">
                <a:latin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</a:rPr>
              <a:t>করতে</a:t>
            </a:r>
            <a:r>
              <a:rPr lang="en-US" sz="2800" b="1" dirty="0">
                <a:latin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</a:rPr>
              <a:t>পারবে</a:t>
            </a:r>
            <a:r>
              <a:rPr lang="en-US" sz="2800" b="1" dirty="0">
                <a:latin typeface="NikoshBAN" pitchFamily="2" charset="0"/>
              </a:rPr>
              <a:t> ।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35401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6C8D68-C1B7-4CB2-8600-ADC1937DAFDB}"/>
              </a:ext>
            </a:extLst>
          </p:cNvPr>
          <p:cNvSpPr/>
          <p:nvPr/>
        </p:nvSpPr>
        <p:spPr>
          <a:xfrm>
            <a:off x="0" y="-152400"/>
            <a:ext cx="9144000" cy="7010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7E9176-EC17-4EFE-AB1F-641A21EDC2EF}"/>
              </a:ext>
            </a:extLst>
          </p:cNvPr>
          <p:cNvSpPr txBox="1"/>
          <p:nvPr/>
        </p:nvSpPr>
        <p:spPr>
          <a:xfrm>
            <a:off x="1676400" y="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i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সমাস শব্দের অর্থ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F225FD-74B8-45DF-B252-31C370AF943F}"/>
              </a:ext>
            </a:extLst>
          </p:cNvPr>
          <p:cNvSpPr/>
          <p:nvPr/>
        </p:nvSpPr>
        <p:spPr>
          <a:xfrm>
            <a:off x="0" y="990600"/>
            <a:ext cx="91440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9C168A-F220-49C1-8633-28A68C5CF375}"/>
              </a:ext>
            </a:extLst>
          </p:cNvPr>
          <p:cNvSpPr txBox="1"/>
          <p:nvPr/>
        </p:nvSpPr>
        <p:spPr>
          <a:xfrm>
            <a:off x="0" y="175260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latin typeface="NikoshBAN" pitchFamily="2" charset="0"/>
                <a:cs typeface="NikoshBAN" pitchFamily="2" charset="0"/>
              </a:rPr>
              <a:t>সংক্ষেপ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ণ ,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মিলন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,</a:t>
            </a:r>
            <a:br>
              <a:rPr lang="bn-BD" sz="4000" b="1" dirty="0">
                <a:latin typeface="NikoshBAN" pitchFamily="2" charset="0"/>
                <a:cs typeface="NikoshBAN" pitchFamily="2" charset="0"/>
              </a:rPr>
            </a:b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br>
              <a:rPr lang="bn-BD" sz="4000" b="1" dirty="0">
                <a:latin typeface="NikoshBAN" pitchFamily="2" charset="0"/>
                <a:cs typeface="NikoshBAN" pitchFamily="2" charset="0"/>
              </a:rPr>
            </a:br>
            <a:r>
              <a:rPr lang="bn-BD" sz="4000" b="1" dirty="0">
                <a:latin typeface="NikoshBAN" pitchFamily="2" charset="0"/>
                <a:cs typeface="NikoshBAN" pitchFamily="2" charset="0"/>
              </a:rPr>
              <a:t>একাধিক পদের একপদীকরণ।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82063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5E7180-277E-4E5F-9AF3-ACE25CB68292}"/>
              </a:ext>
            </a:extLst>
          </p:cNvPr>
          <p:cNvSpPr/>
          <p:nvPr/>
        </p:nvSpPr>
        <p:spPr>
          <a:xfrm>
            <a:off x="0" y="-76200"/>
            <a:ext cx="9144000" cy="7010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97EB37-D63D-4D9B-9B89-7A94E4B517AD}"/>
              </a:ext>
            </a:extLst>
          </p:cNvPr>
          <p:cNvSpPr txBox="1"/>
          <p:nvPr/>
        </p:nvSpPr>
        <p:spPr>
          <a:xfrm>
            <a:off x="2362200" y="762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70C0"/>
                </a:solidFill>
              </a:rPr>
              <a:t>সমাস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কাকে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বলে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b="1" dirty="0">
                <a:solidFill>
                  <a:srgbClr val="0070C0"/>
                </a:solidFill>
              </a:rPr>
              <a:t>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9C9A14-003E-4114-B685-D965BEA82B34}"/>
              </a:ext>
            </a:extLst>
          </p:cNvPr>
          <p:cNvSpPr/>
          <p:nvPr/>
        </p:nvSpPr>
        <p:spPr>
          <a:xfrm>
            <a:off x="32479" y="1031020"/>
            <a:ext cx="9079042" cy="3405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27D629-B0A4-4A83-965F-DEB9DEEED5A6}"/>
              </a:ext>
            </a:extLst>
          </p:cNvPr>
          <p:cNvSpPr txBox="1"/>
          <p:nvPr/>
        </p:nvSpPr>
        <p:spPr>
          <a:xfrm>
            <a:off x="261079" y="3614291"/>
            <a:ext cx="88829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GB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>
                <a:latin typeface="NikoshBAN" pitchFamily="2" charset="0"/>
                <a:cs typeface="NikoshBAN" pitchFamily="2" charset="0"/>
              </a:rPr>
              <a:t>সম্পর্কযুক্ত</a:t>
            </a:r>
            <a:r>
              <a:rPr lang="en-GB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GB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>
                <a:latin typeface="NikoshBAN" pitchFamily="2" charset="0"/>
                <a:cs typeface="NikoshBAN" pitchFamily="2" charset="0"/>
              </a:rPr>
              <a:t>ততোধিক</a:t>
            </a:r>
            <a:r>
              <a:rPr lang="en-GB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GB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GB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>
                <a:latin typeface="NikoshBAN" pitchFamily="2" charset="0"/>
                <a:cs typeface="NikoshBAN" pitchFamily="2" charset="0"/>
              </a:rPr>
              <a:t>পদে</a:t>
            </a:r>
            <a:r>
              <a:rPr lang="en-GB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GB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>
                <a:latin typeface="NikoshBAN" pitchFamily="2" charset="0"/>
                <a:cs typeface="NikoshBAN" pitchFamily="2" charset="0"/>
              </a:rPr>
              <a:t>হওয়াকে</a:t>
            </a:r>
            <a:r>
              <a:rPr lang="en-GB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>
                <a:latin typeface="NikoshBAN" pitchFamily="2" charset="0"/>
                <a:cs typeface="NikoshBAN" pitchFamily="2" charset="0"/>
              </a:rPr>
              <a:t>সমাস</a:t>
            </a:r>
            <a:r>
              <a:rPr lang="en-GB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b="1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GB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1800" b="1" dirty="0">
                <a:latin typeface="NikoshBAN" pitchFamily="2" charset="0"/>
                <a:cs typeface="NikoshBAN" pitchFamily="2" charset="0"/>
              </a:rPr>
              <a:t>।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916483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CED7D0A-31EB-4D08-A66E-700B0B756F21}"/>
              </a:ext>
            </a:extLst>
          </p:cNvPr>
          <p:cNvSpPr/>
          <p:nvPr/>
        </p:nvSpPr>
        <p:spPr>
          <a:xfrm>
            <a:off x="0" y="76200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।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11734B-E0BB-4EEA-BA13-D220ED78CE10}"/>
              </a:ext>
            </a:extLst>
          </p:cNvPr>
          <p:cNvSpPr txBox="1"/>
          <p:nvPr/>
        </p:nvSpPr>
        <p:spPr>
          <a:xfrm>
            <a:off x="762000" y="76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70C0"/>
                </a:solidFill>
              </a:rPr>
              <a:t>সমাস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সম্পর্কে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পণ্ডীতগণের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মতামত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A9932E8-D87C-4E3C-8704-44BC0D67625A}"/>
              </a:ext>
            </a:extLst>
          </p:cNvPr>
          <p:cNvSpPr/>
          <p:nvPr/>
        </p:nvSpPr>
        <p:spPr>
          <a:xfrm>
            <a:off x="0" y="914400"/>
            <a:ext cx="9141502" cy="3809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662F77-6D39-4BE5-95D9-3A0E8CA2AA5D}"/>
              </a:ext>
            </a:extLst>
          </p:cNvPr>
          <p:cNvSpPr txBox="1"/>
          <p:nvPr/>
        </p:nvSpPr>
        <p:spPr>
          <a:xfrm>
            <a:off x="152400" y="2117556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</a:rPr>
              <a:t>ডঃ</a:t>
            </a:r>
            <a:r>
              <a:rPr lang="en-US" sz="2400" b="1" dirty="0">
                <a:solidFill>
                  <a:srgbClr val="0070C0"/>
                </a:solidFill>
              </a:rPr>
              <a:t>  </a:t>
            </a:r>
            <a:r>
              <a:rPr lang="en-US" sz="2400" b="1" dirty="0" err="1">
                <a:solidFill>
                  <a:srgbClr val="0070C0"/>
                </a:solidFill>
              </a:rPr>
              <a:t>মুহম্মাদ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শহীদুল্লাহর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মতে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/>
              <a:t>, </a:t>
            </a:r>
            <a:r>
              <a:rPr lang="en-US" sz="2400" b="1" dirty="0" err="1"/>
              <a:t>পরস্পর</a:t>
            </a:r>
            <a:r>
              <a:rPr lang="en-US" sz="2400" b="1" dirty="0"/>
              <a:t> .</a:t>
            </a:r>
            <a:r>
              <a:rPr lang="en-US" sz="2400" b="1" dirty="0" err="1"/>
              <a:t>অর্থসঙ্গতিবিশিষ্ট</a:t>
            </a:r>
            <a:r>
              <a:rPr lang="en-US" sz="2400" b="1" dirty="0"/>
              <a:t> </a:t>
            </a:r>
            <a:r>
              <a:rPr lang="en-US" sz="2400" b="1" dirty="0" err="1"/>
              <a:t>দুই</a:t>
            </a:r>
            <a:r>
              <a:rPr lang="en-US" sz="2400" b="1" dirty="0"/>
              <a:t> </a:t>
            </a:r>
            <a:r>
              <a:rPr lang="en-US" sz="2400" b="1" dirty="0" err="1"/>
              <a:t>বা</a:t>
            </a:r>
            <a:r>
              <a:rPr lang="en-US" sz="2400" b="1" dirty="0"/>
              <a:t> </a:t>
            </a:r>
            <a:r>
              <a:rPr lang="en-US" sz="2400" b="1" dirty="0" err="1"/>
              <a:t>বহু</a:t>
            </a:r>
            <a:r>
              <a:rPr lang="en-US" sz="2400" b="1" dirty="0"/>
              <a:t> </a:t>
            </a:r>
            <a:r>
              <a:rPr lang="en-US" sz="2400" b="1" dirty="0" err="1"/>
              <a:t>পদকে</a:t>
            </a:r>
            <a:r>
              <a:rPr lang="en-US" sz="2400" b="1" dirty="0"/>
              <a:t> </a:t>
            </a:r>
            <a:r>
              <a:rPr lang="en-US" sz="2400" b="1" dirty="0" err="1"/>
              <a:t>একটি</a:t>
            </a:r>
            <a:r>
              <a:rPr lang="en-US" sz="2400" b="1" dirty="0"/>
              <a:t> </a:t>
            </a:r>
            <a:r>
              <a:rPr lang="en-US" sz="2400" b="1" dirty="0" err="1"/>
              <a:t>পদ</a:t>
            </a:r>
            <a:r>
              <a:rPr lang="en-US" sz="2400" b="1" dirty="0"/>
              <a:t> </a:t>
            </a:r>
            <a:r>
              <a:rPr lang="en-US" sz="2400" b="1" dirty="0" err="1"/>
              <a:t>করার</a:t>
            </a:r>
            <a:r>
              <a:rPr lang="en-US" sz="2400" b="1" dirty="0"/>
              <a:t> </a:t>
            </a:r>
            <a:r>
              <a:rPr lang="en-US" sz="2400" b="1" dirty="0" err="1"/>
              <a:t>নাম</a:t>
            </a:r>
            <a:r>
              <a:rPr lang="en-US" sz="2400" b="1" dirty="0"/>
              <a:t> </a:t>
            </a:r>
            <a:r>
              <a:rPr lang="en-US" sz="2400" b="1" dirty="0" err="1"/>
              <a:t>সমাস</a:t>
            </a:r>
            <a:r>
              <a:rPr lang="en-US" sz="2400" b="1" dirty="0"/>
              <a:t> ।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B6939A-9DA8-416B-AF91-F74C24EF8C0D}"/>
              </a:ext>
            </a:extLst>
          </p:cNvPr>
          <p:cNvSpPr txBox="1"/>
          <p:nvPr/>
        </p:nvSpPr>
        <p:spPr>
          <a:xfrm>
            <a:off x="152400" y="41148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</a:rPr>
              <a:t>ডঃ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সুকুমার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সেনের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মতে</a:t>
            </a:r>
            <a:r>
              <a:rPr lang="en-US" sz="2400" b="1" dirty="0">
                <a:solidFill>
                  <a:srgbClr val="0070C0"/>
                </a:solidFill>
              </a:rPr>
              <a:t> ,  </a:t>
            </a:r>
            <a:r>
              <a:rPr lang="en-US" sz="2400" b="1" dirty="0" err="1"/>
              <a:t>পরস্পর</a:t>
            </a:r>
            <a:r>
              <a:rPr lang="en-US" sz="2400" b="1" dirty="0"/>
              <a:t> </a:t>
            </a:r>
            <a:r>
              <a:rPr lang="en-US" sz="2400" b="1" dirty="0" err="1"/>
              <a:t>তন্বয়বিশিষ্ট</a:t>
            </a:r>
            <a:r>
              <a:rPr lang="en-US" sz="2400" b="1" dirty="0"/>
              <a:t> </a:t>
            </a:r>
            <a:r>
              <a:rPr lang="en-US" sz="2400" b="1" dirty="0" err="1"/>
              <a:t>দুই</a:t>
            </a:r>
            <a:r>
              <a:rPr lang="en-US" sz="2400" b="1" dirty="0"/>
              <a:t> </a:t>
            </a:r>
            <a:r>
              <a:rPr lang="en-US" sz="2400" b="1" dirty="0" err="1"/>
              <a:t>বা</a:t>
            </a:r>
            <a:r>
              <a:rPr lang="en-US" sz="2400" b="1" dirty="0"/>
              <a:t> </a:t>
            </a:r>
            <a:r>
              <a:rPr lang="en-US" sz="2400" b="1" dirty="0" err="1"/>
              <a:t>ততোধিক</a:t>
            </a:r>
            <a:r>
              <a:rPr lang="en-US" sz="2400" b="1" dirty="0"/>
              <a:t> </a:t>
            </a:r>
            <a:r>
              <a:rPr lang="en-US" sz="2400" b="1" dirty="0" err="1"/>
              <a:t>পদের</a:t>
            </a:r>
            <a:r>
              <a:rPr lang="en-US" sz="2400" b="1" dirty="0"/>
              <a:t> </a:t>
            </a:r>
            <a:r>
              <a:rPr lang="en-US" sz="2400" b="1" dirty="0" err="1"/>
              <a:t>একপদে</a:t>
            </a:r>
            <a:r>
              <a:rPr lang="en-US" sz="2400" b="1" dirty="0"/>
              <a:t> </a:t>
            </a:r>
            <a:r>
              <a:rPr lang="en-US" sz="2400" b="1" dirty="0" err="1"/>
              <a:t>পরিণত</a:t>
            </a:r>
            <a:r>
              <a:rPr lang="en-US" sz="2400" b="1" dirty="0"/>
              <a:t> </a:t>
            </a:r>
            <a:r>
              <a:rPr lang="en-US" sz="2400" b="1" dirty="0" err="1"/>
              <a:t>হওয়াকে</a:t>
            </a:r>
            <a:r>
              <a:rPr lang="en-US" sz="2400" b="1" dirty="0"/>
              <a:t> </a:t>
            </a:r>
            <a:r>
              <a:rPr lang="en-US" sz="2400" b="1" dirty="0" err="1"/>
              <a:t>সমাস</a:t>
            </a:r>
            <a:r>
              <a:rPr lang="en-US" sz="2400" b="1" dirty="0"/>
              <a:t> </a:t>
            </a:r>
            <a:r>
              <a:rPr lang="en-US" sz="2400" b="1" dirty="0" err="1"/>
              <a:t>বলে</a:t>
            </a:r>
            <a:r>
              <a:rPr lang="en-US" sz="2400" b="1" dirty="0"/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1521924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F6EA34-813F-45AE-8BBC-578D90B89B6A}"/>
              </a:ext>
            </a:extLst>
          </p:cNvPr>
          <p:cNvSpPr/>
          <p:nvPr/>
        </p:nvSpPr>
        <p:spPr>
          <a:xfrm>
            <a:off x="0" y="-16042"/>
            <a:ext cx="9144000" cy="6705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37C053-ACAB-47F1-8C30-7E68EFA2FC47}"/>
              </a:ext>
            </a:extLst>
          </p:cNvPr>
          <p:cNvSpPr txBox="1"/>
          <p:nvPr/>
        </p:nvSpPr>
        <p:spPr>
          <a:xfrm>
            <a:off x="1600200" y="144380"/>
            <a:ext cx="7543800" cy="592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সমাসের</a:t>
            </a:r>
            <a:r>
              <a:rPr lang="en-US" sz="3200" b="1" dirty="0"/>
              <a:t> </a:t>
            </a:r>
            <a:r>
              <a:rPr lang="en-US" sz="3200" b="1" dirty="0" err="1"/>
              <a:t>কয়েকটি</a:t>
            </a:r>
            <a:r>
              <a:rPr lang="en-US" sz="3200" b="1" dirty="0"/>
              <a:t>  </a:t>
            </a:r>
            <a:r>
              <a:rPr lang="en-US" sz="3200" b="1" dirty="0" err="1"/>
              <a:t>সূত্র</a:t>
            </a:r>
            <a:r>
              <a:rPr lang="en-US" sz="3200" b="1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6552E9-4F38-4387-974F-AAA5D5A4801E}"/>
              </a:ext>
            </a:extLst>
          </p:cNvPr>
          <p:cNvSpPr/>
          <p:nvPr/>
        </p:nvSpPr>
        <p:spPr>
          <a:xfrm>
            <a:off x="0" y="914400"/>
            <a:ext cx="9144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9172BB-3D13-4E1C-8325-723C90516119}"/>
              </a:ext>
            </a:extLst>
          </p:cNvPr>
          <p:cNvSpPr txBox="1"/>
          <p:nvPr/>
        </p:nvSpPr>
        <p:spPr>
          <a:xfrm>
            <a:off x="76200" y="1600200"/>
            <a:ext cx="9067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70C0"/>
                </a:solidFill>
              </a:rPr>
              <a:t>সমস্ত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পদ</a:t>
            </a:r>
            <a:r>
              <a:rPr lang="en-US" sz="2000" b="1" dirty="0">
                <a:solidFill>
                  <a:srgbClr val="0070C0"/>
                </a:solidFill>
              </a:rPr>
              <a:t> ==</a:t>
            </a:r>
            <a:r>
              <a:rPr lang="en-US" sz="2000" b="1" dirty="0" err="1"/>
              <a:t>সমাসবদ্ধ</a:t>
            </a:r>
            <a:r>
              <a:rPr lang="en-US" sz="2000" b="1" dirty="0"/>
              <a:t> </a:t>
            </a:r>
            <a:r>
              <a:rPr lang="en-US" sz="2000" b="1" dirty="0" err="1"/>
              <a:t>পদকে</a:t>
            </a:r>
            <a:r>
              <a:rPr lang="en-US" sz="2000" b="1" dirty="0"/>
              <a:t> </a:t>
            </a:r>
            <a:r>
              <a:rPr lang="en-US" sz="2000" b="1" dirty="0" err="1"/>
              <a:t>সমস্তপদ</a:t>
            </a:r>
            <a:r>
              <a:rPr lang="en-US" sz="2000" b="1" dirty="0"/>
              <a:t> </a:t>
            </a:r>
            <a:r>
              <a:rPr lang="en-US" sz="2000" b="1" dirty="0" err="1"/>
              <a:t>বলে</a:t>
            </a:r>
            <a:r>
              <a:rPr lang="en-US" sz="2000" b="1" dirty="0"/>
              <a:t> । </a:t>
            </a:r>
            <a:r>
              <a:rPr lang="en-US" sz="2000" b="1" dirty="0" err="1"/>
              <a:t>যেমন</a:t>
            </a:r>
            <a:r>
              <a:rPr lang="en-US" sz="2000" b="1" dirty="0"/>
              <a:t> – </a:t>
            </a:r>
            <a:r>
              <a:rPr lang="en-US" sz="2000" b="1" dirty="0" err="1"/>
              <a:t>পল</a:t>
            </a:r>
            <a:r>
              <a:rPr lang="en-US" sz="2000" b="1" dirty="0"/>
              <a:t> </a:t>
            </a:r>
            <a:r>
              <a:rPr lang="en-US" sz="2000" b="1" dirty="0" err="1"/>
              <a:t>মিশ্রিত</a:t>
            </a:r>
            <a:r>
              <a:rPr lang="en-US" sz="2000" b="1" dirty="0"/>
              <a:t> </a:t>
            </a:r>
            <a:r>
              <a:rPr lang="en-US" sz="2000" b="1" dirty="0" err="1"/>
              <a:t>অন্ন</a:t>
            </a:r>
            <a:r>
              <a:rPr lang="en-US" sz="2000" b="1" dirty="0"/>
              <a:t> _</a:t>
            </a:r>
            <a:r>
              <a:rPr lang="en-US" sz="2000" b="1" dirty="0" err="1"/>
              <a:t>পলান্ন</a:t>
            </a:r>
            <a:r>
              <a:rPr lang="en-US" sz="2000" b="1" dirty="0"/>
              <a:t> । </a:t>
            </a:r>
            <a:r>
              <a:rPr lang="en-US" sz="2000" b="1" dirty="0" err="1"/>
              <a:t>এখানে</a:t>
            </a:r>
            <a:r>
              <a:rPr lang="en-US" sz="2000" b="1" dirty="0"/>
              <a:t> </a:t>
            </a:r>
            <a:r>
              <a:rPr lang="en-US" sz="2000" b="1" dirty="0" err="1"/>
              <a:t>সমস্ত</a:t>
            </a:r>
            <a:r>
              <a:rPr lang="en-US" sz="2000" b="1" dirty="0"/>
              <a:t> </a:t>
            </a:r>
            <a:r>
              <a:rPr lang="en-US" sz="2000" b="1" dirty="0" err="1"/>
              <a:t>পদ</a:t>
            </a:r>
            <a:r>
              <a:rPr lang="en-US" sz="2000" b="1" dirty="0"/>
              <a:t> </a:t>
            </a:r>
            <a:r>
              <a:rPr lang="en-US" sz="2000" b="1" dirty="0" err="1"/>
              <a:t>পলান্ন</a:t>
            </a:r>
            <a:r>
              <a:rPr lang="en-US" sz="2000" b="1" dirty="0"/>
              <a:t> । </a:t>
            </a:r>
          </a:p>
          <a:p>
            <a:endParaRPr lang="en-US" sz="2000" b="1" dirty="0"/>
          </a:p>
          <a:p>
            <a:r>
              <a:rPr lang="en-US" sz="2000" b="1" dirty="0" err="1">
                <a:solidFill>
                  <a:srgbClr val="0070C0"/>
                </a:solidFill>
              </a:rPr>
              <a:t>সমস্যমান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পদ</a:t>
            </a:r>
            <a:r>
              <a:rPr lang="en-US" sz="2000" b="1" dirty="0">
                <a:solidFill>
                  <a:srgbClr val="0070C0"/>
                </a:solidFill>
              </a:rPr>
              <a:t>– </a:t>
            </a:r>
            <a:r>
              <a:rPr lang="en-US" sz="2000" b="1" dirty="0" err="1"/>
              <a:t>যে</a:t>
            </a:r>
            <a:r>
              <a:rPr lang="en-US" sz="2000" b="1" dirty="0"/>
              <a:t> </a:t>
            </a:r>
            <a:r>
              <a:rPr lang="en-US" sz="2000" b="1" dirty="0" err="1"/>
              <a:t>কয়টি</a:t>
            </a:r>
            <a:r>
              <a:rPr lang="en-US" sz="2000" b="1" dirty="0"/>
              <a:t> </a:t>
            </a:r>
            <a:r>
              <a:rPr lang="en-US" sz="2000" b="1" dirty="0" err="1"/>
              <a:t>পদ</a:t>
            </a:r>
            <a:r>
              <a:rPr lang="en-US" sz="2000" b="1" dirty="0"/>
              <a:t> </a:t>
            </a:r>
            <a:r>
              <a:rPr lang="en-US" sz="2000" b="1" dirty="0" err="1"/>
              <a:t>মিলে</a:t>
            </a:r>
            <a:r>
              <a:rPr lang="en-US" sz="2000" b="1" dirty="0"/>
              <a:t> </a:t>
            </a:r>
            <a:r>
              <a:rPr lang="en-US" sz="2000" b="1" dirty="0" err="1"/>
              <a:t>সমাস</a:t>
            </a:r>
            <a:r>
              <a:rPr lang="en-US" sz="2000" b="1" dirty="0"/>
              <a:t> </a:t>
            </a:r>
            <a:r>
              <a:rPr lang="en-US" sz="2000" b="1" dirty="0" err="1"/>
              <a:t>হয়</a:t>
            </a:r>
            <a:r>
              <a:rPr lang="en-US" sz="2000" b="1" dirty="0"/>
              <a:t> </a:t>
            </a:r>
            <a:r>
              <a:rPr lang="en-US" sz="2000" b="1" dirty="0" err="1"/>
              <a:t>তাদের</a:t>
            </a:r>
            <a:r>
              <a:rPr lang="en-US" sz="2000" b="1" dirty="0"/>
              <a:t> </a:t>
            </a:r>
            <a:r>
              <a:rPr lang="en-US" sz="2000" b="1" dirty="0" err="1"/>
              <a:t>প্রত্যকটি</a:t>
            </a:r>
            <a:r>
              <a:rPr lang="en-US" sz="2000" b="1" dirty="0"/>
              <a:t> </a:t>
            </a:r>
            <a:r>
              <a:rPr lang="en-US" sz="2000" b="1" dirty="0" err="1"/>
              <a:t>কে</a:t>
            </a:r>
            <a:r>
              <a:rPr lang="en-US" sz="2000" b="1" dirty="0"/>
              <a:t> </a:t>
            </a:r>
            <a:r>
              <a:rPr lang="en-US" sz="2000" b="1" dirty="0" err="1"/>
              <a:t>সমস্যমান</a:t>
            </a:r>
            <a:r>
              <a:rPr lang="en-US" sz="2000" b="1" dirty="0"/>
              <a:t> </a:t>
            </a:r>
            <a:r>
              <a:rPr lang="en-US" sz="2000" b="1" dirty="0" err="1"/>
              <a:t>পদ</a:t>
            </a:r>
            <a:r>
              <a:rPr lang="en-US" sz="2000" b="1" dirty="0"/>
              <a:t> </a:t>
            </a:r>
            <a:r>
              <a:rPr lang="en-US" sz="2000" b="1" dirty="0" err="1"/>
              <a:t>বলে</a:t>
            </a:r>
            <a:r>
              <a:rPr lang="en-US" sz="2000" b="1" dirty="0"/>
              <a:t> । </a:t>
            </a:r>
            <a:r>
              <a:rPr lang="en-US" sz="2000" b="1" dirty="0" err="1"/>
              <a:t>যেমন</a:t>
            </a:r>
            <a:r>
              <a:rPr lang="en-US" sz="2000" b="1" dirty="0"/>
              <a:t> ==</a:t>
            </a:r>
            <a:r>
              <a:rPr lang="en-US" sz="2000" b="1" dirty="0" err="1"/>
              <a:t>নিল</a:t>
            </a:r>
            <a:r>
              <a:rPr lang="en-US" sz="2000" b="1" dirty="0"/>
              <a:t> </a:t>
            </a:r>
            <a:r>
              <a:rPr lang="en-US" sz="2000" b="1" dirty="0" err="1"/>
              <a:t>যে</a:t>
            </a:r>
            <a:r>
              <a:rPr lang="en-US" sz="2000" b="1" dirty="0"/>
              <a:t> </a:t>
            </a:r>
            <a:r>
              <a:rPr lang="en-US" sz="2000" b="1" dirty="0" err="1"/>
              <a:t>আকাশ</a:t>
            </a:r>
            <a:r>
              <a:rPr lang="en-US" sz="2000" b="1" dirty="0"/>
              <a:t> ==</a:t>
            </a:r>
            <a:r>
              <a:rPr lang="en-US" sz="2000" b="1" dirty="0" err="1"/>
              <a:t>নিলাকাশ</a:t>
            </a:r>
            <a:r>
              <a:rPr lang="en-US" sz="2000" b="1" dirty="0"/>
              <a:t> । </a:t>
            </a:r>
            <a:r>
              <a:rPr lang="en-US" sz="2000" b="1" dirty="0" err="1"/>
              <a:t>এখানে</a:t>
            </a:r>
            <a:r>
              <a:rPr lang="en-US" sz="2000" b="1" dirty="0"/>
              <a:t> </a:t>
            </a:r>
            <a:r>
              <a:rPr lang="en-US" sz="2000" b="1" dirty="0" err="1"/>
              <a:t>নীল</a:t>
            </a:r>
            <a:r>
              <a:rPr lang="en-US" sz="2000" b="1" dirty="0"/>
              <a:t> </a:t>
            </a:r>
            <a:r>
              <a:rPr lang="en-US" sz="2000" b="1" dirty="0" err="1"/>
              <a:t>যে</a:t>
            </a:r>
            <a:r>
              <a:rPr lang="en-US" sz="2000" b="1" dirty="0"/>
              <a:t> </a:t>
            </a:r>
            <a:r>
              <a:rPr lang="en-US" sz="2000" b="1" dirty="0" err="1"/>
              <a:t>আকাশ</a:t>
            </a:r>
            <a:r>
              <a:rPr lang="en-US" sz="2000" b="1" dirty="0"/>
              <a:t> </a:t>
            </a:r>
            <a:r>
              <a:rPr lang="en-US" sz="2000" b="1" dirty="0" err="1"/>
              <a:t>প্রত্যেকটি</a:t>
            </a:r>
            <a:r>
              <a:rPr lang="en-US" sz="2000" b="1" dirty="0"/>
              <a:t> </a:t>
            </a:r>
            <a:r>
              <a:rPr lang="en-US" sz="2000" b="1" dirty="0" err="1"/>
              <a:t>শব্দই</a:t>
            </a:r>
            <a:r>
              <a:rPr lang="en-US" sz="2000" b="1" dirty="0"/>
              <a:t> </a:t>
            </a:r>
            <a:r>
              <a:rPr lang="en-US" sz="2000" b="1" dirty="0" err="1"/>
              <a:t>এক</a:t>
            </a:r>
            <a:r>
              <a:rPr lang="en-US" sz="2000" b="1" dirty="0"/>
              <a:t> </a:t>
            </a:r>
            <a:r>
              <a:rPr lang="en-US" sz="2000" b="1" dirty="0" err="1"/>
              <a:t>একটি</a:t>
            </a:r>
            <a:r>
              <a:rPr lang="en-US" sz="2000" b="1" dirty="0"/>
              <a:t> </a:t>
            </a:r>
            <a:r>
              <a:rPr lang="en-US" sz="2000" b="1" dirty="0" err="1"/>
              <a:t>সমস্যমান</a:t>
            </a:r>
            <a:r>
              <a:rPr lang="en-US" sz="2000" b="1" dirty="0"/>
              <a:t> </a:t>
            </a:r>
            <a:r>
              <a:rPr lang="en-US" sz="2000" b="1" dirty="0" err="1"/>
              <a:t>পদ</a:t>
            </a:r>
            <a:r>
              <a:rPr lang="en-US" sz="2000" b="1" dirty="0"/>
              <a:t> । </a:t>
            </a:r>
          </a:p>
          <a:p>
            <a:endParaRPr lang="en-US" sz="2000" b="1" dirty="0"/>
          </a:p>
          <a:p>
            <a:r>
              <a:rPr lang="en-US" sz="2000" b="1" dirty="0" err="1">
                <a:solidFill>
                  <a:srgbClr val="0070C0"/>
                </a:solidFill>
              </a:rPr>
              <a:t>পূর্বপদ</a:t>
            </a:r>
            <a:r>
              <a:rPr lang="en-US" sz="2000" b="1" dirty="0">
                <a:solidFill>
                  <a:srgbClr val="0070C0"/>
                </a:solidFill>
              </a:rPr>
              <a:t> ও </a:t>
            </a:r>
            <a:r>
              <a:rPr lang="en-US" sz="2000" b="1" dirty="0" err="1">
                <a:solidFill>
                  <a:srgbClr val="0070C0"/>
                </a:solidFill>
              </a:rPr>
              <a:t>পরপদ</a:t>
            </a:r>
            <a:r>
              <a:rPr lang="en-US" sz="2000" b="1" dirty="0">
                <a:solidFill>
                  <a:srgbClr val="0070C0"/>
                </a:solidFill>
              </a:rPr>
              <a:t> – </a:t>
            </a:r>
            <a:r>
              <a:rPr lang="en-US" sz="2000" b="1" dirty="0" err="1"/>
              <a:t>সমাসের</a:t>
            </a:r>
            <a:r>
              <a:rPr lang="en-US" sz="2000" b="1" dirty="0"/>
              <a:t> </a:t>
            </a:r>
            <a:r>
              <a:rPr lang="en-US" sz="2000" b="1" dirty="0" err="1"/>
              <a:t>প্রথম</a:t>
            </a:r>
            <a:r>
              <a:rPr lang="en-US" sz="2000" b="1" dirty="0"/>
              <a:t> </a:t>
            </a:r>
            <a:r>
              <a:rPr lang="en-US" sz="2000" b="1" dirty="0" err="1"/>
              <a:t>পদকে</a:t>
            </a:r>
            <a:r>
              <a:rPr lang="en-US" sz="2000" b="1" dirty="0"/>
              <a:t> </a:t>
            </a:r>
            <a:r>
              <a:rPr lang="en-US" sz="2000" b="1" dirty="0" err="1"/>
              <a:t>বলা</a:t>
            </a:r>
            <a:r>
              <a:rPr lang="en-US" sz="2000" b="1" dirty="0"/>
              <a:t> </a:t>
            </a:r>
            <a:r>
              <a:rPr lang="en-US" sz="2000" b="1" dirty="0" err="1"/>
              <a:t>হয়</a:t>
            </a:r>
            <a:r>
              <a:rPr lang="en-US" sz="2000" b="1" dirty="0"/>
              <a:t> </a:t>
            </a:r>
            <a:r>
              <a:rPr lang="en-US" sz="2000" b="1" dirty="0" err="1"/>
              <a:t>পূর্বপদ</a:t>
            </a:r>
            <a:r>
              <a:rPr lang="en-US" sz="2000" b="1" dirty="0"/>
              <a:t> </a:t>
            </a:r>
            <a:r>
              <a:rPr lang="en-US" sz="2000" b="1" dirty="0" err="1"/>
              <a:t>এবং</a:t>
            </a:r>
            <a:r>
              <a:rPr lang="en-US" sz="2000" b="1" dirty="0"/>
              <a:t> </a:t>
            </a:r>
            <a:r>
              <a:rPr lang="en-US" sz="2000" b="1" dirty="0" err="1"/>
              <a:t>শেষের</a:t>
            </a:r>
            <a:r>
              <a:rPr lang="en-US" sz="2000" b="1" dirty="0"/>
              <a:t> </a:t>
            </a:r>
            <a:r>
              <a:rPr lang="en-US" sz="2000" b="1" dirty="0" err="1"/>
              <a:t>পদকে</a:t>
            </a:r>
            <a:r>
              <a:rPr lang="en-US" sz="2000" b="1" dirty="0"/>
              <a:t> </a:t>
            </a:r>
            <a:r>
              <a:rPr lang="en-US" sz="2000" b="1" dirty="0" err="1"/>
              <a:t>বলে</a:t>
            </a:r>
            <a:r>
              <a:rPr lang="en-US" sz="2000" b="1" dirty="0"/>
              <a:t> </a:t>
            </a:r>
            <a:r>
              <a:rPr lang="en-US" sz="2000" b="1" dirty="0" err="1"/>
              <a:t>পরপদ</a:t>
            </a:r>
            <a:r>
              <a:rPr lang="en-US" sz="2000" b="1" dirty="0"/>
              <a:t> </a:t>
            </a:r>
            <a:r>
              <a:rPr lang="en-US" sz="2000" b="1" dirty="0" err="1"/>
              <a:t>বা</a:t>
            </a:r>
            <a:r>
              <a:rPr lang="en-US" sz="2000" b="1" dirty="0"/>
              <a:t> </a:t>
            </a:r>
            <a:r>
              <a:rPr lang="en-US" sz="2000" b="1" dirty="0" err="1"/>
              <a:t>উত্তর</a:t>
            </a:r>
            <a:r>
              <a:rPr lang="en-US" sz="2000" b="1" dirty="0"/>
              <a:t> </a:t>
            </a:r>
            <a:r>
              <a:rPr lang="en-US" sz="2000" b="1" dirty="0" err="1"/>
              <a:t>পদ</a:t>
            </a:r>
            <a:r>
              <a:rPr lang="en-US" sz="2000" b="1" dirty="0"/>
              <a:t> । </a:t>
            </a:r>
            <a:r>
              <a:rPr lang="en-US" sz="2000" b="1" dirty="0" err="1"/>
              <a:t>যেমন</a:t>
            </a:r>
            <a:r>
              <a:rPr lang="en-US" sz="2000" b="1" dirty="0"/>
              <a:t> </a:t>
            </a:r>
            <a:r>
              <a:rPr lang="en-US" sz="2000" b="1" dirty="0" err="1"/>
              <a:t>যে</a:t>
            </a:r>
            <a:r>
              <a:rPr lang="en-US" sz="2000" b="1" dirty="0"/>
              <a:t> </a:t>
            </a:r>
            <a:r>
              <a:rPr lang="en-US" sz="2000" b="1" dirty="0" err="1"/>
              <a:t>চালাক</a:t>
            </a:r>
            <a:r>
              <a:rPr lang="en-US" sz="2000" b="1" dirty="0"/>
              <a:t> </a:t>
            </a:r>
            <a:r>
              <a:rPr lang="en-US" sz="2000" b="1" dirty="0" err="1"/>
              <a:t>সেই</a:t>
            </a:r>
            <a:r>
              <a:rPr lang="en-US" sz="2000" b="1" dirty="0"/>
              <a:t> </a:t>
            </a:r>
            <a:r>
              <a:rPr lang="en-US" sz="2000" b="1" dirty="0" err="1"/>
              <a:t>চতুর</a:t>
            </a:r>
            <a:r>
              <a:rPr lang="en-US" sz="2000" b="1" dirty="0"/>
              <a:t> ==</a:t>
            </a:r>
            <a:r>
              <a:rPr lang="en-US" sz="2000" b="1" dirty="0" err="1"/>
              <a:t>চালাকচতুর</a:t>
            </a:r>
            <a:r>
              <a:rPr lang="en-US" sz="2000" b="1" dirty="0"/>
              <a:t> । </a:t>
            </a:r>
            <a:r>
              <a:rPr lang="en-US" sz="2000" b="1" dirty="0" err="1"/>
              <a:t>এখানে</a:t>
            </a:r>
            <a:r>
              <a:rPr lang="en-US" sz="2000" b="1" dirty="0"/>
              <a:t> </a:t>
            </a:r>
            <a:r>
              <a:rPr lang="en-US" sz="2000" b="1" dirty="0" err="1"/>
              <a:t>চালাক</a:t>
            </a:r>
            <a:r>
              <a:rPr lang="en-US" sz="2000" b="1" dirty="0"/>
              <a:t> </a:t>
            </a:r>
            <a:r>
              <a:rPr lang="en-US" sz="2000" b="1" dirty="0" err="1"/>
              <a:t>পূর্বপদ</a:t>
            </a:r>
            <a:r>
              <a:rPr lang="en-US" sz="2000" b="1" dirty="0"/>
              <a:t> </a:t>
            </a:r>
            <a:r>
              <a:rPr lang="en-US" sz="2000" b="1" dirty="0" err="1"/>
              <a:t>এওবং</a:t>
            </a:r>
            <a:r>
              <a:rPr lang="en-US" sz="2000" b="1" dirty="0"/>
              <a:t> </a:t>
            </a:r>
            <a:r>
              <a:rPr lang="en-US" sz="2000" b="1" dirty="0" err="1"/>
              <a:t>চতুর</a:t>
            </a:r>
            <a:r>
              <a:rPr lang="en-US" sz="2000" b="1" dirty="0"/>
              <a:t> </a:t>
            </a:r>
            <a:r>
              <a:rPr lang="en-US" sz="2000" b="1" dirty="0" err="1"/>
              <a:t>হচ্ছে</a:t>
            </a:r>
            <a:r>
              <a:rPr lang="en-US" sz="2000" b="1" dirty="0"/>
              <a:t> </a:t>
            </a:r>
            <a:r>
              <a:rPr lang="en-US" sz="2000" b="1" dirty="0" err="1"/>
              <a:t>পরপদ</a:t>
            </a:r>
            <a:r>
              <a:rPr lang="en-US" sz="2000" b="1" dirty="0"/>
              <a:t> </a:t>
            </a:r>
            <a:r>
              <a:rPr lang="en-US" sz="2000" b="1" dirty="0" err="1"/>
              <a:t>বা</a:t>
            </a:r>
            <a:r>
              <a:rPr lang="en-US" sz="2000" b="1" dirty="0"/>
              <a:t> </a:t>
            </a:r>
            <a:r>
              <a:rPr lang="en-US" sz="2000" b="1" dirty="0" err="1"/>
              <a:t>উত্তর</a:t>
            </a:r>
            <a:r>
              <a:rPr lang="en-US" sz="2000" b="1" dirty="0"/>
              <a:t> </a:t>
            </a:r>
            <a:r>
              <a:rPr lang="en-US" sz="2000" b="1" dirty="0" err="1"/>
              <a:t>পদ</a:t>
            </a:r>
            <a:r>
              <a:rPr lang="en-US" sz="2000" b="1" dirty="0"/>
              <a:t> । </a:t>
            </a:r>
          </a:p>
          <a:p>
            <a:endParaRPr lang="en-US" sz="2000" b="1" dirty="0"/>
          </a:p>
          <a:p>
            <a:r>
              <a:rPr lang="en-US" sz="2000" b="1" dirty="0" err="1">
                <a:solidFill>
                  <a:srgbClr val="0070C0"/>
                </a:solidFill>
              </a:rPr>
              <a:t>ব্যাসবাক্য</a:t>
            </a:r>
            <a:r>
              <a:rPr lang="en-US" sz="2000" b="1" dirty="0">
                <a:solidFill>
                  <a:srgbClr val="0070C0"/>
                </a:solidFill>
              </a:rPr>
              <a:t> ==</a:t>
            </a:r>
            <a:r>
              <a:rPr lang="en-US" sz="2000" b="1" dirty="0" err="1"/>
              <a:t>সমস্তপদকে</a:t>
            </a:r>
            <a:r>
              <a:rPr lang="en-US" sz="2000" b="1" dirty="0"/>
              <a:t> </a:t>
            </a:r>
            <a:r>
              <a:rPr lang="en-US" sz="2000" b="1" dirty="0" err="1"/>
              <a:t>ভেঙ্গে</a:t>
            </a:r>
            <a:r>
              <a:rPr lang="en-US" sz="2000" b="1" dirty="0"/>
              <a:t> </a:t>
            </a:r>
            <a:r>
              <a:rPr lang="en-US" sz="2000" b="1" dirty="0" err="1"/>
              <a:t>যে</a:t>
            </a:r>
            <a:r>
              <a:rPr lang="en-US" sz="2000" b="1" dirty="0"/>
              <a:t> </a:t>
            </a:r>
            <a:r>
              <a:rPr lang="en-US" sz="2000" b="1" dirty="0" err="1"/>
              <a:t>বাক্যাংশ</a:t>
            </a:r>
            <a:r>
              <a:rPr lang="en-US" sz="2000" b="1" dirty="0"/>
              <a:t> </a:t>
            </a:r>
            <a:r>
              <a:rPr lang="en-US" sz="2000" b="1" dirty="0" err="1"/>
              <a:t>পাওয়া</a:t>
            </a:r>
            <a:r>
              <a:rPr lang="en-US" sz="2000" b="1" dirty="0"/>
              <a:t> </a:t>
            </a:r>
            <a:r>
              <a:rPr lang="en-US" sz="2000" b="1" dirty="0" err="1"/>
              <a:t>যায়</a:t>
            </a:r>
            <a:r>
              <a:rPr lang="en-US" sz="2000" b="1" dirty="0"/>
              <a:t>  , </a:t>
            </a:r>
            <a:r>
              <a:rPr lang="en-US" sz="2000" b="1" dirty="0" err="1"/>
              <a:t>তাকে</a:t>
            </a:r>
            <a:r>
              <a:rPr lang="en-US" sz="2000" b="1" dirty="0"/>
              <a:t> </a:t>
            </a:r>
            <a:r>
              <a:rPr lang="en-US" sz="2000" b="1" dirty="0" err="1"/>
              <a:t>ব্যাসবাক্য</a:t>
            </a:r>
            <a:r>
              <a:rPr lang="en-US" sz="2000" b="1" dirty="0"/>
              <a:t> </a:t>
            </a:r>
            <a:r>
              <a:rPr lang="en-US" sz="2000" b="1" dirty="0" err="1"/>
              <a:t>বা</a:t>
            </a:r>
            <a:r>
              <a:rPr lang="en-US" sz="2000" b="1" dirty="0"/>
              <a:t> </a:t>
            </a:r>
            <a:r>
              <a:rPr lang="en-US" sz="2000" b="1" dirty="0" err="1"/>
              <a:t>বিগ্রহ</a:t>
            </a:r>
            <a:r>
              <a:rPr lang="en-US" sz="2000" b="1" dirty="0"/>
              <a:t> </a:t>
            </a:r>
            <a:r>
              <a:rPr lang="en-US" sz="2000" b="1" dirty="0" err="1"/>
              <a:t>বাক্য</a:t>
            </a:r>
            <a:r>
              <a:rPr lang="en-US" sz="2000" b="1" dirty="0"/>
              <a:t> </a:t>
            </a:r>
            <a:r>
              <a:rPr lang="en-US" sz="2000" b="1" dirty="0" err="1"/>
              <a:t>বলে</a:t>
            </a:r>
            <a:r>
              <a:rPr lang="en-US" sz="2000" b="1" dirty="0"/>
              <a:t> । </a:t>
            </a:r>
            <a:r>
              <a:rPr lang="en-US" sz="2000" b="1" dirty="0" err="1"/>
              <a:t>যেমন</a:t>
            </a:r>
            <a:r>
              <a:rPr lang="en-US" sz="2000" b="1" dirty="0"/>
              <a:t> == </a:t>
            </a:r>
            <a:r>
              <a:rPr lang="en-US" sz="2000" b="1" dirty="0" err="1"/>
              <a:t>শত</a:t>
            </a:r>
            <a:r>
              <a:rPr lang="en-US" sz="2000" b="1" dirty="0"/>
              <a:t> </a:t>
            </a:r>
            <a:r>
              <a:rPr lang="en-US" sz="2000" b="1" dirty="0" err="1"/>
              <a:t>অব্দের</a:t>
            </a:r>
            <a:r>
              <a:rPr lang="en-US" sz="2000" b="1" dirty="0"/>
              <a:t> </a:t>
            </a:r>
            <a:r>
              <a:rPr lang="en-US" sz="2000" b="1" dirty="0" err="1"/>
              <a:t>সমাহার</a:t>
            </a:r>
            <a:r>
              <a:rPr lang="en-US" sz="2000" b="1" dirty="0"/>
              <a:t> ==</a:t>
            </a:r>
            <a:r>
              <a:rPr lang="en-US" sz="2000" b="1" dirty="0" err="1"/>
              <a:t>শতাব্দী</a:t>
            </a:r>
            <a:r>
              <a:rPr lang="en-US" sz="2000" b="1" dirty="0"/>
              <a:t> । </a:t>
            </a:r>
            <a:r>
              <a:rPr lang="en-US" sz="2000" b="1" dirty="0" err="1"/>
              <a:t>এখানে</a:t>
            </a:r>
            <a:r>
              <a:rPr lang="en-US" sz="2000" b="1" dirty="0"/>
              <a:t> </a:t>
            </a:r>
            <a:r>
              <a:rPr lang="en-US" sz="2000" b="1" dirty="0" err="1"/>
              <a:t>শত</a:t>
            </a:r>
            <a:r>
              <a:rPr lang="en-US" sz="2000" b="1" dirty="0"/>
              <a:t> </a:t>
            </a:r>
            <a:r>
              <a:rPr lang="en-US" sz="2000" b="1" dirty="0" err="1"/>
              <a:t>অব্দের</a:t>
            </a:r>
            <a:r>
              <a:rPr lang="en-US" sz="2000" b="1" dirty="0"/>
              <a:t> </a:t>
            </a:r>
            <a:r>
              <a:rPr lang="en-US" sz="2000" b="1" dirty="0" err="1"/>
              <a:t>সমাহার</a:t>
            </a:r>
            <a:r>
              <a:rPr lang="en-US" sz="2000" b="1" dirty="0"/>
              <a:t> </a:t>
            </a:r>
            <a:r>
              <a:rPr lang="en-US" sz="2000" b="1" dirty="0" err="1"/>
              <a:t>পুরোটাই</a:t>
            </a:r>
            <a:r>
              <a:rPr lang="en-US" sz="2000" b="1" dirty="0"/>
              <a:t> </a:t>
            </a:r>
            <a:r>
              <a:rPr lang="en-US" sz="2000" b="1" dirty="0" err="1"/>
              <a:t>বুয়াসবাক্য</a:t>
            </a:r>
            <a:r>
              <a:rPr lang="en-US" sz="2000" b="1" dirty="0"/>
              <a:t> ।  </a:t>
            </a:r>
          </a:p>
        </p:txBody>
      </p:sp>
    </p:spTree>
    <p:extLst>
      <p:ext uri="{BB962C8B-B14F-4D97-AF65-F5344CB8AC3E}">
        <p14:creationId xmlns:p14="http://schemas.microsoft.com/office/powerpoint/2010/main" val="4066702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7E9940F-196D-46FC-8B5A-23AB9A281656}"/>
              </a:ext>
            </a:extLst>
          </p:cNvPr>
          <p:cNvSpPr/>
          <p:nvPr/>
        </p:nvSpPr>
        <p:spPr>
          <a:xfrm>
            <a:off x="0" y="0"/>
            <a:ext cx="9144000" cy="681789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398314-7F81-497D-A69C-B8671CC04F0C}"/>
              </a:ext>
            </a:extLst>
          </p:cNvPr>
          <p:cNvSpPr txBox="1"/>
          <p:nvPr/>
        </p:nvSpPr>
        <p:spPr>
          <a:xfrm>
            <a:off x="228600" y="40106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70C0"/>
                </a:solidFill>
              </a:rPr>
              <a:t>বাংলাভাষায়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সমাসের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প্রয়ো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জনীয়তা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B09A21-8D0B-4471-9174-BF8AD826D50E}"/>
              </a:ext>
            </a:extLst>
          </p:cNvPr>
          <p:cNvSpPr/>
          <p:nvPr/>
        </p:nvSpPr>
        <p:spPr>
          <a:xfrm>
            <a:off x="76200" y="762000"/>
            <a:ext cx="90678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CCEF42-E2E1-4DB9-9617-E0B7C65F5F1E}"/>
              </a:ext>
            </a:extLst>
          </p:cNvPr>
          <p:cNvSpPr txBox="1"/>
          <p:nvPr/>
        </p:nvSpPr>
        <p:spPr>
          <a:xfrm>
            <a:off x="232611" y="1432395"/>
            <a:ext cx="8839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সমাস</a:t>
            </a:r>
            <a:r>
              <a:rPr lang="en-US" sz="2400" b="1" dirty="0"/>
              <a:t> </a:t>
            </a:r>
            <a:r>
              <a:rPr lang="en-US" sz="2400" b="1" dirty="0" err="1"/>
              <a:t>নতুন</a:t>
            </a:r>
            <a:r>
              <a:rPr lang="en-US" sz="2400" b="1" dirty="0"/>
              <a:t> </a:t>
            </a:r>
            <a:r>
              <a:rPr lang="en-US" sz="2400" b="1" dirty="0" err="1"/>
              <a:t>পদ</a:t>
            </a:r>
            <a:r>
              <a:rPr lang="en-US" sz="2400" b="1" dirty="0"/>
              <a:t> </a:t>
            </a:r>
            <a:r>
              <a:rPr lang="en-US" sz="2400" b="1" dirty="0" err="1"/>
              <a:t>সৃষ্টী</a:t>
            </a:r>
            <a:r>
              <a:rPr lang="en-US" sz="2400" b="1" dirty="0"/>
              <a:t> </a:t>
            </a:r>
            <a:r>
              <a:rPr lang="en-US" sz="2400" b="1" dirty="0" err="1"/>
              <a:t>করে</a:t>
            </a:r>
            <a:r>
              <a:rPr lang="en-US" sz="2400" b="1" dirty="0"/>
              <a:t> </a:t>
            </a:r>
            <a:r>
              <a:rPr lang="en-US" sz="2400" b="1" dirty="0" err="1"/>
              <a:t>ভাষাকে</a:t>
            </a:r>
            <a:r>
              <a:rPr lang="en-US" sz="2400" b="1" dirty="0"/>
              <a:t> </a:t>
            </a:r>
            <a:r>
              <a:rPr lang="en-US" sz="2400" b="1" dirty="0" err="1"/>
              <a:t>সমৃদ্ধি</a:t>
            </a:r>
            <a:r>
              <a:rPr lang="en-US" sz="2400" b="1" dirty="0"/>
              <a:t> </a:t>
            </a:r>
            <a:r>
              <a:rPr lang="en-US" sz="2400" b="1" dirty="0" err="1"/>
              <a:t>করে</a:t>
            </a:r>
            <a:r>
              <a:rPr lang="en-US" sz="2400" b="1" dirty="0"/>
              <a:t> । </a:t>
            </a:r>
          </a:p>
          <a:p>
            <a:endParaRPr lang="en-US" sz="2400" b="1" dirty="0"/>
          </a:p>
          <a:p>
            <a:r>
              <a:rPr lang="en-US" sz="2400" b="1" dirty="0" err="1"/>
              <a:t>সমাস</a:t>
            </a:r>
            <a:r>
              <a:rPr lang="en-US" sz="2400" b="1" dirty="0"/>
              <a:t> </a:t>
            </a:r>
            <a:r>
              <a:rPr lang="en-US" sz="2400" b="1" dirty="0" err="1"/>
              <a:t>ভাষাকে</a:t>
            </a:r>
            <a:r>
              <a:rPr lang="en-US" sz="2400" b="1" dirty="0"/>
              <a:t> </a:t>
            </a:r>
            <a:r>
              <a:rPr lang="en-US" sz="2400" b="1" dirty="0" err="1"/>
              <a:t>সহজ</a:t>
            </a:r>
            <a:r>
              <a:rPr lang="en-US" sz="2400" b="1" dirty="0"/>
              <a:t> ও </a:t>
            </a:r>
            <a:r>
              <a:rPr lang="en-US" sz="2400" b="1" dirty="0" err="1"/>
              <a:t>সরল</a:t>
            </a:r>
            <a:r>
              <a:rPr lang="en-US" sz="2400" b="1" dirty="0"/>
              <a:t> </a:t>
            </a:r>
            <a:r>
              <a:rPr lang="en-US" sz="2400" b="1" dirty="0" err="1"/>
              <a:t>করে</a:t>
            </a:r>
            <a:r>
              <a:rPr lang="en-US" sz="2400" b="1" dirty="0"/>
              <a:t>।  </a:t>
            </a:r>
          </a:p>
          <a:p>
            <a:endParaRPr lang="en-US" sz="2400" b="1" dirty="0"/>
          </a:p>
          <a:p>
            <a:r>
              <a:rPr lang="en-US" sz="2400" b="1" dirty="0" err="1"/>
              <a:t>সমাস</a:t>
            </a:r>
            <a:r>
              <a:rPr lang="en-US" sz="2400" b="1" dirty="0"/>
              <a:t> </a:t>
            </a:r>
            <a:r>
              <a:rPr lang="en-US" sz="2400" b="1" dirty="0" err="1"/>
              <a:t>ভাষার</a:t>
            </a:r>
            <a:r>
              <a:rPr lang="en-US" sz="2400" b="1" dirty="0"/>
              <a:t> </a:t>
            </a:r>
            <a:r>
              <a:rPr lang="en-US" sz="2400" b="1" dirty="0" err="1"/>
              <a:t>সৌন্দর্য</a:t>
            </a:r>
            <a:r>
              <a:rPr lang="en-US" sz="2400" b="1" dirty="0"/>
              <a:t> </a:t>
            </a:r>
            <a:r>
              <a:rPr lang="en-US" sz="2400" b="1" dirty="0" err="1"/>
              <a:t>বৃদ্ধি</a:t>
            </a:r>
            <a:r>
              <a:rPr lang="en-US" sz="2400" b="1" dirty="0"/>
              <a:t> </a:t>
            </a:r>
            <a:r>
              <a:rPr lang="en-US" sz="2400" b="1" dirty="0" err="1"/>
              <a:t>করে</a:t>
            </a:r>
            <a:r>
              <a:rPr lang="en-US" sz="2400" b="1" dirty="0"/>
              <a:t> । </a:t>
            </a:r>
          </a:p>
          <a:p>
            <a:r>
              <a:rPr lang="en-US" sz="2400" b="1" dirty="0"/>
              <a:t> </a:t>
            </a:r>
          </a:p>
          <a:p>
            <a:r>
              <a:rPr lang="en-US" sz="2400" b="1" dirty="0" err="1"/>
              <a:t>সমাস</a:t>
            </a:r>
            <a:r>
              <a:rPr lang="en-US" sz="2400" b="1" dirty="0"/>
              <a:t> </a:t>
            </a:r>
            <a:r>
              <a:rPr lang="en-US" sz="2400" b="1" dirty="0" err="1"/>
              <a:t>শব্দকে</a:t>
            </a:r>
            <a:r>
              <a:rPr lang="en-US" sz="2400" b="1" dirty="0"/>
              <a:t> </a:t>
            </a:r>
            <a:r>
              <a:rPr lang="en-US" sz="2400" b="1" dirty="0" err="1"/>
              <a:t>শ্রুতিমধুর</a:t>
            </a:r>
            <a:r>
              <a:rPr lang="en-US" sz="2400" b="1" dirty="0"/>
              <a:t> </a:t>
            </a:r>
            <a:r>
              <a:rPr lang="en-US" sz="2400" b="1" dirty="0" err="1"/>
              <a:t>করে</a:t>
            </a:r>
            <a:r>
              <a:rPr lang="en-US" sz="2400" b="1" dirty="0"/>
              <a:t> ।</a:t>
            </a:r>
          </a:p>
          <a:p>
            <a:r>
              <a:rPr lang="en-US" sz="2400" b="1" dirty="0"/>
              <a:t> </a:t>
            </a:r>
          </a:p>
          <a:p>
            <a:r>
              <a:rPr lang="en-US" sz="2400" b="1" dirty="0" err="1"/>
              <a:t>সমাস</a:t>
            </a:r>
            <a:r>
              <a:rPr lang="en-US" sz="2400" b="1" dirty="0"/>
              <a:t> </a:t>
            </a:r>
            <a:r>
              <a:rPr lang="en-US" sz="2400" b="1" dirty="0" err="1"/>
              <a:t>ভাষাকে</a:t>
            </a:r>
            <a:r>
              <a:rPr lang="en-US" sz="2400" b="1" dirty="0"/>
              <a:t> </a:t>
            </a:r>
            <a:r>
              <a:rPr lang="en-US" sz="2400" b="1" dirty="0" err="1"/>
              <a:t>সংক্ষিপ্ত</a:t>
            </a:r>
            <a:r>
              <a:rPr lang="en-US" sz="2400" b="1" dirty="0"/>
              <a:t> </a:t>
            </a:r>
            <a:r>
              <a:rPr lang="en-US" sz="2400" b="1" dirty="0" err="1"/>
              <a:t>করে</a:t>
            </a:r>
            <a:r>
              <a:rPr lang="en-US" sz="2400" b="1" dirty="0"/>
              <a:t> ।</a:t>
            </a:r>
          </a:p>
          <a:p>
            <a:endParaRPr lang="en-US" sz="2400" b="1" dirty="0"/>
          </a:p>
          <a:p>
            <a:r>
              <a:rPr lang="en-US" sz="2400" b="1" dirty="0"/>
              <a:t> </a:t>
            </a:r>
            <a:r>
              <a:rPr lang="en-US" sz="2400" b="1" dirty="0" err="1"/>
              <a:t>পরিভাষা</a:t>
            </a:r>
            <a:r>
              <a:rPr lang="en-US" sz="2400" b="1" dirty="0"/>
              <a:t> </a:t>
            </a:r>
            <a:r>
              <a:rPr lang="en-US" sz="2400" b="1" dirty="0" err="1"/>
              <a:t>সৃষ্টীএর</a:t>
            </a:r>
            <a:r>
              <a:rPr lang="en-US" sz="2400" b="1" dirty="0"/>
              <a:t> </a:t>
            </a:r>
            <a:r>
              <a:rPr lang="en-US" sz="2400" b="1" dirty="0" err="1"/>
              <a:t>ক্ষেত্রে</a:t>
            </a:r>
            <a:r>
              <a:rPr lang="en-US" sz="2400" b="1" dirty="0"/>
              <a:t> </a:t>
            </a:r>
            <a:r>
              <a:rPr lang="en-US" sz="2400" b="1" dirty="0" err="1"/>
              <a:t>সমাস</a:t>
            </a:r>
            <a:r>
              <a:rPr lang="en-US" sz="2400" b="1" dirty="0"/>
              <a:t> </a:t>
            </a:r>
            <a:r>
              <a:rPr lang="en-US" sz="2400" b="1" dirty="0" err="1"/>
              <a:t>বিশেষ</a:t>
            </a:r>
            <a:r>
              <a:rPr lang="en-US" sz="2400" b="1" dirty="0"/>
              <a:t> </a:t>
            </a:r>
            <a:r>
              <a:rPr lang="en-US" sz="2400" b="1" dirty="0" err="1"/>
              <a:t>ভাবে</a:t>
            </a:r>
            <a:r>
              <a:rPr lang="en-US" sz="2400" b="1" dirty="0"/>
              <a:t> </a:t>
            </a:r>
            <a:r>
              <a:rPr lang="en-US" sz="2400" b="1" dirty="0" err="1"/>
              <a:t>সাহায্য</a:t>
            </a:r>
            <a:r>
              <a:rPr lang="en-US" sz="2400" b="1" dirty="0"/>
              <a:t> </a:t>
            </a:r>
            <a:r>
              <a:rPr lang="en-US" sz="2400" b="1" dirty="0" err="1"/>
              <a:t>করে</a:t>
            </a:r>
            <a:r>
              <a:rPr lang="en-US" sz="2400" b="1" dirty="0"/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1378442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911</Words>
  <Application>Microsoft Office PowerPoint</Application>
  <PresentationFormat>On-screen Show (4:3)</PresentationFormat>
  <Paragraphs>188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 TECHNOLOGY</dc:creator>
  <cp:lastModifiedBy>thanvin antor</cp:lastModifiedBy>
  <cp:revision>66</cp:revision>
  <dcterms:created xsi:type="dcterms:W3CDTF">2021-05-25T16:41:52Z</dcterms:created>
  <dcterms:modified xsi:type="dcterms:W3CDTF">2021-05-27T15:20:28Z</dcterms:modified>
</cp:coreProperties>
</file>