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315" r:id="rId3"/>
    <p:sldId id="259" r:id="rId4"/>
    <p:sldId id="260" r:id="rId5"/>
    <p:sldId id="261" r:id="rId6"/>
    <p:sldId id="263" r:id="rId7"/>
    <p:sldId id="272" r:id="rId8"/>
    <p:sldId id="271" r:id="rId9"/>
    <p:sldId id="273" r:id="rId10"/>
    <p:sldId id="274" r:id="rId11"/>
    <p:sldId id="275" r:id="rId12"/>
    <p:sldId id="27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09BC1-F5A2-4FC6-92D3-256905A71ABA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7C091-7866-405B-8B3E-15A4C3D3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3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892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E844-83A0-427A-B94A-1E636630A2E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A8C8-EA38-46BC-A009-FA94C3FD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7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E844-83A0-427A-B94A-1E636630A2E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A8C8-EA38-46BC-A009-FA94C3FD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2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E844-83A0-427A-B94A-1E636630A2E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A8C8-EA38-46BC-A009-FA94C3FD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80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E844-83A0-427A-B94A-1E636630A2E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A8C8-EA38-46BC-A009-FA94C3FD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97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E844-83A0-427A-B94A-1E636630A2E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A8C8-EA38-46BC-A009-FA94C3FD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8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E844-83A0-427A-B94A-1E636630A2E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A8C8-EA38-46BC-A009-FA94C3FD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28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E844-83A0-427A-B94A-1E636630A2E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A8C8-EA38-46BC-A009-FA94C3FD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61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E844-83A0-427A-B94A-1E636630A2E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A8C8-EA38-46BC-A009-FA94C3FD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97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E844-83A0-427A-B94A-1E636630A2E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A8C8-EA38-46BC-A009-FA94C3FD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9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E844-83A0-427A-B94A-1E636630A2E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719A8C8-EA38-46BC-A009-FA94C3FD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7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E844-83A0-427A-B94A-1E636630A2E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A8C8-EA38-46BC-A009-FA94C3FD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7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E844-83A0-427A-B94A-1E636630A2E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A8C8-EA38-46BC-A009-FA94C3FD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3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E844-83A0-427A-B94A-1E636630A2E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A8C8-EA38-46BC-A009-FA94C3FD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E844-83A0-427A-B94A-1E636630A2E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A8C8-EA38-46BC-A009-FA94C3FD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3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E844-83A0-427A-B94A-1E636630A2E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A8C8-EA38-46BC-A009-FA94C3FD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9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E844-83A0-427A-B94A-1E636630A2E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A8C8-EA38-46BC-A009-FA94C3FD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E844-83A0-427A-B94A-1E636630A2E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A8C8-EA38-46BC-A009-FA94C3FD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6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6DE844-83A0-427A-B94A-1E636630A2E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19A8C8-EA38-46BC-A009-FA94C3FD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3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g"/><Relationship Id="rId10" Type="http://schemas.openxmlformats.org/officeDocument/2006/relationships/audio" Target="NUL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4.wmf"/><Relationship Id="rId7" Type="http://schemas.openxmlformats.org/officeDocument/2006/relationships/oleObject" Target="../embeddings/oleObject6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5.jpeg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13B9C-42E1-43A9-B942-74AD44CB4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4000" l="0" r="6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845" b="46011"/>
          <a:stretch/>
        </p:blipFill>
        <p:spPr>
          <a:xfrm>
            <a:off x="163642" y="0"/>
            <a:ext cx="2729458" cy="22617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7EF48E-511E-470D-929F-AED4BE1EA4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4000" l="0" r="6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845" b="46011"/>
          <a:stretch/>
        </p:blipFill>
        <p:spPr>
          <a:xfrm rot="10800000">
            <a:off x="9355110" y="4708724"/>
            <a:ext cx="2729458" cy="2261703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C43E893E-BD97-4342-86A2-732E1C340D68}"/>
              </a:ext>
            </a:extLst>
          </p:cNvPr>
          <p:cNvSpPr/>
          <p:nvPr/>
        </p:nvSpPr>
        <p:spPr>
          <a:xfrm>
            <a:off x="0" y="1"/>
            <a:ext cx="12192000" cy="6970426"/>
          </a:xfrm>
          <a:prstGeom prst="frame">
            <a:avLst>
              <a:gd name="adj1" fmla="val 2822"/>
            </a:avLst>
          </a:prstGeom>
          <a:solidFill>
            <a:srgbClr val="EC84D6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F3C35-5F6B-4BEB-AF6B-AADB020F7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742" y="751037"/>
            <a:ext cx="6190936" cy="5924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ADAF2539-4024-4C2F-8F03-44E07E5CC366}"/>
              </a:ext>
            </a:extLst>
          </p:cNvPr>
          <p:cNvSpPr/>
          <p:nvPr/>
        </p:nvSpPr>
        <p:spPr>
          <a:xfrm>
            <a:off x="3120452" y="751036"/>
            <a:ext cx="5951095" cy="5924863"/>
          </a:xfrm>
          <a:prstGeom prst="donut">
            <a:avLst>
              <a:gd name="adj" fmla="val 3068"/>
            </a:avLst>
          </a:prstGeom>
          <a:solidFill>
            <a:srgbClr val="EC84D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C2DF58-082E-463D-BA83-F5BEE94EE67D}"/>
              </a:ext>
            </a:extLst>
          </p:cNvPr>
          <p:cNvSpPr/>
          <p:nvPr/>
        </p:nvSpPr>
        <p:spPr>
          <a:xfrm>
            <a:off x="2944322" y="0"/>
            <a:ext cx="7661329" cy="1039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>
                <a:gd name="adj1" fmla="val 7741"/>
                <a:gd name="adj2" fmla="val 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000" dirty="0">
                <a:gradFill flip="none" rotWithShape="1">
                  <a:gsLst>
                    <a:gs pos="27000">
                      <a:schemeClr val="tx1"/>
                    </a:gs>
                    <a:gs pos="65000">
                      <a:srgbClr val="CC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</a:t>
            </a:r>
            <a:r>
              <a:rPr lang="en-US" sz="4000" dirty="0">
                <a:gradFill flip="none" rotWithShape="1">
                  <a:gsLst>
                    <a:gs pos="27000">
                      <a:schemeClr val="tx1"/>
                    </a:gs>
                    <a:gs pos="65000">
                      <a:srgbClr val="CC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7926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90268"/>
            <a:ext cx="6691532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গুণটি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এভাবেও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0004" y="3657601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7656" y="3067929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4864" y="3067929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419600" y="25146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26720" progId="Equation.3">
                  <p:embed/>
                </p:oleObj>
              </mc:Choice>
              <mc:Fallback>
                <p:oleObj name="Equation" r:id="rId2" imgW="114120" imgH="12672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514600"/>
                        <a:ext cx="533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85604" y="1676401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2 6 4 0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6872" y="2362201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1 4 0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657600" y="3096064"/>
            <a:ext cx="3581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209189" y="3349473"/>
            <a:ext cx="3027278" cy="15656"/>
          </a:xfrm>
          <a:prstGeom prst="line">
            <a:avLst/>
          </a:prstGeom>
          <a:ln w="28575">
            <a:solidFill>
              <a:srgbClr val="ED371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15000" y="4343401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45588" y="4343401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0</a:t>
            </a:r>
          </a:p>
        </p:txBody>
      </p:sp>
      <p:pic>
        <p:nvPicPr>
          <p:cNvPr id="26" name="Picture 3" descr="C:\Users\Primary Property\Desktop\New folder\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467350"/>
            <a:ext cx="9144000" cy="13906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484080" y="3096065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97220" y="3067929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7212" y="3643533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39528" y="3657601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46808" y="3657601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657600" y="4343400"/>
            <a:ext cx="3581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57800" y="4343401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33072" y="4343401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67664" y="4343401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8600" y="4321125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10" grpId="0"/>
      <p:bldP spid="11" grpId="0"/>
      <p:bldP spid="23" grpId="0"/>
      <p:bldP spid="25" grpId="0"/>
      <p:bldP spid="15" grpId="0"/>
      <p:bldP spid="16" grpId="0"/>
      <p:bldP spid="19" grpId="0"/>
      <p:bldP spid="20" grpId="0"/>
      <p:bldP spid="21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71668" y="76200"/>
            <a:ext cx="4572000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651" name="Picture 3" descr="C:\Users\Primary Property\Desktop\New folder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562600"/>
            <a:ext cx="9144000" cy="1295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144780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914400" indent="-914400">
              <a:buAutoNum type="arabicParenBoth"/>
            </a:pPr>
            <a:r>
              <a:rPr lang="en-US" sz="5400" dirty="0">
                <a:latin typeface="NikoshBAN" pitchFamily="2" charset="0"/>
                <a:cs typeface="NikoshBAN" pitchFamily="2" charset="0"/>
              </a:rPr>
              <a:t>4350    120</a:t>
            </a:r>
          </a:p>
          <a:p>
            <a:pPr marL="914400" indent="-914400">
              <a:buAutoNum type="arabicParenBoth"/>
            </a:pPr>
            <a:r>
              <a:rPr lang="en-US" sz="5400" dirty="0">
                <a:latin typeface="NikoshBAN" pitchFamily="2" charset="0"/>
                <a:cs typeface="NikoshBAN" pitchFamily="2" charset="0"/>
              </a:rPr>
              <a:t>3700    600</a:t>
            </a:r>
          </a:p>
          <a:p>
            <a:pPr marL="914400" indent="-914400">
              <a:buAutoNum type="arabicParenBoth"/>
            </a:pPr>
            <a:r>
              <a:rPr lang="en-US" sz="5400" dirty="0">
                <a:latin typeface="NikoshBAN" pitchFamily="2" charset="0"/>
                <a:cs typeface="NikoshBAN" pitchFamily="2" charset="0"/>
              </a:rPr>
              <a:t>7400     500 </a:t>
            </a: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4848664" y="243254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26720" progId="Equation.3">
                  <p:embed/>
                </p:oleObj>
              </mc:Choice>
              <mc:Fallback>
                <p:oleObj name="Equation" r:id="rId3" imgW="114120" imgH="126720" progId="Equation.3">
                  <p:embed/>
                  <p:pic>
                    <p:nvPicPr>
                      <p:cNvPr id="28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664" y="2432540"/>
                        <a:ext cx="609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4814668" y="32766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26720" progId="Equation.3">
                  <p:embed/>
                </p:oleObj>
              </mc:Choice>
              <mc:Fallback>
                <p:oleObj name="Equation" r:id="rId5" imgW="114120" imgH="126720" progId="Equation.3">
                  <p:embed/>
                  <p:pic>
                    <p:nvPicPr>
                      <p:cNvPr id="28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668" y="3276600"/>
                        <a:ext cx="609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4876800" y="4086664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20" imgH="126720" progId="Equation.3">
                  <p:embed/>
                </p:oleObj>
              </mc:Choice>
              <mc:Fallback>
                <p:oleObj name="Equation" r:id="rId6" imgW="114120" imgH="126720" progId="Equation.3">
                  <p:embed/>
                  <p:pic>
                    <p:nvPicPr>
                      <p:cNvPr id="286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086664"/>
                        <a:ext cx="609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38600" y="76200"/>
            <a:ext cx="3872132" cy="838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creenshot_2021-02-10_19375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57400"/>
            <a:ext cx="9144000" cy="48006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076136" y="990600"/>
            <a:ext cx="57912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6নং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অনুশীলনী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২নং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গুণগুলো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3600" y="3429000"/>
            <a:ext cx="7696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9C5C88-57EF-459F-91CA-0BBD1CB92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3" y="91624"/>
            <a:ext cx="11920926" cy="6674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213B9C-42E1-43A9-B942-74AD44CB4A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4000" l="0" r="6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845" b="46011"/>
          <a:stretch/>
        </p:blipFill>
        <p:spPr>
          <a:xfrm>
            <a:off x="163642" y="0"/>
            <a:ext cx="2729458" cy="22617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7EF48E-511E-470D-929F-AED4BE1EA4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4000" l="0" r="6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845" b="46011"/>
          <a:stretch/>
        </p:blipFill>
        <p:spPr>
          <a:xfrm rot="10800000">
            <a:off x="9355110" y="4708724"/>
            <a:ext cx="2729458" cy="2261703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C43E893E-BD97-4342-86A2-732E1C340D68}"/>
              </a:ext>
            </a:extLst>
          </p:cNvPr>
          <p:cNvSpPr/>
          <p:nvPr/>
        </p:nvSpPr>
        <p:spPr>
          <a:xfrm>
            <a:off x="0" y="1"/>
            <a:ext cx="12192000" cy="6970426"/>
          </a:xfrm>
          <a:prstGeom prst="frame">
            <a:avLst>
              <a:gd name="adj1" fmla="val 2822"/>
            </a:avLst>
          </a:prstGeom>
          <a:solidFill>
            <a:srgbClr val="EC84D6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8C4795-A2A8-4EE8-A1B6-8A249452ECFE}"/>
              </a:ext>
            </a:extLst>
          </p:cNvPr>
          <p:cNvSpPr/>
          <p:nvPr/>
        </p:nvSpPr>
        <p:spPr>
          <a:xfrm>
            <a:off x="3329374" y="91625"/>
            <a:ext cx="6609105" cy="1302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>
                <a:gd name="adj1" fmla="val 10724"/>
                <a:gd name="adj2" fmla="val -454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আন্তরিক ধন্যবাদ সবাইকে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903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8623" y="2095780"/>
            <a:ext cx="3937379" cy="341632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এলিজা বেগম    </a:t>
            </a:r>
            <a:endParaRPr lang="en-US" sz="4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শিক্</a:t>
            </a:r>
            <a:r>
              <a:rPr lang="as-IN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ী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মঙ্গল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সঃ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প্রাঃ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দক্ষিণ সুরমা ,সিলেট 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700" b="1" dirty="0">
                <a:solidFill>
                  <a:schemeClr val="tx1"/>
                </a:solidFill>
                <a:cs typeface="NikoshBAN" pitchFamily="2" charset="0"/>
              </a:rPr>
              <a:t>hmpmgps@gmail.com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0411" y="971553"/>
            <a:ext cx="1925691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ক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চ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ত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3376" y="1886960"/>
            <a:ext cx="1881514" cy="28850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AC6A20-14F9-4D5F-859C-CB45066106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1841311" y="4971040"/>
            <a:ext cx="8485496" cy="10297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FED7A1-4343-460F-BA4A-0B134DF0E9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08" y="3714750"/>
            <a:ext cx="1246843" cy="2258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D3B5F5-A771-4111-A509-CA08E84F01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60" y="3714750"/>
            <a:ext cx="1246843" cy="2258940"/>
          </a:xfrm>
          <a:prstGeom prst="rect">
            <a:avLst/>
          </a:prstGeom>
        </p:spPr>
      </p:pic>
      <p:pic>
        <p:nvPicPr>
          <p:cNvPr id="9" name="Picture 8" descr="images (7).jpg">
            <a:extLst>
              <a:ext uri="{FF2B5EF4-FFF2-40B4-BE49-F238E27FC236}">
                <a16:creationId xmlns:a16="http://schemas.microsoft.com/office/drawing/2014/main" id="{B3608808-2B0C-47E8-BF57-6045380D14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4773" y="914400"/>
            <a:ext cx="1257300" cy="628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7E7357-F51A-4E28-BAB9-0CDE98EE4A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27" y="900117"/>
            <a:ext cx="594000" cy="5636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358704-B105-4BBB-B73E-477863030E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034" y="982269"/>
            <a:ext cx="594000" cy="563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11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10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0" y="685800"/>
            <a:ext cx="9434284" cy="130265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8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r>
              <a:rPr lang="en-US" sz="8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8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r>
              <a:rPr lang="en-US" sz="8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9429" y="1988456"/>
            <a:ext cx="5402717" cy="428292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8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শ্রেণিঃ</a:t>
            </a:r>
            <a:r>
              <a:rPr lang="en-US" sz="4800" dirty="0">
                <a:latin typeface="SutonnyOMJ" panose="01010600010101010101" pitchFamily="2" charset="0"/>
                <a:cs typeface="SutonnyOMJ" panose="01010600010101010101" pitchFamily="2" charset="0"/>
              </a:rPr>
              <a:t> ৫ম</a:t>
            </a:r>
          </a:p>
          <a:p>
            <a:r>
              <a:rPr lang="en-US" sz="48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বিষয়ঃ</a:t>
            </a:r>
            <a:r>
              <a:rPr lang="en-US" sz="4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>
                <a:latin typeface="SutonnyOMJ" panose="01010600010101010101" pitchFamily="2" charset="0"/>
                <a:cs typeface="SutonnyOMJ" panose="01010600010101010101" pitchFamily="2" charset="0"/>
              </a:rPr>
              <a:t>গণিত</a:t>
            </a:r>
            <a:endParaRPr lang="en-US" sz="48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4800" dirty="0" err="1">
                <a:latin typeface="SutonnyOMJ" panose="01010600010101010101" pitchFamily="2" charset="0"/>
                <a:cs typeface="SutonnyOMJ" panose="01010600010101010101" pitchFamily="2" charset="0"/>
              </a:rPr>
              <a:t>অধ্যায়ঃ</a:t>
            </a:r>
            <a:r>
              <a:rPr lang="en-US" sz="4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প্রথম</a:t>
            </a:r>
            <a:endParaRPr lang="en-US" sz="48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48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শিরোনামঃ</a:t>
            </a:r>
            <a:r>
              <a:rPr lang="en-US" sz="4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>
                <a:latin typeface="SutonnyOMJ" panose="01010600010101010101" pitchFamily="2" charset="0"/>
                <a:cs typeface="SutonnyOMJ" panose="01010600010101010101" pitchFamily="2" charset="0"/>
              </a:rPr>
              <a:t>গুণ</a:t>
            </a:r>
            <a:endParaRPr lang="en-US" sz="4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47" y="1988456"/>
            <a:ext cx="4031567" cy="4298401"/>
          </a:xfrm>
        </p:spPr>
      </p:pic>
    </p:spTree>
    <p:extLst>
      <p:ext uri="{BB962C8B-B14F-4D97-AF65-F5344CB8AC3E}">
        <p14:creationId xmlns:p14="http://schemas.microsoft.com/office/powerpoint/2010/main" val="212423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296" y="417576"/>
            <a:ext cx="9034828" cy="175259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88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শিখনফল</a:t>
            </a:r>
            <a:endParaRPr lang="en-US" sz="8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7296" y="2036064"/>
            <a:ext cx="9034828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শেষে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শিক্ষার্থীরা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-----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তিন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অঙ্কবিশিষ্ট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সংখ্যাকে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তিন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অঙ্কবিশিষ্ট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সংখ্যা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দিয়ে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গুণ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চার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অঙ্ক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বিশিষ্ট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সংখ্যাকে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তিন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অঙ্কবিশিষ্ট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সংখ্যা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দিয়ে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গুণ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।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গুণকের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একক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দশকের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ঘরে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শূন্য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থাকলে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সংক্ষিপ্ত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পদ্ধতিতে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গুণ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16456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714" y="914401"/>
            <a:ext cx="6821713" cy="52832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একটি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ফুটবল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তৈরির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কারখানায়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গত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সপ্তাহে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 ৭৪০ </a:t>
            </a:r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টি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ফুটবল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তৈরি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হয়েছে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প্রতিটি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ফুটবলের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দাম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 ৯৬০ </a:t>
            </a:r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টাকা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 । </a:t>
            </a:r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কারখানাটিতে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গত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সপ্তাহে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কত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টাকার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ফুটবল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তৈরি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হয়েছে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 ?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28" y="914401"/>
            <a:ext cx="3947886" cy="5283200"/>
          </a:xfrm>
        </p:spPr>
      </p:pic>
    </p:spTree>
    <p:extLst>
      <p:ext uri="{BB962C8B-B14F-4D97-AF65-F5344CB8AC3E}">
        <p14:creationId xmlns:p14="http://schemas.microsoft.com/office/powerpoint/2010/main" val="300335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2971" y="66234"/>
            <a:ext cx="8374743" cy="686341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SutonnyOMJ" panose="01010600010101010101" pitchFamily="2" charset="0"/>
                <a:cs typeface="SutonnyOMJ" panose="01010600010101010101" pitchFamily="2" charset="0"/>
              </a:rPr>
              <a:t>গুণ্য</a:t>
            </a:r>
            <a:r>
              <a:rPr lang="en-US" sz="8800" dirty="0">
                <a:latin typeface="SutonnyOMJ" panose="01010600010101010101" pitchFamily="2" charset="0"/>
                <a:cs typeface="SutonnyOMJ" panose="01010600010101010101" pitchFamily="2" charset="0"/>
              </a:rPr>
              <a:t> ×</a:t>
            </a:r>
            <a:r>
              <a:rPr lang="en-US" sz="8800" dirty="0" err="1">
                <a:latin typeface="SutonnyOMJ" panose="01010600010101010101" pitchFamily="2" charset="0"/>
                <a:cs typeface="SutonnyOMJ" panose="01010600010101010101" pitchFamily="2" charset="0"/>
              </a:rPr>
              <a:t>গুণক</a:t>
            </a:r>
            <a:r>
              <a:rPr lang="en-US" sz="8800" dirty="0">
                <a:latin typeface="SutonnyOMJ" panose="01010600010101010101" pitchFamily="2" charset="0"/>
                <a:cs typeface="SutonnyOMJ" panose="01010600010101010101" pitchFamily="2" charset="0"/>
              </a:rPr>
              <a:t> = </a:t>
            </a:r>
            <a:r>
              <a:rPr lang="en-US" sz="8800" dirty="0" err="1">
                <a:latin typeface="SutonnyOMJ" panose="01010600010101010101" pitchFamily="2" charset="0"/>
                <a:cs typeface="SutonnyOMJ" panose="01010600010101010101" pitchFamily="2" charset="0"/>
              </a:rPr>
              <a:t>গুণফল</a:t>
            </a:r>
            <a:endParaRPr lang="en-US" sz="88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sz="88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8800" dirty="0" err="1">
                <a:latin typeface="SutonnyOMJ" panose="01010600010101010101" pitchFamily="2" charset="0"/>
                <a:cs typeface="SutonnyOMJ" panose="01010600010101010101" pitchFamily="2" charset="0"/>
              </a:rPr>
              <a:t>গুণফল</a:t>
            </a:r>
            <a:r>
              <a:rPr lang="en-US" sz="8800" dirty="0">
                <a:latin typeface="SutonnyOMJ" panose="01010600010101010101" pitchFamily="2" charset="0"/>
                <a:cs typeface="SutonnyOMJ" panose="01010600010101010101" pitchFamily="2" charset="0"/>
              </a:rPr>
              <a:t> ÷</a:t>
            </a:r>
            <a:r>
              <a:rPr lang="en-US" sz="8800" dirty="0" err="1">
                <a:latin typeface="SutonnyOMJ" panose="01010600010101010101" pitchFamily="2" charset="0"/>
                <a:cs typeface="SutonnyOMJ" panose="01010600010101010101" pitchFamily="2" charset="0"/>
              </a:rPr>
              <a:t>গুণ্য</a:t>
            </a:r>
            <a:r>
              <a:rPr lang="en-US" sz="8800" dirty="0">
                <a:latin typeface="SutonnyOMJ" panose="01010600010101010101" pitchFamily="2" charset="0"/>
                <a:cs typeface="SutonnyOMJ" panose="01010600010101010101" pitchFamily="2" charset="0"/>
              </a:rPr>
              <a:t> = </a:t>
            </a:r>
            <a:r>
              <a:rPr lang="en-US" sz="8800" dirty="0" err="1">
                <a:latin typeface="SutonnyOMJ" panose="01010600010101010101" pitchFamily="2" charset="0"/>
                <a:cs typeface="SutonnyOMJ" panose="01010600010101010101" pitchFamily="2" charset="0"/>
              </a:rPr>
              <a:t>গুণক</a:t>
            </a:r>
            <a:endParaRPr lang="en-US" sz="88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8800" dirty="0" err="1">
                <a:latin typeface="SutonnyOMJ" panose="01010600010101010101" pitchFamily="2" charset="0"/>
                <a:cs typeface="SutonnyOMJ" panose="01010600010101010101" pitchFamily="2" charset="0"/>
              </a:rPr>
              <a:t>গুণফল</a:t>
            </a:r>
            <a:r>
              <a:rPr lang="en-US" sz="8800" dirty="0">
                <a:latin typeface="SutonnyOMJ" panose="01010600010101010101" pitchFamily="2" charset="0"/>
                <a:cs typeface="SutonnyOMJ" panose="01010600010101010101" pitchFamily="2" charset="0"/>
              </a:rPr>
              <a:t> ÷</a:t>
            </a:r>
            <a:r>
              <a:rPr lang="en-US" sz="8800" dirty="0" err="1">
                <a:latin typeface="SutonnyOMJ" panose="01010600010101010101" pitchFamily="2" charset="0"/>
                <a:cs typeface="SutonnyOMJ" panose="01010600010101010101" pitchFamily="2" charset="0"/>
              </a:rPr>
              <a:t>গুণক</a:t>
            </a:r>
            <a:r>
              <a:rPr lang="en-US" sz="8800" dirty="0">
                <a:latin typeface="SutonnyOMJ" panose="01010600010101010101" pitchFamily="2" charset="0"/>
                <a:cs typeface="SutonnyOMJ" panose="01010600010101010101" pitchFamily="2" charset="0"/>
              </a:rPr>
              <a:t> = </a:t>
            </a:r>
            <a:r>
              <a:rPr lang="en-US" sz="8800" dirty="0" err="1">
                <a:latin typeface="SutonnyOMJ" panose="01010600010101010101" pitchFamily="2" charset="0"/>
                <a:cs typeface="SutonnyOMJ" panose="01010600010101010101" pitchFamily="2" charset="0"/>
              </a:rPr>
              <a:t>গুণ্য</a:t>
            </a:r>
            <a:r>
              <a:rPr lang="en-US" sz="8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US" sz="8800" dirty="0">
                <a:latin typeface="SutonnyOMJ" panose="01010600010101010101" pitchFamily="2" charset="0"/>
                <a:cs typeface="SutonnyOMJ" panose="01010600010101010101" pitchFamily="2" charset="0"/>
              </a:rPr>
              <a:t>        </a:t>
            </a:r>
          </a:p>
        </p:txBody>
      </p:sp>
      <p:sp>
        <p:nvSpPr>
          <p:cNvPr id="4" name="Up-Down Arrow 3"/>
          <p:cNvSpPr/>
          <p:nvPr/>
        </p:nvSpPr>
        <p:spPr>
          <a:xfrm>
            <a:off x="5413829" y="1291771"/>
            <a:ext cx="478971" cy="178525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1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286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গুণগুলোকে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আনুভূমিকভাবেও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34928" y="3324665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7656" y="3324665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0456" y="3324665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0456" y="4086665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5864" y="4086665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2724" y="4086665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0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764256" y="2771336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26720" progId="Equation.3">
                  <p:embed/>
                </p:oleObj>
              </mc:Choice>
              <mc:Fallback>
                <p:oleObj name="Equation" r:id="rId2" imgW="114120" imgH="12672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256" y="2771336"/>
                        <a:ext cx="533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92856" y="1800665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7 8 0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92856" y="2638865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6 3 0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343400" y="3352800"/>
            <a:ext cx="3581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19600" y="410736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038600" y="4724400"/>
            <a:ext cx="3886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42804" y="4724401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22280" y="4724401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09140" y="4724401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21948" y="4745096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4465925" y="3660133"/>
            <a:ext cx="3275806" cy="15656"/>
          </a:xfrm>
          <a:prstGeom prst="line">
            <a:avLst/>
          </a:prstGeom>
          <a:ln w="28575">
            <a:solidFill>
              <a:srgbClr val="ED371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096000" y="4724401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00800" y="4724401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0</a:t>
            </a:r>
          </a:p>
        </p:txBody>
      </p:sp>
      <p:pic>
        <p:nvPicPr>
          <p:cNvPr id="22" name="Picture 3" descr="C:\Users\Primary Property\Desktop\New folder\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638800"/>
            <a:ext cx="91440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8" grpId="0"/>
      <p:bldP spid="19" grpId="0"/>
      <p:bldP spid="23" grpId="0"/>
      <p:bldP spid="29" grpId="0"/>
      <p:bldP spid="30" grpId="0"/>
      <p:bldP spid="31" grpId="0"/>
      <p:bldP spid="32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2368" y="2596896"/>
            <a:ext cx="7851648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সহজ</a:t>
            </a:r>
            <a:r>
              <a:rPr lang="en-US" sz="8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88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পদ্ধতিতে</a:t>
            </a:r>
            <a:r>
              <a:rPr lang="en-US" sz="8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8800" dirty="0" err="1">
                <a:latin typeface="SutonnyOMJ" panose="01010600010101010101" pitchFamily="2" charset="0"/>
                <a:cs typeface="SutonnyOMJ" panose="01010600010101010101" pitchFamily="2" charset="0"/>
              </a:rPr>
              <a:t>গুণ</a:t>
            </a:r>
            <a:endParaRPr lang="en-US" sz="8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0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42604" y="90268"/>
            <a:ext cx="56388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গুণটি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1143001"/>
            <a:ext cx="403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2640    140  </a:t>
            </a:r>
            <a:endParaRPr lang="en-US" sz="4400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753729" y="1323537"/>
          <a:ext cx="428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26720" progId="Equation.3">
                  <p:embed/>
                </p:oleObj>
              </mc:Choice>
              <mc:Fallback>
                <p:oleObj name="Equation" r:id="rId2" imgW="114120" imgH="126720" progId="Equation.3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3729" y="1323537"/>
                        <a:ext cx="4286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182136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6660" y="1856937"/>
            <a:ext cx="4513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     </a:t>
            </a:r>
            <a:endParaRPr lang="en-US" sz="4400" dirty="0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3491133" y="2009337"/>
          <a:ext cx="428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126720" progId="Equation.3">
                  <p:embed/>
                </p:oleObj>
              </mc:Choice>
              <mc:Fallback>
                <p:oleObj name="Equation" r:id="rId4" imgW="114120" imgH="126720" progId="Equation.3">
                  <p:embed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133" y="2009337"/>
                        <a:ext cx="4286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886200" y="1856937"/>
            <a:ext cx="76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10      </a:t>
            </a:r>
            <a:endParaRPr lang="en-US" sz="4400" dirty="0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4524376" y="2023405"/>
          <a:ext cx="428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26720" progId="Equation.3">
                  <p:embed/>
                </p:oleObj>
              </mc:Choice>
              <mc:Fallback>
                <p:oleObj name="Equation" r:id="rId5" imgW="114120" imgH="126720" progId="Equation.3">
                  <p:embed/>
                  <p:pic>
                    <p:nvPicPr>
                      <p:cNvPr id="256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6" y="2023405"/>
                        <a:ext cx="4286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953000" y="1841288"/>
            <a:ext cx="76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14      </a:t>
            </a:r>
            <a:endParaRPr lang="en-US" sz="4400" dirty="0"/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562601" y="2015197"/>
          <a:ext cx="428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20" imgH="126720" progId="Equation.3">
                  <p:embed/>
                </p:oleObj>
              </mc:Choice>
              <mc:Fallback>
                <p:oleObj name="Equation" r:id="rId6" imgW="114120" imgH="126720" progId="Equation.3">
                  <p:embed/>
                  <p:pic>
                    <p:nvPicPr>
                      <p:cNvPr id="256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1" y="2015197"/>
                        <a:ext cx="4286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971736" y="1842869"/>
            <a:ext cx="68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10      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2057400" y="259080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52468" y="1828801"/>
            <a:ext cx="1128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264      </a:t>
            </a:r>
            <a:endParaRPr lang="en-US" sz="4400" dirty="0"/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3457576" y="2771337"/>
          <a:ext cx="428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20" imgH="126720" progId="Equation.3">
                  <p:embed/>
                </p:oleObj>
              </mc:Choice>
              <mc:Fallback>
                <p:oleObj name="Equation" r:id="rId7" imgW="114120" imgH="126720" progId="Equation.3">
                  <p:embed/>
                  <p:pic>
                    <p:nvPicPr>
                      <p:cNvPr id="256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576" y="2771337"/>
                        <a:ext cx="4286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4448176" y="2777197"/>
          <a:ext cx="428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20" imgH="126720" progId="Equation.3">
                  <p:embed/>
                </p:oleObj>
              </mc:Choice>
              <mc:Fallback>
                <p:oleObj name="Equation" r:id="rId8" imgW="114120" imgH="126720" progId="Equation.3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176" y="2777197"/>
                        <a:ext cx="4286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882660" y="2617356"/>
            <a:ext cx="6799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10      </a:t>
            </a:r>
            <a:endParaRPr lang="en-US" sz="4400" dirty="0"/>
          </a:p>
        </p:txBody>
      </p:sp>
      <p:sp>
        <p:nvSpPr>
          <p:cNvPr id="19" name="Rectangle 18"/>
          <p:cNvSpPr/>
          <p:nvPr/>
        </p:nvSpPr>
        <p:spPr>
          <a:xfrm>
            <a:off x="5997524" y="2590801"/>
            <a:ext cx="708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10      </a:t>
            </a:r>
            <a:endParaRPr lang="en-US" sz="4400" dirty="0"/>
          </a:p>
        </p:txBody>
      </p:sp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5591176" y="2743201"/>
          <a:ext cx="428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120" imgH="126720" progId="Equation.3">
                  <p:embed/>
                </p:oleObj>
              </mc:Choice>
              <mc:Fallback>
                <p:oleObj name="Equation" r:id="rId9" imgW="114120" imgH="126720" progId="Equation.3">
                  <p:embed/>
                  <p:pic>
                    <p:nvPicPr>
                      <p:cNvPr id="256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6" y="2743201"/>
                        <a:ext cx="4286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057400" y="335280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90800" y="3380937"/>
            <a:ext cx="152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3696      </a:t>
            </a:r>
            <a:endParaRPr lang="en-US" sz="4400" dirty="0"/>
          </a:p>
        </p:txBody>
      </p:sp>
      <p:graphicFrame>
        <p:nvGraphicFramePr>
          <p:cNvPr id="25609" name="Object 3"/>
          <p:cNvGraphicFramePr>
            <a:graphicFrameLocks noChangeAspect="1"/>
          </p:cNvGraphicFramePr>
          <p:nvPr/>
        </p:nvGraphicFramePr>
        <p:xfrm>
          <a:off x="3914776" y="3547405"/>
          <a:ext cx="428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26720" progId="Equation.3">
                  <p:embed/>
                </p:oleObj>
              </mc:Choice>
              <mc:Fallback>
                <p:oleObj name="Equation" r:id="rId10" imgW="114120" imgH="126720" progId="Equation.3">
                  <p:embed/>
                  <p:pic>
                    <p:nvPicPr>
                      <p:cNvPr id="2560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6" y="3547405"/>
                        <a:ext cx="4286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4343400" y="3386797"/>
            <a:ext cx="114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100      </a:t>
            </a:r>
            <a:endParaRPr lang="en-US" sz="4400" dirty="0"/>
          </a:p>
        </p:txBody>
      </p:sp>
      <p:sp>
        <p:nvSpPr>
          <p:cNvPr id="25" name="TextBox 24"/>
          <p:cNvSpPr txBox="1"/>
          <p:nvPr/>
        </p:nvSpPr>
        <p:spPr>
          <a:xfrm>
            <a:off x="2057400" y="403860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84940" y="4058529"/>
            <a:ext cx="21394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369600      </a:t>
            </a:r>
            <a:endParaRPr lang="en-US" sz="4400" dirty="0"/>
          </a:p>
        </p:txBody>
      </p:sp>
      <p:pic>
        <p:nvPicPr>
          <p:cNvPr id="27" name="Picture 3" descr="C:\Users\Primary Property\Desktop\New folder\1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0" y="5467350"/>
            <a:ext cx="9144000" cy="139065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514600" y="2596661"/>
            <a:ext cx="1128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264      </a:t>
            </a:r>
            <a:endParaRPr lang="en-US" sz="4400" dirty="0"/>
          </a:p>
        </p:txBody>
      </p:sp>
      <p:sp>
        <p:nvSpPr>
          <p:cNvPr id="29" name="Rectangle 28"/>
          <p:cNvSpPr/>
          <p:nvPr/>
        </p:nvSpPr>
        <p:spPr>
          <a:xfrm>
            <a:off x="3804140" y="2590801"/>
            <a:ext cx="76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14     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0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8" grpId="0"/>
      <p:bldP spid="10" grpId="0"/>
      <p:bldP spid="12" grpId="0"/>
      <p:bldP spid="13" grpId="0"/>
      <p:bldP spid="14" grpId="0"/>
      <p:bldP spid="18" grpId="0"/>
      <p:bldP spid="19" grpId="0"/>
      <p:bldP spid="21" grpId="0"/>
      <p:bldP spid="22" grpId="0"/>
      <p:bldP spid="24" grpId="0"/>
      <p:bldP spid="25" grpId="0"/>
      <p:bldP spid="26" grpId="0"/>
      <p:bldP spid="28" grpId="0"/>
      <p:bldP spid="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265</TotalTime>
  <Words>241</Words>
  <Application>Microsoft Office PowerPoint</Application>
  <PresentationFormat>Widescreen</PresentationFormat>
  <Paragraphs>85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Corbel</vt:lpstr>
      <vt:lpstr>NikoshBAN</vt:lpstr>
      <vt:lpstr>SutonnyOMJ</vt:lpstr>
      <vt:lpstr>Wingdings</vt:lpstr>
      <vt:lpstr>Parallax</vt:lpstr>
      <vt:lpstr>Equation</vt:lpstr>
      <vt:lpstr>PowerPoint Presentation</vt:lpstr>
      <vt:lpstr>PowerPoint Presentation</vt:lpstr>
      <vt:lpstr>পাঠ পরিচিতি 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 অনলাইন ক্লাসে সবাইকে শুভেচ্ছা</dc:title>
  <dc:creator>Microsoft account</dc:creator>
  <cp:lastModifiedBy>User</cp:lastModifiedBy>
  <cp:revision>42</cp:revision>
  <dcterms:created xsi:type="dcterms:W3CDTF">2021-05-19T14:58:04Z</dcterms:created>
  <dcterms:modified xsi:type="dcterms:W3CDTF">2021-05-28T14:09:15Z</dcterms:modified>
</cp:coreProperties>
</file>