
<file path=[Content_Types].xml><?xml version="1.0" encoding="utf-8"?>
<Types xmlns="http://schemas.openxmlformats.org/package/2006/content-types"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7"/>
  </p:notesMasterIdLst>
  <p:sldIdLst>
    <p:sldId id="406" r:id="rId2"/>
    <p:sldId id="408" r:id="rId3"/>
    <p:sldId id="259" r:id="rId4"/>
    <p:sldId id="403" r:id="rId5"/>
    <p:sldId id="382" r:id="rId6"/>
    <p:sldId id="345" r:id="rId7"/>
    <p:sldId id="404" r:id="rId8"/>
    <p:sldId id="316" r:id="rId9"/>
    <p:sldId id="405" r:id="rId10"/>
    <p:sldId id="321" r:id="rId11"/>
    <p:sldId id="409" r:id="rId12"/>
    <p:sldId id="392" r:id="rId13"/>
    <p:sldId id="395" r:id="rId14"/>
    <p:sldId id="381" r:id="rId15"/>
    <p:sldId id="3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70CCE4-DBDD-47DD-9BBE-E19515548150}">
          <p14:sldIdLst/>
        </p14:section>
        <p14:section name="Untitled Section" id="{BC591E09-126F-4595-A74F-A5095CED2E5F}">
          <p14:sldIdLst>
            <p14:sldId id="406"/>
            <p14:sldId id="408"/>
            <p14:sldId id="259"/>
            <p14:sldId id="403"/>
            <p14:sldId id="382"/>
            <p14:sldId id="345"/>
            <p14:sldId id="404"/>
            <p14:sldId id="316"/>
            <p14:sldId id="405"/>
            <p14:sldId id="321"/>
            <p14:sldId id="409"/>
            <p14:sldId id="392"/>
            <p14:sldId id="395"/>
            <p14:sldId id="381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9123A"/>
    <a:srgbClr val="DF0B48"/>
    <a:srgbClr val="CEC6E6"/>
    <a:srgbClr val="F3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2208" autoAdjust="0"/>
  </p:normalViewPr>
  <p:slideViewPr>
    <p:cSldViewPr>
      <p:cViewPr varScale="1">
        <p:scale>
          <a:sx n="80" d="100"/>
          <a:sy n="80" d="100"/>
        </p:scale>
        <p:origin x="132" y="504"/>
      </p:cViewPr>
      <p:guideLst>
        <p:guide orient="horz" pos="2064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C2934-5622-45D6-9EAB-A5507AEC6DD7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E1DF5-DAAC-44BE-9B9F-1AC9DD58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5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11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7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2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6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4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6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3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0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AC2B510-82DC-4C45-8CA9-1D7ED9379B75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73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F956F4-1752-4F77-956F-5CF74F15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18" y="-12032"/>
            <a:ext cx="12213390" cy="6870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A63F41-5B4A-4701-905C-7A69D30A6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734436"/>
            <a:ext cx="3238500" cy="338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2060727"/>
                <a:ext cx="1135380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মনেকরি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কোন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চলক</a:t>
                </a:r>
                <a:r>
                  <a:rPr lang="en-US" sz="4400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7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এর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সংখ্যক</a:t>
                </a:r>
                <a:r>
                  <a:rPr lang="en-US" sz="4400" b="1" dirty="0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অশূণ্য</a:t>
                </a:r>
                <a:r>
                  <a:rPr lang="en-US" sz="4400" b="1" dirty="0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 ও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ধনাত্মক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মান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সমূহ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যথাক্রমে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60727"/>
                <a:ext cx="11353800" cy="1877437"/>
              </a:xfrm>
              <a:prstGeom prst="rect">
                <a:avLst/>
              </a:prstGeom>
              <a:blipFill>
                <a:blip r:embed="rId2"/>
                <a:stretch>
                  <a:fillRect l="-2202" t="-12338" b="-16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1DE948-0BB0-4437-89DE-9A0F0B11E348}"/>
                  </a:ext>
                </a:extLst>
              </p:cNvPr>
              <p:cNvSpPr txBox="1"/>
              <p:nvPr/>
            </p:nvSpPr>
            <p:spPr>
              <a:xfrm>
                <a:off x="5472546" y="2924975"/>
                <a:ext cx="641465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  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   …         …,  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n,</a:t>
                </a:r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9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1DE948-0BB0-4437-89DE-9A0F0B11E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546" y="2924975"/>
                <a:ext cx="6414654" cy="2492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C4A926F-E66C-40B4-8CE7-76CD086C9A44}"/>
              </a:ext>
            </a:extLst>
          </p:cNvPr>
          <p:cNvSpPr txBox="1"/>
          <p:nvPr/>
        </p:nvSpPr>
        <p:spPr>
          <a:xfrm>
            <a:off x="3539836" y="4597331"/>
            <a:ext cx="644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C000"/>
                </a:solidFill>
              </a:rPr>
              <a:t>সুতরাং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তাদের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তরঙ্গ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গড়</a:t>
            </a:r>
            <a:r>
              <a:rPr lang="en-US" sz="6000" b="1" dirty="0">
                <a:solidFill>
                  <a:srgbClr val="FFC000"/>
                </a:solidFill>
              </a:rPr>
              <a:t>, HM </a:t>
            </a:r>
            <a:endParaRPr lang="en-US" sz="6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142702-FAA3-4F48-8C4A-7047755E226C}"/>
              </a:ext>
            </a:extLst>
          </p:cNvPr>
          <p:cNvSpPr txBox="1"/>
          <p:nvPr/>
        </p:nvSpPr>
        <p:spPr>
          <a:xfrm>
            <a:off x="304800" y="1401560"/>
            <a:ext cx="115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অশ্রেণিকৃত</a:t>
            </a:r>
            <a:r>
              <a:rPr lang="en-US" sz="4800" b="1" dirty="0"/>
              <a:t> </a:t>
            </a:r>
            <a:r>
              <a:rPr lang="en-US" sz="4800" b="1" dirty="0" err="1"/>
              <a:t>তথ্যের</a:t>
            </a:r>
            <a:r>
              <a:rPr lang="en-US" sz="4800" b="1" dirty="0"/>
              <a:t> </a:t>
            </a:r>
            <a:r>
              <a:rPr lang="en-US" sz="4800" b="1" dirty="0" err="1"/>
              <a:t>ক্ষেত্রে</a:t>
            </a:r>
            <a:r>
              <a:rPr lang="en-US" sz="4800" b="1" dirty="0"/>
              <a:t> ( For Ungrouped Data)</a:t>
            </a:r>
          </a:p>
        </p:txBody>
      </p:sp>
    </p:spTree>
    <p:extLst>
      <p:ext uri="{BB962C8B-B14F-4D97-AF65-F5344CB8AC3E}">
        <p14:creationId xmlns:p14="http://schemas.microsoft.com/office/powerpoint/2010/main" val="7317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818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m-1111-1-1">
            <a:hlinkClick r:id="" action="ppaction://media"/>
            <a:extLst>
              <a:ext uri="{FF2B5EF4-FFF2-40B4-BE49-F238E27FC236}">
                <a16:creationId xmlns:a16="http://schemas.microsoft.com/office/drawing/2014/main" id="{7EFFB757-6E29-4B9E-8F62-CAB0AF96D9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29BC3D-F45F-434E-B05D-19A9CA386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7181" r="-3031" b="1"/>
          <a:stretch/>
        </p:blipFill>
        <p:spPr>
          <a:xfrm>
            <a:off x="5638800" y="0"/>
            <a:ext cx="5181600" cy="454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80DC9F-F4B3-44F5-BFB6-709D70BA45FD}"/>
              </a:ext>
            </a:extLst>
          </p:cNvPr>
          <p:cNvSpPr txBox="1"/>
          <p:nvPr/>
        </p:nvSpPr>
        <p:spPr>
          <a:xfrm>
            <a:off x="3886200" y="685800"/>
            <a:ext cx="5334000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একক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কাজ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2500D-EF0F-4F1F-87C0-10D8D70146FD}"/>
              </a:ext>
            </a:extLst>
          </p:cNvPr>
          <p:cNvSpPr txBox="1"/>
          <p:nvPr/>
        </p:nvSpPr>
        <p:spPr>
          <a:xfrm>
            <a:off x="381000" y="4724400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সায়েন্টিফিক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ক্যালকুলেটরের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মাধ্যমে</a:t>
            </a:r>
            <a:r>
              <a:rPr lang="en-US" sz="4800" b="1" dirty="0">
                <a:solidFill>
                  <a:srgbClr val="002060"/>
                </a:solidFill>
              </a:rPr>
              <a:t> ½ </a:t>
            </a:r>
            <a:r>
              <a:rPr lang="en-US" sz="4800" b="1" dirty="0" err="1">
                <a:solidFill>
                  <a:srgbClr val="002060"/>
                </a:solidFill>
              </a:rPr>
              <a:t>এর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মান</a:t>
            </a:r>
            <a:r>
              <a:rPr lang="en-US" sz="4800" b="1" dirty="0">
                <a:solidFill>
                  <a:srgbClr val="002060"/>
                </a:solidFill>
              </a:rPr>
              <a:t>  </a:t>
            </a:r>
            <a:r>
              <a:rPr lang="en-US" sz="4800" b="1" dirty="0" err="1">
                <a:solidFill>
                  <a:srgbClr val="002060"/>
                </a:solidFill>
              </a:rPr>
              <a:t>কিভাবে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মেমোরিতে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লোড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করবে</a:t>
            </a:r>
            <a:r>
              <a:rPr lang="en-US" sz="4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75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970502-EB84-4370-A5EB-61989E4D2AFC}"/>
                  </a:ext>
                </a:extLst>
              </p:cNvPr>
              <p:cNvSpPr txBox="1"/>
              <p:nvPr/>
            </p:nvSpPr>
            <p:spPr>
              <a:xfrm>
                <a:off x="155262" y="1695427"/>
                <a:ext cx="711555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b="1" dirty="0" err="1">
                    <a:solidFill>
                      <a:srgbClr val="002060"/>
                    </a:solidFill>
                  </a:rPr>
                  <a:t>নিচে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</a:rPr>
                  <a:t>একটি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</a:rPr>
                  <a:t>বিচ্ছিন্ন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</a:rPr>
                  <a:t>গণসংখ্যা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</a:rPr>
                  <a:t>নিবেশন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</a:rPr>
                  <a:t>দেওয়া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</a:rPr>
                  <a:t>হলো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। </a:t>
                </a:r>
                <a:r>
                  <a:rPr lang="en-US" sz="3600" b="1" dirty="0" err="1">
                    <a:solidFill>
                      <a:srgbClr val="002060"/>
                    </a:solidFill>
                  </a:rPr>
                  <a:t>গণসংখ্যা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</a:rPr>
                  <a:t>নিবেশনটির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1/</a:t>
                </a:r>
                <a:r>
                  <a:rPr lang="en-US" sz="3600" b="1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এর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মানগুলো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নির্ণয়</a:t>
                </a:r>
                <a:r>
                  <a:rPr lang="en-US" sz="36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কর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9970502-EB84-4370-A5EB-61989E4D2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62" y="1695427"/>
                <a:ext cx="7115551" cy="1754326"/>
              </a:xfrm>
              <a:prstGeom prst="rect">
                <a:avLst/>
              </a:prstGeom>
              <a:blipFill>
                <a:blip r:embed="rId2"/>
                <a:stretch>
                  <a:fillRect t="-3819" r="-2568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BE53379-AE91-4A77-BFF7-7573D59F5B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880290"/>
                  </p:ext>
                </p:extLst>
              </p:nvPr>
            </p:nvGraphicFramePr>
            <p:xfrm>
              <a:off x="1066800" y="3656495"/>
              <a:ext cx="9748018" cy="201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3180">
                      <a:extLst>
                        <a:ext uri="{9D8B030D-6E8A-4147-A177-3AD203B41FA5}">
                          <a16:colId xmlns:a16="http://schemas.microsoft.com/office/drawing/2014/main" val="254535532"/>
                        </a:ext>
                      </a:extLst>
                    </a:gridCol>
                    <a:gridCol w="1686158">
                      <a:extLst>
                        <a:ext uri="{9D8B030D-6E8A-4147-A177-3AD203B41FA5}">
                          <a16:colId xmlns:a16="http://schemas.microsoft.com/office/drawing/2014/main" val="2639290002"/>
                        </a:ext>
                      </a:extLst>
                    </a:gridCol>
                    <a:gridCol w="1624670">
                      <a:extLst>
                        <a:ext uri="{9D8B030D-6E8A-4147-A177-3AD203B41FA5}">
                          <a16:colId xmlns:a16="http://schemas.microsoft.com/office/drawing/2014/main" val="3110238711"/>
                        </a:ext>
                      </a:extLst>
                    </a:gridCol>
                    <a:gridCol w="1624670">
                      <a:extLst>
                        <a:ext uri="{9D8B030D-6E8A-4147-A177-3AD203B41FA5}">
                          <a16:colId xmlns:a16="http://schemas.microsoft.com/office/drawing/2014/main" val="2226294454"/>
                        </a:ext>
                      </a:extLst>
                    </a:gridCol>
                    <a:gridCol w="1624670">
                      <a:extLst>
                        <a:ext uri="{9D8B030D-6E8A-4147-A177-3AD203B41FA5}">
                          <a16:colId xmlns:a16="http://schemas.microsoft.com/office/drawing/2014/main" val="807428861"/>
                        </a:ext>
                      </a:extLst>
                    </a:gridCol>
                    <a:gridCol w="1624670">
                      <a:extLst>
                        <a:ext uri="{9D8B030D-6E8A-4147-A177-3AD203B41FA5}">
                          <a16:colId xmlns:a16="http://schemas.microsoft.com/office/drawing/2014/main" val="4098695409"/>
                        </a:ext>
                      </a:extLst>
                    </a:gridCol>
                  </a:tblGrid>
                  <a:tr h="896613">
                    <a:tc>
                      <a:txBody>
                        <a:bodyPr/>
                        <a:lstStyle/>
                        <a:p>
                          <a:r>
                            <a:rPr lang="en-US" sz="6000" dirty="0"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6000" b="1" dirty="0"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47596"/>
                      </a:ext>
                    </a:extLst>
                  </a:tr>
                  <a:tr h="9977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6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en-US" sz="6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6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6000" dirty="0">
                            <a:latin typeface="Arial Black" panose="020B0A04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6000" dirty="0">
                            <a:latin typeface="Arial Black" panose="020B0A04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6000" dirty="0">
                            <a:latin typeface="Arial Black" panose="020B0A04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6000" dirty="0">
                            <a:latin typeface="Arial Black" panose="020B0A04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6000" dirty="0">
                            <a:latin typeface="Arial Black" panose="020B0A04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049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BE53379-AE91-4A77-BFF7-7573D59F5B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6880290"/>
                  </p:ext>
                </p:extLst>
              </p:nvPr>
            </p:nvGraphicFramePr>
            <p:xfrm>
              <a:off x="1066800" y="3656495"/>
              <a:ext cx="9748018" cy="201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3180">
                      <a:extLst>
                        <a:ext uri="{9D8B030D-6E8A-4147-A177-3AD203B41FA5}">
                          <a16:colId xmlns:a16="http://schemas.microsoft.com/office/drawing/2014/main" val="254535532"/>
                        </a:ext>
                      </a:extLst>
                    </a:gridCol>
                    <a:gridCol w="1686158">
                      <a:extLst>
                        <a:ext uri="{9D8B030D-6E8A-4147-A177-3AD203B41FA5}">
                          <a16:colId xmlns:a16="http://schemas.microsoft.com/office/drawing/2014/main" val="2639290002"/>
                        </a:ext>
                      </a:extLst>
                    </a:gridCol>
                    <a:gridCol w="1624670">
                      <a:extLst>
                        <a:ext uri="{9D8B030D-6E8A-4147-A177-3AD203B41FA5}">
                          <a16:colId xmlns:a16="http://schemas.microsoft.com/office/drawing/2014/main" val="3110238711"/>
                        </a:ext>
                      </a:extLst>
                    </a:gridCol>
                    <a:gridCol w="1624670">
                      <a:extLst>
                        <a:ext uri="{9D8B030D-6E8A-4147-A177-3AD203B41FA5}">
                          <a16:colId xmlns:a16="http://schemas.microsoft.com/office/drawing/2014/main" val="2226294454"/>
                        </a:ext>
                      </a:extLst>
                    </a:gridCol>
                    <a:gridCol w="1624670">
                      <a:extLst>
                        <a:ext uri="{9D8B030D-6E8A-4147-A177-3AD203B41FA5}">
                          <a16:colId xmlns:a16="http://schemas.microsoft.com/office/drawing/2014/main" val="807428861"/>
                        </a:ext>
                      </a:extLst>
                    </a:gridCol>
                    <a:gridCol w="1624670">
                      <a:extLst>
                        <a:ext uri="{9D8B030D-6E8A-4147-A177-3AD203B41FA5}">
                          <a16:colId xmlns:a16="http://schemas.microsoft.com/office/drawing/2014/main" val="4098695409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8" t="-18072" r="-524125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475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8" t="-118788" r="-524125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6000" dirty="0">
                            <a:latin typeface="Arial Black" panose="020B0A04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6000" dirty="0">
                            <a:latin typeface="Arial Black" panose="020B0A04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6000" dirty="0">
                            <a:latin typeface="Arial Black" panose="020B0A04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6000" dirty="0">
                            <a:latin typeface="Arial Black" panose="020B0A04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6000" dirty="0">
                            <a:latin typeface="Arial Black" panose="020B0A040201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0493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95B802D-A683-4990-95DF-084C5923C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66280"/>
            <a:ext cx="4372351" cy="3695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87D3E2-7880-461D-AA86-B7BDCCAB1F06}"/>
              </a:ext>
            </a:extLst>
          </p:cNvPr>
          <p:cNvSpPr txBox="1"/>
          <p:nvPr/>
        </p:nvSpPr>
        <p:spPr>
          <a:xfrm>
            <a:off x="1982560" y="473022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DF0B48"/>
                </a:solidFill>
              </a:rPr>
              <a:t>জোড়ায়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কাজ</a:t>
            </a:r>
            <a:r>
              <a:rPr lang="en-US" sz="6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6D7A1-904C-4EBB-879B-8BB91CC510E4}"/>
              </a:ext>
            </a:extLst>
          </p:cNvPr>
          <p:cNvSpPr txBox="1"/>
          <p:nvPr/>
        </p:nvSpPr>
        <p:spPr>
          <a:xfrm>
            <a:off x="2836737" y="4608575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1/2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095A9D-63FC-4C2A-89BC-7D9653171183}"/>
              </a:ext>
            </a:extLst>
          </p:cNvPr>
          <p:cNvSpPr txBox="1"/>
          <p:nvPr/>
        </p:nvSpPr>
        <p:spPr>
          <a:xfrm>
            <a:off x="4589337" y="4560179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1/4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320D2C-C224-4041-B08A-BD9070EE8E2D}"/>
              </a:ext>
            </a:extLst>
          </p:cNvPr>
          <p:cNvSpPr txBox="1"/>
          <p:nvPr/>
        </p:nvSpPr>
        <p:spPr>
          <a:xfrm>
            <a:off x="6235232" y="4608575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1/6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202BE-F558-4065-A4DA-D28AE941638C}"/>
              </a:ext>
            </a:extLst>
          </p:cNvPr>
          <p:cNvSpPr txBox="1"/>
          <p:nvPr/>
        </p:nvSpPr>
        <p:spPr>
          <a:xfrm>
            <a:off x="7881127" y="4581051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1/7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276CC8-EF0B-42A0-9CB2-84795595397F}"/>
              </a:ext>
            </a:extLst>
          </p:cNvPr>
          <p:cNvSpPr txBox="1"/>
          <p:nvPr/>
        </p:nvSpPr>
        <p:spPr>
          <a:xfrm>
            <a:off x="9328558" y="4527484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1/3</a:t>
            </a:r>
            <a:endParaRPr lang="en-GB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90448-8E1A-4C46-90F9-851A7C4C8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4191" r="-16216" b="-14191"/>
          <a:stretch/>
        </p:blipFill>
        <p:spPr>
          <a:xfrm>
            <a:off x="4114800" y="-337457"/>
            <a:ext cx="7162800" cy="358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845D62-7532-45E7-8147-4E2B2CB7F39F}"/>
              </a:ext>
            </a:extLst>
          </p:cNvPr>
          <p:cNvSpPr txBox="1"/>
          <p:nvPr/>
        </p:nvSpPr>
        <p:spPr>
          <a:xfrm>
            <a:off x="6705600" y="443023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</a:rPr>
              <a:t>বা</a:t>
            </a:r>
            <a:r>
              <a:rPr lang="en-US" sz="6000" b="1" dirty="0" err="1">
                <a:solidFill>
                  <a:srgbClr val="C00000"/>
                </a:solidFill>
              </a:rPr>
              <a:t>ড়ি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র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কা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জ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41B81-EE0E-41C4-822A-BC3139A4F754}"/>
              </a:ext>
            </a:extLst>
          </p:cNvPr>
          <p:cNvSpPr txBox="1"/>
          <p:nvPr/>
        </p:nvSpPr>
        <p:spPr>
          <a:xfrm>
            <a:off x="609600" y="2819400"/>
            <a:ext cx="1120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6000" b="1" dirty="0" err="1">
                <a:solidFill>
                  <a:srgbClr val="002060"/>
                </a:solidFill>
              </a:rPr>
              <a:t>কোন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একটি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কাজ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সম্পন্ন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করতে</a:t>
            </a:r>
            <a:r>
              <a:rPr lang="en-US" sz="6000" b="1" dirty="0">
                <a:solidFill>
                  <a:srgbClr val="002060"/>
                </a:solidFill>
              </a:rPr>
              <a:t> ১ </a:t>
            </a:r>
            <a:r>
              <a:rPr lang="en-US" sz="6000" b="1" dirty="0" err="1">
                <a:solidFill>
                  <a:srgbClr val="002060"/>
                </a:solidFill>
              </a:rPr>
              <a:t>জন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পুরুষের</a:t>
            </a:r>
            <a:r>
              <a:rPr lang="en-US" sz="6000" b="1" dirty="0">
                <a:solidFill>
                  <a:srgbClr val="002060"/>
                </a:solidFill>
              </a:rPr>
              <a:t> ১০ </a:t>
            </a:r>
            <a:r>
              <a:rPr lang="en-US" sz="6000" b="1" dirty="0" err="1">
                <a:solidFill>
                  <a:srgbClr val="002060"/>
                </a:solidFill>
              </a:rPr>
              <a:t>দিন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এবং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একজন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মহিলার</a:t>
            </a:r>
            <a:r>
              <a:rPr lang="en-US" sz="6000" b="1" dirty="0">
                <a:solidFill>
                  <a:srgbClr val="002060"/>
                </a:solidFill>
              </a:rPr>
              <a:t> ১৫ </a:t>
            </a:r>
            <a:r>
              <a:rPr lang="en-US" sz="6000" b="1" dirty="0" err="1">
                <a:solidFill>
                  <a:srgbClr val="002060"/>
                </a:solidFill>
              </a:rPr>
              <a:t>দিন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লাগে</a:t>
            </a:r>
            <a:r>
              <a:rPr lang="en-US" sz="6000" b="1" dirty="0">
                <a:solidFill>
                  <a:srgbClr val="002060"/>
                </a:solidFill>
              </a:rPr>
              <a:t>। </a:t>
            </a:r>
            <a:r>
              <a:rPr lang="en-US" sz="6000" b="1" dirty="0" err="1">
                <a:solidFill>
                  <a:srgbClr val="002060"/>
                </a:solidFill>
              </a:rPr>
              <a:t>উভয়ই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একত্রে</a:t>
            </a:r>
            <a:r>
              <a:rPr lang="en-US" sz="6000" b="1" dirty="0">
                <a:solidFill>
                  <a:srgbClr val="002060"/>
                </a:solidFill>
              </a:rPr>
              <a:t> ঐ </a:t>
            </a:r>
            <a:r>
              <a:rPr lang="en-US" sz="6000" b="1" dirty="0" err="1">
                <a:solidFill>
                  <a:srgbClr val="002060"/>
                </a:solidFill>
              </a:rPr>
              <a:t>কাজটি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গড়ে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কতদিনে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করতে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পারবে</a:t>
            </a:r>
            <a:r>
              <a:rPr lang="en-US" sz="6000" b="1" dirty="0">
                <a:solidFill>
                  <a:srgbClr val="00206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70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DF31D-94E0-4288-AA73-BA8958664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29462-BB98-45C1-9B5B-59A48D7C5EC3}"/>
              </a:ext>
            </a:extLst>
          </p:cNvPr>
          <p:cNvSpPr txBox="1"/>
          <p:nvPr/>
        </p:nvSpPr>
        <p:spPr>
          <a:xfrm>
            <a:off x="304800" y="5257800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7030A0"/>
                </a:solidFill>
              </a:rPr>
              <a:t>tibrijee@gmail.com, +</a:t>
            </a:r>
            <a:r>
              <a:rPr lang="en-US" sz="3600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8801715836688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4BF882-D1BD-4905-9957-F9C20381AC11}"/>
              </a:ext>
            </a:extLst>
          </p:cNvPr>
          <p:cNvSpPr/>
          <p:nvPr/>
        </p:nvSpPr>
        <p:spPr>
          <a:xfrm>
            <a:off x="1752600" y="4545874"/>
            <a:ext cx="8839200" cy="7881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39CFE-BBB3-4A76-92E0-6951E2B58887}"/>
              </a:ext>
            </a:extLst>
          </p:cNvPr>
          <p:cNvSpPr txBox="1"/>
          <p:nvPr/>
        </p:nvSpPr>
        <p:spPr>
          <a:xfrm>
            <a:off x="1626326" y="4503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প্রয়োজনে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88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6DD500-F709-4BA8-817D-C707D4703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29" y="1447800"/>
            <a:ext cx="3657143" cy="350476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73BDFE-492E-41F4-9EED-6CFC8E3D3DF8}"/>
              </a:ext>
            </a:extLst>
          </p:cNvPr>
          <p:cNvSpPr txBox="1"/>
          <p:nvPr/>
        </p:nvSpPr>
        <p:spPr>
          <a:xfrm>
            <a:off x="0" y="4572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পরিসংখ্যান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অনলাইন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পাঠদান</a:t>
            </a:r>
            <a:endParaRPr lang="en-GB" sz="60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F800C7-D912-4E20-9ADF-580845C6A516}"/>
              </a:ext>
            </a:extLst>
          </p:cNvPr>
          <p:cNvSpPr txBox="1"/>
          <p:nvPr/>
        </p:nvSpPr>
        <p:spPr>
          <a:xfrm>
            <a:off x="-76200" y="4953000"/>
            <a:ext cx="12268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মোহাম্মদ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নঈমউদ্দীন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হাসান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তিবরিজী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সহকারী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অধ্যাপক</a:t>
            </a:r>
            <a:r>
              <a:rPr lang="en-US" sz="3200" b="1" dirty="0">
                <a:solidFill>
                  <a:srgbClr val="002060"/>
                </a:solidFill>
              </a:rPr>
              <a:t> , </a:t>
            </a:r>
            <a:r>
              <a:rPr lang="en-US" sz="3200" b="1" dirty="0" err="1">
                <a:solidFill>
                  <a:srgbClr val="002060"/>
                </a:solidFill>
              </a:rPr>
              <a:t>পরিসংখ্যান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বিভাগ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ফতেয়াবাদ </a:t>
            </a:r>
            <a:r>
              <a:rPr lang="en-US" sz="3200" b="1" dirty="0" err="1">
                <a:solidFill>
                  <a:srgbClr val="002060"/>
                </a:solidFill>
              </a:rPr>
              <a:t>সিটি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কর্পোরেশন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ডিগ্রি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কলেজ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চট্টগ্রাম</a:t>
            </a:r>
            <a:r>
              <a:rPr lang="en-US" sz="3200" b="1" dirty="0">
                <a:solidFill>
                  <a:srgbClr val="002060"/>
                </a:solidFill>
              </a:rPr>
              <a:t>।</a:t>
            </a:r>
            <a:endParaRPr lang="en-GB" sz="3200" b="1" dirty="0">
              <a:solidFill>
                <a:srgbClr val="002060"/>
              </a:solidFill>
            </a:endParaRPr>
          </a:p>
          <a:p>
            <a:pPr algn="ctr"/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2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819582"/>
            <a:ext cx="8458200" cy="97396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rgbClr val="FFC000"/>
                </a:solidFill>
              </a:rPr>
              <a:t>পরিসংখ্যান</a:t>
            </a:r>
            <a:r>
              <a:rPr lang="en-US" sz="6000" b="1" dirty="0">
                <a:solidFill>
                  <a:srgbClr val="FFC000"/>
                </a:solidFill>
              </a:rPr>
              <a:t> –</a:t>
            </a:r>
            <a:r>
              <a:rPr lang="en-US" sz="6000" b="1" dirty="0" err="1">
                <a:solidFill>
                  <a:srgbClr val="FFC000"/>
                </a:solidFill>
              </a:rPr>
              <a:t>প্রথম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err="1">
                <a:solidFill>
                  <a:srgbClr val="FFC000"/>
                </a:solidFill>
              </a:rPr>
              <a:t>পত্র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1300" y="1981200"/>
            <a:ext cx="9677400" cy="106680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FFFFFF"/>
                </a:solidFill>
              </a:rPr>
              <a:t>একাদশ</a:t>
            </a:r>
            <a:r>
              <a:rPr lang="en-US" sz="6000" b="1" dirty="0">
                <a:solidFill>
                  <a:srgbClr val="FFFFFF"/>
                </a:solidFill>
              </a:rPr>
              <a:t>  ও </a:t>
            </a:r>
            <a:r>
              <a:rPr lang="en-US" sz="6000" b="1" dirty="0" err="1">
                <a:solidFill>
                  <a:srgbClr val="FFFFFF"/>
                </a:solidFill>
              </a:rPr>
              <a:t>দ্বাদশ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শ্রেণি</a:t>
            </a:r>
            <a:endParaRPr lang="en-US" sz="6000" b="1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2A261-DFD3-4EA0-A845-7EC235EABCE1}"/>
              </a:ext>
            </a:extLst>
          </p:cNvPr>
          <p:cNvSpPr txBox="1"/>
          <p:nvPr/>
        </p:nvSpPr>
        <p:spPr>
          <a:xfrm>
            <a:off x="4598233" y="278392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তৃতীয়</a:t>
            </a:r>
            <a:r>
              <a:rPr 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অধ্যায়</a:t>
            </a:r>
            <a:endParaRPr lang="en-US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0A64E-BF35-40A6-9C77-4D27CB717467}"/>
              </a:ext>
            </a:extLst>
          </p:cNvPr>
          <p:cNvSpPr txBox="1"/>
          <p:nvPr/>
        </p:nvSpPr>
        <p:spPr>
          <a:xfrm>
            <a:off x="5181600" y="4107359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কেন্দ্রীয়</a:t>
            </a:r>
            <a:r>
              <a:rPr lang="en-US" sz="4400" b="1" dirty="0"/>
              <a:t> </a:t>
            </a:r>
            <a:r>
              <a:rPr lang="en-US" sz="4400" b="1" dirty="0" err="1"/>
              <a:t>প্রবণতা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24844-D5F2-43C3-89E7-C2B0F4D49CAE}"/>
              </a:ext>
            </a:extLst>
          </p:cNvPr>
          <p:cNvSpPr txBox="1"/>
          <p:nvPr/>
        </p:nvSpPr>
        <p:spPr>
          <a:xfrm>
            <a:off x="5184098" y="4912577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(CENTRAL TENDENCY)</a:t>
            </a:r>
          </a:p>
        </p:txBody>
      </p:sp>
    </p:spTree>
    <p:extLst>
      <p:ext uri="{BB962C8B-B14F-4D97-AF65-F5344CB8AC3E}">
        <p14:creationId xmlns:p14="http://schemas.microsoft.com/office/powerpoint/2010/main" val="11212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370060B-9169-48D0-9817-7857BD99072D}"/>
              </a:ext>
            </a:extLst>
          </p:cNvPr>
          <p:cNvGrpSpPr/>
          <p:nvPr/>
        </p:nvGrpSpPr>
        <p:grpSpPr>
          <a:xfrm>
            <a:off x="3582953" y="2438400"/>
            <a:ext cx="7585702" cy="1981200"/>
            <a:chOff x="6035115" y="-49481"/>
            <a:chExt cx="6095023" cy="1219200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C12A6E-6725-4471-95D1-A054A2FCA68C}"/>
                </a:ext>
              </a:extLst>
            </p:cNvPr>
            <p:cNvSpPr/>
            <p:nvPr/>
          </p:nvSpPr>
          <p:spPr>
            <a:xfrm>
              <a:off x="6191234" y="-49481"/>
              <a:ext cx="5938904" cy="121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6E1581-C232-454D-897C-0A3D08004985}"/>
                </a:ext>
              </a:extLst>
            </p:cNvPr>
            <p:cNvSpPr txBox="1"/>
            <p:nvPr/>
          </p:nvSpPr>
          <p:spPr>
            <a:xfrm>
              <a:off x="6035115" y="97252"/>
              <a:ext cx="5700111" cy="8901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err="1">
                  <a:solidFill>
                    <a:schemeClr val="bg1"/>
                  </a:solidFill>
                </a:rPr>
                <a:t>তরঙ্গ</a:t>
              </a:r>
              <a:r>
                <a:rPr lang="en-US" sz="8800" b="1" dirty="0">
                  <a:solidFill>
                    <a:schemeClr val="bg1"/>
                  </a:solidFill>
                </a:rPr>
                <a:t> </a:t>
              </a:r>
              <a:r>
                <a:rPr lang="en-US" sz="8800" b="1" dirty="0" err="1">
                  <a:solidFill>
                    <a:schemeClr val="bg1"/>
                  </a:solidFill>
                </a:rPr>
                <a:t>গড়</a:t>
              </a:r>
              <a:endParaRPr lang="en-US" sz="8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850A96-7AA7-4E18-B59D-31ABD9982BC5}"/>
              </a:ext>
            </a:extLst>
          </p:cNvPr>
          <p:cNvSpPr/>
          <p:nvPr/>
        </p:nvSpPr>
        <p:spPr>
          <a:xfrm rot="16200000">
            <a:off x="2133599" y="1752601"/>
            <a:ext cx="1981202" cy="3352800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D76526-13DA-4C47-95C4-70F80AD2B9B8}"/>
              </a:ext>
            </a:extLst>
          </p:cNvPr>
          <p:cNvGrpSpPr/>
          <p:nvPr/>
        </p:nvGrpSpPr>
        <p:grpSpPr>
          <a:xfrm>
            <a:off x="1782742" y="2581483"/>
            <a:ext cx="2194454" cy="1709355"/>
            <a:chOff x="4572000" y="2549649"/>
            <a:chExt cx="990600" cy="9906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F83BE50-1BFD-4634-B653-28BAA67C03CA}"/>
                </a:ext>
              </a:extLst>
            </p:cNvPr>
            <p:cNvSpPr/>
            <p:nvPr/>
          </p:nvSpPr>
          <p:spPr>
            <a:xfrm>
              <a:off x="4572000" y="2549649"/>
              <a:ext cx="990600" cy="9906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33A274-816C-4E6B-A050-1D3F33750C27}"/>
                </a:ext>
              </a:extLst>
            </p:cNvPr>
            <p:cNvSpPr txBox="1"/>
            <p:nvPr/>
          </p:nvSpPr>
          <p:spPr>
            <a:xfrm>
              <a:off x="4880093" y="2624182"/>
              <a:ext cx="653552" cy="90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/>
                <a:t>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2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1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3" y="762000"/>
            <a:ext cx="9144000" cy="94637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এই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পাঠ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শেষে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শিক্ষার্থীরা</a:t>
            </a:r>
            <a:r>
              <a:rPr lang="en-US" b="1" dirty="0">
                <a:solidFill>
                  <a:srgbClr val="FFC000"/>
                </a:solidFill>
              </a:rPr>
              <a:t>  -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51DBF-FE84-4554-9508-D5DD3E253BAC}"/>
              </a:ext>
            </a:extLst>
          </p:cNvPr>
          <p:cNvSpPr txBox="1"/>
          <p:nvPr/>
        </p:nvSpPr>
        <p:spPr>
          <a:xfrm>
            <a:off x="533400" y="1066800"/>
            <a:ext cx="11284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তরঙ্গ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গড়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>
                <a:solidFill>
                  <a:srgbClr val="FFC000"/>
                </a:solidFill>
              </a:rPr>
              <a:t>(Harmonic Mean) </a:t>
            </a:r>
            <a:r>
              <a:rPr lang="en-US" sz="8000" b="1" dirty="0" err="1">
                <a:solidFill>
                  <a:srgbClr val="00B0F0"/>
                </a:solidFill>
              </a:rPr>
              <a:t>সম্পর্কে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জানতে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পারবে</a:t>
            </a:r>
            <a:r>
              <a:rPr lang="en-US" sz="8000" b="1" dirty="0">
                <a:solidFill>
                  <a:srgbClr val="00B0F0"/>
                </a:solidFill>
              </a:rPr>
              <a:t> ।</a:t>
            </a:r>
            <a:endParaRPr lang="en-US" sz="8000" b="1" dirty="0">
              <a:solidFill>
                <a:srgbClr val="CEC6E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8000" b="1" dirty="0"/>
              <a:t> </a:t>
            </a:r>
            <a:r>
              <a:rPr lang="en-US" sz="8000" b="1" dirty="0" err="1"/>
              <a:t>অশ্রেণিগত</a:t>
            </a:r>
            <a:r>
              <a:rPr lang="en-US" sz="8000" b="1" dirty="0"/>
              <a:t> </a:t>
            </a:r>
            <a:r>
              <a:rPr lang="en-US" sz="8000" b="1" dirty="0" err="1"/>
              <a:t>তথ্যের</a:t>
            </a:r>
            <a:r>
              <a:rPr lang="en-US" sz="8000" b="1" dirty="0"/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তরঙ্গ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গড়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/>
              <a:t>নির্ণয়</a:t>
            </a:r>
            <a:r>
              <a:rPr lang="en-US" sz="8000" b="1" dirty="0"/>
              <a:t> </a:t>
            </a:r>
            <a:r>
              <a:rPr lang="en-US" sz="8000" b="1" dirty="0" err="1"/>
              <a:t>করতে</a:t>
            </a:r>
            <a:r>
              <a:rPr lang="en-US" sz="8000" b="1" dirty="0"/>
              <a:t> </a:t>
            </a:r>
            <a:r>
              <a:rPr lang="en-US" sz="8000" b="1" dirty="0" err="1"/>
              <a:t>পারবে</a:t>
            </a:r>
            <a:r>
              <a:rPr lang="en-US" sz="8000" b="1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603953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69" y="529700"/>
            <a:ext cx="11811000" cy="100647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তরঙ্গ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err="1">
                <a:solidFill>
                  <a:schemeClr val="tx1"/>
                </a:solidFill>
              </a:rPr>
              <a:t>গড়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>
                <a:solidFill>
                  <a:srgbClr val="FF0000"/>
                </a:solidFill>
              </a:rPr>
              <a:t>(Harmonic Mean)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0203" y="1816454"/>
            <a:ext cx="114175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 err="1">
                <a:solidFill>
                  <a:srgbClr val="FFC000"/>
                </a:solidFill>
              </a:rPr>
              <a:t>কোন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অশূণ্য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তথ্যসারিতে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যতগুলো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মান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থাকে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তাদের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উল্টোমানের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গাণিতিক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গড়ের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উল্টো</a:t>
            </a:r>
            <a:r>
              <a:rPr lang="en-US" sz="7200" b="1" dirty="0">
                <a:solidFill>
                  <a:srgbClr val="FFC000"/>
                </a:solidFill>
              </a:rPr>
              <a:t> (Reciprocal) </a:t>
            </a:r>
            <a:r>
              <a:rPr lang="en-US" sz="7200" b="1" dirty="0" err="1">
                <a:solidFill>
                  <a:srgbClr val="FFC000"/>
                </a:solidFill>
              </a:rPr>
              <a:t>মানকে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তরঙ্গ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গড়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বলে</a:t>
            </a:r>
            <a:r>
              <a:rPr lang="en-US" sz="7200" b="1" dirty="0">
                <a:solidFill>
                  <a:srgbClr val="FFC00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010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4F1E9E-4184-47EF-A207-CC87CFD515C7}"/>
              </a:ext>
            </a:extLst>
          </p:cNvPr>
          <p:cNvSpPr txBox="1"/>
          <p:nvPr/>
        </p:nvSpPr>
        <p:spPr>
          <a:xfrm>
            <a:off x="457200" y="610136"/>
            <a:ext cx="115062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b="1" dirty="0" err="1">
                <a:solidFill>
                  <a:srgbClr val="00B0F0"/>
                </a:solidFill>
              </a:rPr>
              <a:t>তরঙ্গ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গড়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নির্ণয়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করতে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তথ্যসারির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মানগুলোর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</a:rPr>
              <a:t>উল্টোমান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</a:rPr>
              <a:t>বা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বিপরীত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মান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নির্ণয়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করতে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হয়</a:t>
            </a:r>
            <a:r>
              <a:rPr lang="en-US" sz="8000" b="1" dirty="0">
                <a:solidFill>
                  <a:srgbClr val="00B0F0"/>
                </a:solidFill>
              </a:rPr>
              <a:t> বলে </a:t>
            </a:r>
            <a:r>
              <a:rPr lang="en-US" sz="8000" b="1" dirty="0" err="1">
                <a:solidFill>
                  <a:srgbClr val="00B0F0"/>
                </a:solidFill>
              </a:rPr>
              <a:t>এই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গড়কে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উল্টন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গড়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বা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বিপরীত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গড়ও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বলা</a:t>
            </a:r>
            <a:r>
              <a:rPr lang="en-US" sz="8000" b="1" dirty="0">
                <a:solidFill>
                  <a:srgbClr val="00B0F0"/>
                </a:solidFill>
              </a:rPr>
              <a:t> </a:t>
            </a:r>
            <a:r>
              <a:rPr lang="en-US" sz="8000" b="1" dirty="0" err="1">
                <a:solidFill>
                  <a:srgbClr val="00B0F0"/>
                </a:solidFill>
              </a:rPr>
              <a:t>হয়</a:t>
            </a:r>
            <a:r>
              <a:rPr lang="en-US" sz="8000" b="1" dirty="0">
                <a:solidFill>
                  <a:srgbClr val="00B0F0"/>
                </a:solidFill>
              </a:rPr>
              <a:t>।</a:t>
            </a:r>
            <a:endParaRPr lang="en-GB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689FF-6BD1-4061-A0E1-58256979CD10}"/>
              </a:ext>
            </a:extLst>
          </p:cNvPr>
          <p:cNvSpPr txBox="1"/>
          <p:nvPr/>
        </p:nvSpPr>
        <p:spPr>
          <a:xfrm>
            <a:off x="882733" y="609600"/>
            <a:ext cx="105472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600" b="1" dirty="0" err="1">
                <a:solidFill>
                  <a:srgbClr val="FF0000"/>
                </a:solidFill>
              </a:rPr>
              <a:t>তরঙ্গ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গড়কে</a:t>
            </a:r>
            <a:r>
              <a:rPr lang="en-US" sz="9600" b="1" dirty="0">
                <a:solidFill>
                  <a:srgbClr val="FF0000"/>
                </a:solidFill>
              </a:rPr>
              <a:t>  </a:t>
            </a:r>
            <a:r>
              <a:rPr lang="en-US" sz="9600" b="1" dirty="0" err="1">
                <a:solidFill>
                  <a:srgbClr val="FFC000"/>
                </a:solidFill>
              </a:rPr>
              <a:t>ইংরেজীতে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>
                <a:solidFill>
                  <a:srgbClr val="FFFFFF"/>
                </a:solidFill>
              </a:rPr>
              <a:t>Harmonic Mean </a:t>
            </a:r>
            <a:r>
              <a:rPr lang="en-US" sz="9600" b="1" dirty="0">
                <a:solidFill>
                  <a:srgbClr val="FF0000"/>
                </a:solidFill>
              </a:rPr>
              <a:t>বলে </a:t>
            </a:r>
            <a:r>
              <a:rPr lang="en-US" sz="9600" b="1" dirty="0" err="1">
                <a:solidFill>
                  <a:srgbClr val="FF0000"/>
                </a:solidFill>
              </a:rPr>
              <a:t>এবং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 err="1">
                <a:solidFill>
                  <a:srgbClr val="FF0000"/>
                </a:solidFill>
              </a:rPr>
              <a:t>সংক্ষেপে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9600" b="1" dirty="0">
                <a:solidFill>
                  <a:srgbClr val="FFFFFF"/>
                </a:solidFill>
              </a:rPr>
              <a:t>(H.M) </a:t>
            </a:r>
            <a:r>
              <a:rPr lang="en-US" sz="9600" b="1" dirty="0" err="1">
                <a:solidFill>
                  <a:srgbClr val="FFC000"/>
                </a:solidFill>
              </a:rPr>
              <a:t>দ্বারা</a:t>
            </a:r>
            <a:r>
              <a:rPr lang="en-US" sz="9600" b="1" dirty="0">
                <a:solidFill>
                  <a:srgbClr val="FFC000"/>
                </a:solidFill>
              </a:rPr>
              <a:t> </a:t>
            </a:r>
            <a:r>
              <a:rPr lang="en-US" sz="9600" b="1" dirty="0" err="1">
                <a:solidFill>
                  <a:srgbClr val="FFC000"/>
                </a:solidFill>
              </a:rPr>
              <a:t>প্রকাশ</a:t>
            </a:r>
            <a:r>
              <a:rPr lang="en-US" sz="9600" b="1" dirty="0">
                <a:solidFill>
                  <a:srgbClr val="FFC000"/>
                </a:solidFill>
              </a:rPr>
              <a:t> </a:t>
            </a:r>
            <a:r>
              <a:rPr lang="en-US" sz="9600" b="1" dirty="0" err="1">
                <a:solidFill>
                  <a:srgbClr val="FFC000"/>
                </a:solidFill>
              </a:rPr>
              <a:t>করা</a:t>
            </a:r>
            <a:r>
              <a:rPr lang="en-US" sz="9600" b="1" dirty="0">
                <a:solidFill>
                  <a:srgbClr val="FFC000"/>
                </a:solidFill>
              </a:rPr>
              <a:t> </a:t>
            </a:r>
            <a:r>
              <a:rPr lang="en-US" sz="9600" b="1" dirty="0" err="1">
                <a:solidFill>
                  <a:srgbClr val="FFC000"/>
                </a:solidFill>
              </a:rPr>
              <a:t>হয়</a:t>
            </a:r>
            <a:r>
              <a:rPr lang="en-US" sz="9600" b="1" dirty="0">
                <a:solidFill>
                  <a:srgbClr val="FFC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44359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642FC7-692B-4CA4-B21B-0F54A27611E2}"/>
              </a:ext>
            </a:extLst>
          </p:cNvPr>
          <p:cNvSpPr txBox="1"/>
          <p:nvPr/>
        </p:nvSpPr>
        <p:spPr>
          <a:xfrm>
            <a:off x="762000" y="1143000"/>
            <a:ext cx="11010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b="1" dirty="0" err="1">
                <a:solidFill>
                  <a:srgbClr val="FFC000"/>
                </a:solidFill>
              </a:rPr>
              <a:t>তথ্যসারির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কোন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একটি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মান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শূণ্য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হলে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তরঙ্গ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গড়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নির্ণয়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করা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যায়</a:t>
            </a:r>
            <a:r>
              <a:rPr lang="en-US" sz="8000" b="1" dirty="0">
                <a:solidFill>
                  <a:srgbClr val="FFC000"/>
                </a:solidFill>
              </a:rPr>
              <a:t> </a:t>
            </a:r>
            <a:r>
              <a:rPr lang="en-US" sz="8000" b="1" dirty="0" err="1">
                <a:solidFill>
                  <a:srgbClr val="FFC000"/>
                </a:solidFill>
              </a:rPr>
              <a:t>না</a:t>
            </a:r>
            <a:r>
              <a:rPr lang="en-US" sz="8000" b="1" dirty="0">
                <a:solidFill>
                  <a:srgbClr val="FFC000"/>
                </a:solidFill>
              </a:rPr>
              <a:t>।</a:t>
            </a:r>
            <a:endParaRPr lang="en-GB" sz="80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037AC-725D-4798-87DD-1A552EDFE2EC}"/>
              </a:ext>
            </a:extLst>
          </p:cNvPr>
          <p:cNvSpPr txBox="1"/>
          <p:nvPr/>
        </p:nvSpPr>
        <p:spPr>
          <a:xfrm>
            <a:off x="762000" y="3697545"/>
            <a:ext cx="1089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800" b="1" dirty="0" err="1"/>
              <a:t>কেননা</a:t>
            </a:r>
            <a:r>
              <a:rPr lang="en-US" sz="8800" b="1" dirty="0"/>
              <a:t> 1/0 = ∞ (</a:t>
            </a:r>
            <a:r>
              <a:rPr lang="en-US" sz="8800" b="1" dirty="0" err="1"/>
              <a:t>অসীম</a:t>
            </a:r>
            <a:r>
              <a:rPr lang="en-US" sz="8800" b="1" dirty="0"/>
              <a:t>) </a:t>
            </a:r>
            <a:r>
              <a:rPr lang="en-US" sz="8800" b="1" dirty="0" err="1"/>
              <a:t>মান</a:t>
            </a:r>
            <a:r>
              <a:rPr lang="en-US" sz="8800" b="1" dirty="0"/>
              <a:t> </a:t>
            </a:r>
            <a:r>
              <a:rPr lang="en-US" sz="8800" b="1" dirty="0" err="1"/>
              <a:t>হয়ে</a:t>
            </a:r>
            <a:r>
              <a:rPr lang="en-US" sz="8800" b="1" dirty="0"/>
              <a:t> </a:t>
            </a:r>
            <a:r>
              <a:rPr lang="en-US" sz="8800" b="1" dirty="0" err="1"/>
              <a:t>থাকে</a:t>
            </a:r>
            <a:r>
              <a:rPr lang="en-US" sz="8800" b="1" dirty="0"/>
              <a:t> ।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883908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10552</TotalTime>
  <Words>291</Words>
  <Application>Microsoft Office PowerPoint</Application>
  <PresentationFormat>Widescreen</PresentationFormat>
  <Paragraphs>52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Bahnschrift</vt:lpstr>
      <vt:lpstr>Calibri</vt:lpstr>
      <vt:lpstr>Cambria Math</vt:lpstr>
      <vt:lpstr>Corbel</vt:lpstr>
      <vt:lpstr>Nirmala UI</vt:lpstr>
      <vt:lpstr>Times New Roman</vt:lpstr>
      <vt:lpstr>Wingdings</vt:lpstr>
      <vt:lpstr>Depth</vt:lpstr>
      <vt:lpstr>PowerPoint Presentation</vt:lpstr>
      <vt:lpstr>PowerPoint Presentation</vt:lpstr>
      <vt:lpstr>পরিসংখ্যান –প্রথম পত্র</vt:lpstr>
      <vt:lpstr>PowerPoint Presentation</vt:lpstr>
      <vt:lpstr>এই পাঠ শেষে শিক্ষার্থীরা  - </vt:lpstr>
      <vt:lpstr>তরঙ্গ গড় (Harmonic Mean)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Mohammed Naimuddin Hasan Tibrijee</cp:lastModifiedBy>
  <cp:revision>812</cp:revision>
  <dcterms:created xsi:type="dcterms:W3CDTF">2020-07-18T00:51:11Z</dcterms:created>
  <dcterms:modified xsi:type="dcterms:W3CDTF">2021-05-28T06:14:57Z</dcterms:modified>
</cp:coreProperties>
</file>