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3" r:id="rId2"/>
    <p:sldId id="284" r:id="rId3"/>
    <p:sldId id="285" r:id="rId4"/>
    <p:sldId id="286" r:id="rId5"/>
    <p:sldId id="287" r:id="rId6"/>
    <p:sldId id="288" r:id="rId7"/>
    <p:sldId id="289" r:id="rId8"/>
    <p:sldId id="290" r:id="rId9"/>
    <p:sldId id="291" r:id="rId10"/>
    <p:sldId id="265" r:id="rId11"/>
    <p:sldId id="267" r:id="rId12"/>
    <p:sldId id="269" r:id="rId13"/>
    <p:sldId id="270" r:id="rId14"/>
    <p:sldId id="272" r:id="rId15"/>
    <p:sldId id="278" r:id="rId16"/>
    <p:sldId id="273" r:id="rId17"/>
    <p:sldId id="274" r:id="rId18"/>
    <p:sldId id="280" r:id="rId19"/>
    <p:sldId id="281" r:id="rId20"/>
    <p:sldId id="282"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D43EC8-45D1-4FBE-B824-232F7C7EE346}" type="datetimeFigureOut">
              <a:rPr lang="en-US" smtClean="0"/>
              <a:pPr/>
              <a:t>29-May-21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86690-264E-4E51-A763-F0FCEA1E886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C86690-264E-4E51-A763-F0FCEA1E8865}"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29-May-21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29-May-21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29-May-21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29-May-21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3200400" y="152400"/>
            <a:ext cx="2667000" cy="70788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000" dirty="0" smtClean="0">
                <a:latin typeface="NikoshBAN" pitchFamily="2" charset="0"/>
                <a:cs typeface="NikoshBAN" pitchFamily="2" charset="0"/>
              </a:rPr>
              <a:t>স্বাগতম </a:t>
            </a:r>
            <a:endParaRPr lang="en-US" sz="4000" dirty="0">
              <a:latin typeface="NikoshBAN" pitchFamily="2" charset="0"/>
              <a:cs typeface="NikoshBAN" pitchFamily="2" charset="0"/>
            </a:endParaRPr>
          </a:p>
        </p:txBody>
      </p:sp>
      <p:pic>
        <p:nvPicPr>
          <p:cNvPr id="4" name="Picture 12" descr="ফুলের ছবি | সচলায়তন"/>
          <p:cNvPicPr>
            <a:picLocks noChangeAspect="1" noChangeArrowheads="1"/>
          </p:cNvPicPr>
          <p:nvPr/>
        </p:nvPicPr>
        <p:blipFill>
          <a:blip r:embed="rId2"/>
          <a:srcRect/>
          <a:stretch>
            <a:fillRect/>
          </a:stretch>
        </p:blipFill>
        <p:spPr bwMode="auto">
          <a:xfrm>
            <a:off x="381000" y="1143000"/>
            <a:ext cx="8382000" cy="4495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3124200" y="5943600"/>
            <a:ext cx="3200400" cy="5847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শুভেচ্ছা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4524315"/>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a:t>
            </a:r>
            <a:r>
              <a:rPr lang="bn-IN" sz="2400" dirty="0" smtClean="0">
                <a:latin typeface="NikoshBAN" pitchFamily="2" charset="0"/>
                <a:cs typeface="NikoshBAN" pitchFamily="2" charset="0"/>
              </a:rPr>
              <a:t>৪) জাতীয় কংগ্রেসের প্রতিষ্ঠার ক্ষেত্রে অ্যালান অক্টাভিয়ান হিউমের অবদান ও তাঁর</a:t>
            </a:r>
            <a:r>
              <a:rPr lang="en-US" sz="2400" dirty="0" smtClean="0">
                <a:latin typeface="NikoshBAN" pitchFamily="2" charset="0"/>
                <a:cs typeface="NikoshBAN" pitchFamily="2" charset="0"/>
              </a:rPr>
              <a:t> </a:t>
            </a:r>
            <a:r>
              <a:rPr lang="en-US" sz="2400" b="1" dirty="0" smtClean="0">
                <a:latin typeface="NikoshBAN" pitchFamily="2" charset="0"/>
                <a:cs typeface="NikoshBAN" pitchFamily="2" charset="0"/>
              </a:rPr>
              <a:t>safety valve</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তত্ত্ব স্মরনীয়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অবসরপ্রাপ্ত ইংরেজকর্মচারী অ্যালান অক্টাভিয়ান হিউম উপলব্ধি করেছিলেন যে ব্রিটিশ শাসনে ভারতবাসীর মধ্যে যে ক্ষোভ পুঞ্জিভূত হয়েছে তা যথাযত প্রকাশের সুযোগ করে না দিলে একদিন তা বিস্ফোরণের আকারে দেখা দিতে পারে । অতএব তিনি ১৮৮৩ খ্রিস্টাব্দে কলকাতা বিশ্ববিদ্যালয়ের স্নাতকদের উদ্দেশ্যে একটি খোলা চিঠি লিখে তাদের রাজনৈতিক</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সামাজিক ও নৈতিক উৎকর্ষ সাধনের জন্য একটি প্রতিষ্ঠান স্থাপনের পরামর্শ দেন । এ ব্যাপারে তিনি লর্ড ডাফরিনের সম্মতিও আদায় করেছিলেন । ডাফরিনও চেয়েছিলেন হিউমের নেতৃত্বে একটি রাজনৈতিক প্রতিষ্ঠান গড়ে উঠুক যা ভারতে ইংল্যান্ডের মতো বিরোধী দলের ভুমিকা পালন করতে পারে । ভারতীয়দের ব্রিটিশবিরোধী পুঞ্জিভূত ক্ষোভ ও অসন্তোষ নিরসনের জন্যই ১৮৮৫ খ্রিস্টাব্দের ২৮ শে ডিসেম্বর অ্যালান অক্টাভিয়ান হিউমের উদ্দ্যোগে এবং ব্যারিস্টার উমেশচন্দ্র বন্দ্যোপাধ্যায়ের সভাপতিত্বে বোম্বাই-এ সর্বভারতীয় জাতীয় কংগ্রেসের প্রতিষ্ঠা হয় ।</a:t>
            </a:r>
            <a:endParaRPr lang="en-US" sz="2400" dirty="0">
              <a:latin typeface="NikoshBAN" pitchFamily="2" charset="0"/>
              <a:cs typeface="NikoshBAN" pitchFamily="2" charset="0"/>
            </a:endParaRPr>
          </a:p>
        </p:txBody>
      </p:sp>
      <p:sp>
        <p:nvSpPr>
          <p:cNvPr id="3" name="Rectangle 2"/>
          <p:cNvSpPr/>
          <p:nvPr/>
        </p:nvSpPr>
        <p:spPr>
          <a:xfrm>
            <a:off x="152400" y="4800600"/>
            <a:ext cx="8763000" cy="156966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a:spAutoFit/>
          </a:bodyPr>
          <a:lstStyle/>
          <a:p>
            <a:pPr lvl="0" fontAlgn="base">
              <a:spcBef>
                <a:spcPct val="0"/>
              </a:spcBef>
              <a:spcAft>
                <a:spcPct val="0"/>
              </a:spcAft>
            </a:pPr>
            <a:r>
              <a:rPr lang="en-US" sz="2400" dirty="0" smtClean="0">
                <a:latin typeface="NikoshBAN" pitchFamily="2" charset="0"/>
                <a:ea typeface="Times New Roman" pitchFamily="18" charset="0"/>
                <a:cs typeface="NikoshBAN" pitchFamily="2" charset="0"/>
              </a:rPr>
              <a:t>(</a:t>
            </a:r>
            <a:r>
              <a:rPr lang="bn-IN" sz="2400" dirty="0" smtClean="0">
                <a:latin typeface="NikoshBAN" pitchFamily="2" charset="0"/>
                <a:ea typeface="Times New Roman" pitchFamily="18" charset="0"/>
                <a:cs typeface="NikoshBAN" pitchFamily="2" charset="0"/>
              </a:rPr>
              <a:t>৫) হিউমের </a:t>
            </a:r>
            <a:r>
              <a:rPr lang="en-US" sz="2400" dirty="0" smtClean="0">
                <a:latin typeface="NikoshBAN" pitchFamily="2" charset="0"/>
                <a:ea typeface="Times New Roman" pitchFamily="18" charset="0"/>
                <a:cs typeface="NikoshBAN" pitchFamily="2" charset="0"/>
              </a:rPr>
              <a:t>‘</a:t>
            </a:r>
            <a:r>
              <a:rPr lang="bn-IN" sz="2400" dirty="0" smtClean="0">
                <a:latin typeface="NikoshBAN" pitchFamily="2" charset="0"/>
                <a:ea typeface="Times New Roman" pitchFamily="18" charset="0"/>
                <a:cs typeface="NikoshBAN" pitchFamily="2" charset="0"/>
              </a:rPr>
              <a:t>সেফটি ভালভ তত্ত্ব</a:t>
            </a:r>
            <a:r>
              <a:rPr lang="en-US" sz="2400" dirty="0" smtClean="0">
                <a:latin typeface="NikoshBAN" pitchFamily="2" charset="0"/>
                <a:ea typeface="Times New Roman" pitchFamily="18" charset="0"/>
                <a:cs typeface="NikoshBAN" pitchFamily="2" charset="0"/>
              </a:rPr>
              <a:t>’–</a:t>
            </a:r>
            <a:r>
              <a:rPr lang="bn-IN" sz="2400" dirty="0" smtClean="0">
                <a:latin typeface="NikoshBAN" pitchFamily="2" charset="0"/>
                <a:ea typeface="Times New Roman" pitchFamily="18" charset="0"/>
                <a:cs typeface="NikoshBAN" pitchFamily="2" charset="0"/>
              </a:rPr>
              <a:t>ই যে জাতীয় কংগ্রেসের প্রতিষ্ঠার মূল কারণ তা বলা যায় না। জাতীয় কংগ্রেসের প্রতিষ্ঠার মূলে ছিল স্বদেশের রাজনৈতিক ও অর্থনৈতিক অগ্রগতির জন্য রাজনৈতিক চেতনাসম্পন্ন ভারতীয় নেতাদের প্রবল আকাঙ্খা । যে সব ভারতীয় নেতা হিউমের সঙ্গে সহযোগিতা করেছিলেন তাঁদের উদ্যোগেই জাতীয় কংগ্রেসের প্রতিষ্ঠা হয়েছিল ।</a:t>
            </a:r>
            <a:endParaRPr lang="bn-IN" sz="24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895600" y="228600"/>
            <a:ext cx="3429000" cy="623187"/>
          </a:xfrm>
          <a:prstGeom prst="rect">
            <a:avLst/>
          </a:prstGeom>
          <a:solidFill>
            <a:schemeClr val="accent5">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0" tIns="0" rIns="0" bIns="19044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n-IN" sz="28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জাতীয় কংগ্রেসের প্রথম যুগ</a:t>
            </a:r>
            <a:endParaRPr kumimoji="0" lang="en-US" sz="2800" b="1" i="0" u="none" strike="noStrike" cap="none" normalizeH="0" baseline="0" dirty="0" smtClean="0">
              <a:ln>
                <a:noFill/>
              </a:ln>
              <a:solidFill>
                <a:srgbClr val="365F91"/>
              </a:solidFill>
              <a:effectLst/>
              <a:latin typeface="NikoshBAN" pitchFamily="2" charset="0"/>
              <a:ea typeface="Times New Roman" pitchFamily="18" charset="0"/>
              <a:cs typeface="NikoshBAN" pitchFamily="2" charset="0"/>
            </a:endParaRPr>
          </a:p>
        </p:txBody>
      </p:sp>
      <p:sp>
        <p:nvSpPr>
          <p:cNvPr id="28674" name="Rectangle 2"/>
          <p:cNvSpPr>
            <a:spLocks noChangeArrowheads="1"/>
          </p:cNvSpPr>
          <p:nvPr/>
        </p:nvSpPr>
        <p:spPr bwMode="auto">
          <a:xfrm>
            <a:off x="304800" y="4267200"/>
            <a:ext cx="8305800" cy="2308324"/>
          </a:xfrm>
          <a:prstGeom prst="rect">
            <a:avLst/>
          </a:prstGeom>
          <a:solidFill>
            <a:schemeClr val="accent5">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জাতীয় কংগ্রেসের প্রথম যুগ</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[The Early Phase of National Congress]:-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১৮৫৭ খ্রিস্টাব্দের মহাবিদ্রোহের পরবর্তীকালে ভারতবর্ষের রাজনৈতিক পটপরিবর্তনের এক বিশেষ স্তরে জাতীয় কংগ্রেসের জন্ম হয় । উনবিংশ শতাব্দী ছিল </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সভাসমিতির যুগ</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hi-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ব্রিটিশ সরকারের প্রতি নিঃশর্ত আনুগত্যের শপথ নিয়ে ১৮৮৫ খ্রিস্টাব্দের ২৮ শে ডিসেম্বর ভারতীয় জাতীয় কংগ্রেস প্রতিষ্ঠিত হয় । সেই সঙ্গে এ দেশের জাতীয়তাবাদী সংগ্রামের ইতিহাসে এক গুরুত্বপূর্ণ অধ্যায়ের সূচনা হয় ।</a:t>
            </a:r>
            <a:endParaRPr kumimoji="0" lang="bn-IN" sz="2400" b="0" i="0" u="none" strike="noStrike" cap="none" normalizeH="0" baseline="0" dirty="0" smtClean="0">
              <a:ln>
                <a:noFill/>
              </a:ln>
              <a:solidFill>
                <a:schemeClr val="tx1"/>
              </a:solidFill>
              <a:effectLst/>
              <a:latin typeface="NikoshBAN" pitchFamily="2" charset="0"/>
              <a:cs typeface="NikoshBAN" pitchFamily="2" charset="0"/>
            </a:endParaRPr>
          </a:p>
        </p:txBody>
      </p:sp>
      <p:pic>
        <p:nvPicPr>
          <p:cNvPr id="10242" name="Picture 2" descr="File:Indian National Congress Group Convenssion 1885 Konkani Vishwakosh.jpg  - Wikimedia Commons"/>
          <p:cNvPicPr>
            <a:picLocks noChangeAspect="1" noChangeArrowheads="1"/>
          </p:cNvPicPr>
          <p:nvPr/>
        </p:nvPicPr>
        <p:blipFill>
          <a:blip r:embed="rId2"/>
          <a:srcRect/>
          <a:stretch>
            <a:fillRect/>
          </a:stretch>
        </p:blipFill>
        <p:spPr bwMode="auto">
          <a:xfrm>
            <a:off x="228600" y="1066800"/>
            <a:ext cx="8610600" cy="2971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additive="base">
                                        <p:cTn id="7" dur="500" fill="hold"/>
                                        <p:tgtEl>
                                          <p:spTgt spid="28673"/>
                                        </p:tgtEl>
                                        <p:attrNameLst>
                                          <p:attrName>ppt_x</p:attrName>
                                        </p:attrNameLst>
                                      </p:cBhvr>
                                      <p:tavLst>
                                        <p:tav tm="0">
                                          <p:val>
                                            <p:strVal val="#ppt_x"/>
                                          </p:val>
                                        </p:tav>
                                        <p:tav tm="100000">
                                          <p:val>
                                            <p:strVal val="#ppt_x"/>
                                          </p:val>
                                        </p:tav>
                                      </p:tavLst>
                                    </p:anim>
                                    <p:anim calcmode="lin" valueType="num">
                                      <p:cBhvr additive="base">
                                        <p:cTn id="8" dur="500" fill="hold"/>
                                        <p:tgtEl>
                                          <p:spTgt spid="286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diamond(in)">
                                      <p:cBhvr>
                                        <p:cTn id="13" dur="2000"/>
                                        <p:tgtEl>
                                          <p:spTgt spid="1024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8674"/>
                                        </p:tgtEl>
                                        <p:attrNameLst>
                                          <p:attrName>style.visibility</p:attrName>
                                        </p:attrNameLst>
                                      </p:cBhvr>
                                      <p:to>
                                        <p:strVal val="visible"/>
                                      </p:to>
                                    </p:set>
                                    <p:animEffect transition="in" filter="diamond(in)">
                                      <p:cBhvr>
                                        <p:cTn id="18"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nimBg="1"/>
      <p:bldP spid="286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105400"/>
            <a:ext cx="8686800" cy="1569660"/>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smtClean="0">
                <a:latin typeface="NikoshBAN" pitchFamily="2" charset="0"/>
                <a:cs typeface="NikoshBAN" pitchFamily="2" charset="0"/>
              </a:rPr>
              <a:t>• </a:t>
            </a:r>
            <a:r>
              <a:rPr lang="bn-IN" sz="2400" b="1" dirty="0" smtClean="0">
                <a:latin typeface="NikoshBAN" pitchFamily="2" charset="0"/>
                <a:cs typeface="NikoshBAN" pitchFamily="2" charset="0"/>
              </a:rPr>
              <a:t>কংগ্রেসের প্রথম অধিবেশন</a:t>
            </a:r>
            <a:r>
              <a:rPr lang="en-US" sz="2400" dirty="0" smtClean="0">
                <a:latin typeface="NikoshBAN" pitchFamily="2" charset="0"/>
                <a:cs typeface="NikoshBAN" pitchFamily="2" charset="0"/>
              </a:rPr>
              <a:t> [The First Session of the Indian National Congress]:- </a:t>
            </a:r>
            <a:r>
              <a:rPr lang="bn-IN" sz="2400" dirty="0" smtClean="0">
                <a:latin typeface="NikoshBAN" pitchFamily="2" charset="0"/>
                <a:cs typeface="NikoshBAN" pitchFamily="2" charset="0"/>
              </a:rPr>
              <a:t>১৮৮৫ খ্রিস্টাব্দে ২৮ শে ডিসেম্বর বোম্বাই -এ গোকুলদাস তেজপাল সংস্কৃত কলেজে ভারতীয় জাতীয় কংগ্রেসের প্রথম অধিবেশন বসে । ২৮ থেকে ৩০ শে ডিসেম্বর পর্যন্ত তিনদিন ব্যাপী এই অধিবেশনের সভাপতিত্ব করেন উমেশচন্দ্র বন্দ্যোপাধ্যায়। </a:t>
            </a:r>
            <a:endParaRPr lang="en-US" sz="2400" dirty="0">
              <a:latin typeface="NikoshBAN" pitchFamily="2" charset="0"/>
              <a:cs typeface="NikoshBAN" pitchFamily="2" charset="0"/>
            </a:endParaRPr>
          </a:p>
        </p:txBody>
      </p:sp>
      <p:sp>
        <p:nvSpPr>
          <p:cNvPr id="3" name="TextBox 2"/>
          <p:cNvSpPr txBox="1"/>
          <p:nvPr/>
        </p:nvSpPr>
        <p:spPr>
          <a:xfrm>
            <a:off x="2743200" y="228600"/>
            <a:ext cx="3581400" cy="523220"/>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কংগ্রেসের প্রথম অধিবেশন</a:t>
            </a:r>
            <a:endParaRPr lang="en-US" sz="2800" dirty="0">
              <a:latin typeface="NikoshBAN" pitchFamily="2" charset="0"/>
              <a:cs typeface="NikoshBAN" pitchFamily="2" charset="0"/>
            </a:endParaRPr>
          </a:p>
        </p:txBody>
      </p:sp>
      <p:pic>
        <p:nvPicPr>
          <p:cNvPr id="9220" name="Picture 4" descr="الهند.. سرقة رماد جثة المهاتما غاندي في ذكرى ميلاده الـ150"/>
          <p:cNvPicPr>
            <a:picLocks noChangeAspect="1" noChangeArrowheads="1"/>
          </p:cNvPicPr>
          <p:nvPr/>
        </p:nvPicPr>
        <p:blipFill>
          <a:blip r:embed="rId2"/>
          <a:srcRect/>
          <a:stretch>
            <a:fillRect/>
          </a:stretch>
        </p:blipFill>
        <p:spPr bwMode="auto">
          <a:xfrm>
            <a:off x="228600" y="1066800"/>
            <a:ext cx="4191000" cy="3352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222" name="Picture 6" descr="নেতাজীর রাজনৈতিক জীবন এবং জাতীয় কংগ্রেসে নেতাজীর ভূমিকা - Bong Dunia |  DailyHunt"/>
          <p:cNvPicPr>
            <a:picLocks noChangeAspect="1" noChangeArrowheads="1"/>
          </p:cNvPicPr>
          <p:nvPr/>
        </p:nvPicPr>
        <p:blipFill>
          <a:blip r:embed="rId3"/>
          <a:srcRect/>
          <a:stretch>
            <a:fillRect/>
          </a:stretch>
        </p:blipFill>
        <p:spPr bwMode="auto">
          <a:xfrm>
            <a:off x="4724400" y="1143000"/>
            <a:ext cx="4114800" cy="3124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ox(in)">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box(in)">
                                      <p:cBhvr>
                                        <p:cTn id="17" dur="500"/>
                                        <p:tgtEl>
                                          <p:spTgt spid="92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152400"/>
            <a:ext cx="3680816" cy="52322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bn-IN" sz="2800" dirty="0" smtClean="0">
                <a:latin typeface="NikoshBAN" pitchFamily="2" charset="0"/>
                <a:cs typeface="NikoshBAN" pitchFamily="2" charset="0"/>
              </a:rPr>
              <a:t>কংগ্রেসের চারটি প্রধান উদ্দেশ্যে </a:t>
            </a:r>
            <a:endParaRPr lang="en-US" sz="2800" dirty="0">
              <a:latin typeface="NikoshBAN" pitchFamily="2" charset="0"/>
              <a:cs typeface="NikoshBAN" pitchFamily="2" charset="0"/>
            </a:endParaRPr>
          </a:p>
        </p:txBody>
      </p:sp>
      <p:sp>
        <p:nvSpPr>
          <p:cNvPr id="25601" name="Rectangle 1"/>
          <p:cNvSpPr>
            <a:spLocks noChangeArrowheads="1"/>
          </p:cNvSpPr>
          <p:nvPr/>
        </p:nvSpPr>
        <p:spPr bwMode="auto">
          <a:xfrm>
            <a:off x="762000" y="914400"/>
            <a:ext cx="7848600" cy="830997"/>
          </a:xfrm>
          <a:prstGeom prst="rect">
            <a:avLst/>
          </a:prstGeom>
          <a:solidFill>
            <a:schemeClr val="accent6">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১) দেশের কল্যাণ সাধনে ব্রতী এরূপ ব্যক্তিদের মধ্যে পারস্পরিক যোগাযোগ ও সুসম্পর্ক স্থাপনে সহায়তা করা ।</a:t>
            </a:r>
            <a:endParaRPr kumimoji="0" lang="bn-IN"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2" name="Rectangle 2"/>
          <p:cNvSpPr>
            <a:spLocks noChangeArrowheads="1"/>
          </p:cNvSpPr>
          <p:nvPr/>
        </p:nvSpPr>
        <p:spPr bwMode="auto">
          <a:xfrm>
            <a:off x="762000" y="1905000"/>
            <a:ext cx="7848600" cy="830997"/>
          </a:xfrm>
          <a:prstGeom prst="rect">
            <a:avLst/>
          </a:prstGeom>
          <a:solidFill>
            <a:schemeClr val="accent6">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২) জাতীয় ঐক্য ও সংহতির পক্ষে অন্তরায় এমন সব জাতিভেদ</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বর্ণবৈষম্য ও প্রাদেশিক কুসংস্কারের অবসান ঘটিয়ে জাতীয় ঐক্য ও সংহতির পথ প্রশস্ত করা ।</a:t>
            </a:r>
            <a:endParaRPr kumimoji="0" lang="bn-IN"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3" name="Rectangle 3"/>
          <p:cNvSpPr>
            <a:spLocks noChangeArrowheads="1"/>
          </p:cNvSpPr>
          <p:nvPr/>
        </p:nvSpPr>
        <p:spPr bwMode="auto">
          <a:xfrm>
            <a:off x="685800" y="2895600"/>
            <a:ext cx="7924800" cy="830997"/>
          </a:xfrm>
          <a:prstGeom prst="rect">
            <a:avLst/>
          </a:prstGeom>
          <a:solidFill>
            <a:schemeClr val="accent6">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৩) জাতীয় গুরুত্বপূর্ণ সামাজিক সমস্যাগুলি সম্পর্কে ভারতের শিক্ষিত সমাজের সুচিন্তিত মতামত লিপিবদ্ধ করা ।</a:t>
            </a:r>
            <a:endParaRPr kumimoji="0" lang="bn-IN"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685800" y="3886200"/>
            <a:ext cx="7924800" cy="2308324"/>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lvl="0" fontAlgn="base">
              <a:spcBef>
                <a:spcPct val="0"/>
              </a:spcBef>
              <a:spcAft>
                <a:spcPct val="0"/>
              </a:spcAft>
            </a:pPr>
            <a:r>
              <a:rPr lang="en-US" sz="2400" dirty="0" smtClean="0">
                <a:latin typeface="NikoshBAN" pitchFamily="2" charset="0"/>
                <a:ea typeface="Times New Roman" pitchFamily="18" charset="0"/>
                <a:cs typeface="NikoshBAN" pitchFamily="2" charset="0"/>
              </a:rPr>
              <a:t>(</a:t>
            </a:r>
            <a:r>
              <a:rPr lang="bn-IN" sz="2400" dirty="0" smtClean="0">
                <a:latin typeface="NikoshBAN" pitchFamily="2" charset="0"/>
                <a:ea typeface="Times New Roman" pitchFamily="18" charset="0"/>
                <a:cs typeface="NikoshBAN" pitchFamily="2" charset="0"/>
              </a:rPr>
              <a:t>৪) তাঁদের সঙ্গে আলোচনাক্রমে সেই সমস্যাগুলির সমাধান খুঁজে বের করা এবং পরবর্তী এক বছরে ভারতের রাজনৈতিক নেতাদের কার্যকলাপ জনস্বার্থে কোন পথে পরিচালিত হওয়া উচিত তা স্থির করা । এই অধিবেশনেই ভারতীয়দের বিভিন্ন অভাব অভিযোগ এবং শাসনতান্ত্রিক সংস্কারের প্রয়োজনীয়তা সম্বন্ধে আলোচনা ও প্রস্তাব গ্রহণ করা হয় । ভারতের বিভিন্ন প্রদেশের মোট ৭২ জন প্রতিনিধি এই সম্মেলনে যোগদান করেছিল । তাঁদের বক্তৃতায় ব্রিটিশ শাসনের প্রতি অকুন্ঠ আনুগত্যের কথা ঘোষিত হয় ।</a:t>
            </a:r>
            <a:r>
              <a:rPr lang="bn-IN" sz="2400" dirty="0" smtClean="0">
                <a:solidFill>
                  <a:srgbClr val="333333"/>
                </a:solidFill>
                <a:latin typeface="NikoshBAN" pitchFamily="2" charset="0"/>
                <a:ea typeface="Times New Roman" pitchFamily="18" charset="0"/>
                <a:cs typeface="NikoshBAN" pitchFamily="2" charset="0"/>
              </a:rPr>
              <a:t> </a:t>
            </a:r>
            <a:endParaRPr lang="bn-IN" sz="2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5601"/>
                                        </p:tgtEl>
                                        <p:attrNameLst>
                                          <p:attrName>style.visibility</p:attrName>
                                        </p:attrNameLst>
                                      </p:cBhvr>
                                      <p:to>
                                        <p:strVal val="visible"/>
                                      </p:to>
                                    </p:set>
                                    <p:animEffect transition="in" filter="diamond(in)">
                                      <p:cBhvr>
                                        <p:cTn id="12" dur="2000"/>
                                        <p:tgtEl>
                                          <p:spTgt spid="2560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diamond(in)">
                                      <p:cBhvr>
                                        <p:cTn id="17" dur="2000"/>
                                        <p:tgtEl>
                                          <p:spTgt spid="2560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5603"/>
                                        </p:tgtEl>
                                        <p:attrNameLst>
                                          <p:attrName>style.visibility</p:attrName>
                                        </p:attrNameLst>
                                      </p:cBhvr>
                                      <p:to>
                                        <p:strVal val="visible"/>
                                      </p:to>
                                    </p:set>
                                    <p:animEffect transition="in" filter="diamond(in)">
                                      <p:cBhvr>
                                        <p:cTn id="22" dur="2000"/>
                                        <p:tgtEl>
                                          <p:spTgt spid="2560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601" grpId="0" animBg="1"/>
      <p:bldP spid="25602" grpId="0" animBg="1"/>
      <p:bldP spid="2560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609600"/>
            <a:ext cx="3352800" cy="523220"/>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অধিবেশনের সুপারিশ </a:t>
            </a:r>
            <a:endParaRPr lang="en-US" sz="2800" dirty="0">
              <a:latin typeface="NikoshBAN" pitchFamily="2" charset="0"/>
              <a:cs typeface="NikoshBAN" pitchFamily="2" charset="0"/>
            </a:endParaRPr>
          </a:p>
        </p:txBody>
      </p:sp>
      <p:sp>
        <p:nvSpPr>
          <p:cNvPr id="3" name="TextBox 2"/>
          <p:cNvSpPr txBox="1"/>
          <p:nvPr/>
        </p:nvSpPr>
        <p:spPr>
          <a:xfrm>
            <a:off x="381000" y="1600200"/>
            <a:ext cx="8305800" cy="2308324"/>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১। ভারতের প্রশাসনের তদন্তের জন্য একটি সমিতি নিয়োগ করা। </a:t>
            </a:r>
          </a:p>
          <a:p>
            <a:r>
              <a:rPr lang="bn-IN" sz="2400" dirty="0" smtClean="0">
                <a:latin typeface="NikoshBAN" pitchFamily="2" charset="0"/>
                <a:cs typeface="NikoshBAN" pitchFamily="2" charset="0"/>
              </a:rPr>
              <a:t>২। ভারত সচিবের পরামর্শ সভা বিলোপ করা।</a:t>
            </a:r>
          </a:p>
          <a:p>
            <a:r>
              <a:rPr lang="bn-IN" sz="2400" dirty="0" smtClean="0">
                <a:latin typeface="NikoshBAN" pitchFamily="2" charset="0"/>
                <a:cs typeface="NikoshBAN" pitchFamily="2" charset="0"/>
              </a:rPr>
              <a:t>৩। কেন্দ্রীয় আইনসভায় নির্বাচিত ভারতীয়দের গ্রহণ করা।</a:t>
            </a:r>
          </a:p>
          <a:p>
            <a:r>
              <a:rPr lang="bn-IN" sz="2400" dirty="0" smtClean="0">
                <a:latin typeface="NikoshBAN" pitchFamily="2" charset="0"/>
                <a:cs typeface="NikoshBAN" pitchFamily="2" charset="0"/>
              </a:rPr>
              <a:t>৪। ভারতের সামরিক খাতে ব্যয় হ্রাস করা। এবং</a:t>
            </a:r>
          </a:p>
          <a:p>
            <a:r>
              <a:rPr lang="bn-IN" sz="2400" dirty="0" smtClean="0">
                <a:latin typeface="NikoshBAN" pitchFamily="2" charset="0"/>
                <a:cs typeface="NikoshBAN" pitchFamily="2" charset="0"/>
              </a:rPr>
              <a:t>৫। উচ্চ পদস্থ সরকারী কর্মচারী নিয়োগের জন্য ভারতে ও ইংল্যান্ডে একযোগে পরীক্ষা গ্রহণের ব্যবস্থা করা। </a:t>
            </a:r>
            <a:endParaRPr lang="en-US" sz="2400" dirty="0">
              <a:latin typeface="NikoshBAN" pitchFamily="2" charset="0"/>
              <a:cs typeface="NikoshBAN" pitchFamily="2" charset="0"/>
            </a:endParaRPr>
          </a:p>
        </p:txBody>
      </p:sp>
      <p:sp>
        <p:nvSpPr>
          <p:cNvPr id="5" name="TextBox 4"/>
          <p:cNvSpPr txBox="1"/>
          <p:nvPr/>
        </p:nvSpPr>
        <p:spPr>
          <a:xfrm>
            <a:off x="381000" y="4267200"/>
            <a:ext cx="8305800" cy="1200329"/>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smtClean="0">
                <a:latin typeface="NikoshBAN" pitchFamily="2" charset="0"/>
                <a:cs typeface="NikoshBAN" pitchFamily="2" charset="0"/>
              </a:rPr>
              <a:t>উক্ত দাবিগুলোতে ভারতের শিক্ষিত মধ্যবিত্ত শ্রেণীর আশা-আকাঙ্ক্ষার প্রতিফলন ঘটেছে। একই সঙ্গে বৃটিশ সরকারের প্রতি আনুগত্যহীনতার কোন ইঙ্গিত এই প্রস্তাব সমূহে পাওয়া যায় না।</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228600"/>
            <a:ext cx="4114800" cy="52322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হিন্দু জাতীয়তাবাদী চেতনার বিকাশ </a:t>
            </a:r>
            <a:endParaRPr lang="en-US" sz="2800" dirty="0">
              <a:latin typeface="NikoshBAN" pitchFamily="2" charset="0"/>
              <a:cs typeface="NikoshBAN" pitchFamily="2" charset="0"/>
            </a:endParaRPr>
          </a:p>
        </p:txBody>
      </p:sp>
      <p:sp>
        <p:nvSpPr>
          <p:cNvPr id="3" name="TextBox 2"/>
          <p:cNvSpPr txBox="1"/>
          <p:nvPr/>
        </p:nvSpPr>
        <p:spPr>
          <a:xfrm>
            <a:off x="457200" y="1447800"/>
            <a:ext cx="8229600" cy="1938992"/>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বাংলার কংগ্রেস নেতা বিপিন চন্দ্র পাল, মতিলাল ঘোষ, পাঞ্জাবের নেতা লাল লাজপত রায় এবং মহারাষ্ট্রের নেতা বালগঙ্গাধর ছিলেন চরমপন্থী বিপ্লবী কংগ্রেস নেতা। বালগঙ্গা ধর তিলকের  প্রচেষ্টায় ক্রমেই কংগ্রেস হিন্দু জাতীয়বাদী ধ্যান-ধারণার দ্বারা প্রভাবিত হতে থাকে এবং কংগ্রেসে সাম্প্রদায়িক চেতনা মাথচাড়া দিয়ে ওঠে। এর ফলে ব্রিটিশ সরকার কংগ্রেসের প্রতি বিদ্বেষপরায়ণ হয়ে ওঠে ।</a:t>
            </a:r>
            <a:endParaRPr lang="en-US" sz="2400" dirty="0">
              <a:latin typeface="NikoshBAN" pitchFamily="2" charset="0"/>
              <a:cs typeface="NikoshBAN" pitchFamily="2" charset="0"/>
            </a:endParaRPr>
          </a:p>
        </p:txBody>
      </p:sp>
      <p:sp>
        <p:nvSpPr>
          <p:cNvPr id="4" name="Rectangle 3"/>
          <p:cNvSpPr/>
          <p:nvPr/>
        </p:nvSpPr>
        <p:spPr>
          <a:xfrm>
            <a:off x="304800" y="3810000"/>
            <a:ext cx="8534400" cy="156966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১৯১৫ সালে দক্ষিণ আফ্রিকা থেকে ফিরে, মহাত্মা গান্ধী কংগ্রেসকে নেতৃত্ব দিয়ে শুরু করেন, </a:t>
            </a:r>
            <a:endParaRPr lang="bn-IN" sz="2400" dirty="0" smtClean="0">
              <a:latin typeface="NikoshBAN" pitchFamily="2" charset="0"/>
              <a:cs typeface="NikoshBAN" pitchFamily="2" charset="0"/>
            </a:endParaRPr>
          </a:p>
          <a:p>
            <a:r>
              <a:rPr lang="as-IN" sz="2400" dirty="0" smtClean="0">
                <a:latin typeface="NikoshBAN" pitchFamily="2" charset="0"/>
                <a:cs typeface="NikoshBAN" pitchFamily="2" charset="0"/>
              </a:rPr>
              <a:t>‘‘ ইংরেজ ভারত ছাড়ো'' এবং অসহযোগ আন্দোলন</a:t>
            </a:r>
            <a:r>
              <a:rPr lang="bn-IN" sz="2400" dirty="0" smtClean="0">
                <a:latin typeface="NikoshBAN" pitchFamily="2" charset="0"/>
                <a:cs typeface="NikoshBAN" pitchFamily="2" charset="0"/>
              </a:rPr>
              <a:t>।</a:t>
            </a:r>
            <a:r>
              <a:rPr lang="as-IN" sz="2400" dirty="0" smtClean="0">
                <a:latin typeface="NikoshBAN" pitchFamily="2" charset="0"/>
                <a:cs typeface="NikoshBAN" pitchFamily="2" charset="0"/>
              </a:rPr>
              <a:t> অহিংসার প্রতীক হয়ে ওঠেন তিনি</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মহাত্মা গান্ধীর মৃত্যুর পর, দল ও দেশের হাল ধরেন জহরলাল নেহেরু</a:t>
            </a:r>
            <a:r>
              <a:rPr lang="bn-IN" sz="2400" dirty="0" smtClean="0">
                <a:latin typeface="NikoshBAN" pitchFamily="2" charset="0"/>
                <a:cs typeface="NikoshBAN" pitchFamily="2" charset="0"/>
              </a:rPr>
              <a:t>।</a:t>
            </a:r>
            <a:r>
              <a:rPr lang="as-IN" sz="2400" dirty="0" smtClean="0">
                <a:latin typeface="NikoshBAN" pitchFamily="2" charset="0"/>
                <a:cs typeface="NikoshBAN" pitchFamily="2" charset="0"/>
              </a:rPr>
              <a:t> তারপর লাল বাহাদুর শাস্ত্রী, ইন্দিরা গান্ধী হয়ে রাজীব গান্ধী</a:t>
            </a:r>
            <a:r>
              <a:rPr lang="bn-IN" sz="2400" dirty="0" smtClean="0">
                <a:latin typeface="NikoshBAN" pitchFamily="2" charset="0"/>
                <a:cs typeface="NikoshBAN" pitchFamily="2" charset="0"/>
              </a:rPr>
              <a:t>।  </a:t>
            </a:r>
            <a:endParaRPr lang="as-IN"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228600"/>
            <a:ext cx="3962400" cy="52322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উপসংহার</a:t>
            </a:r>
            <a:endParaRPr lang="en-US" sz="2800" dirty="0">
              <a:latin typeface="NikoshBAN" pitchFamily="2" charset="0"/>
              <a:cs typeface="NikoshBAN" pitchFamily="2" charset="0"/>
            </a:endParaRPr>
          </a:p>
        </p:txBody>
      </p:sp>
      <p:sp>
        <p:nvSpPr>
          <p:cNvPr id="4" name="Rectangle 3"/>
          <p:cNvSpPr/>
          <p:nvPr/>
        </p:nvSpPr>
        <p:spPr>
          <a:xfrm>
            <a:off x="228600" y="5105400"/>
            <a:ext cx="8686800" cy="156966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ভারতী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জাতী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কংগ্রেস ভারতী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প্রজাতন্ত্রের একটি জাতী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রাজনৈতিক দল। এই দল সাধারণভাবে কংগ্রেস নামে পরিচিত। কংগ্রেস দেশের বৃহত্তম রাজনৈতিক দলদুটির একটি (অপর দলটি হল ভারতী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জনতা পার্টি)। এটি একটি ভারতের অন্যতম প্রাচীন রাজনৈতিক সংগঠন।</a:t>
            </a:r>
            <a:endParaRPr lang="en-US" sz="2400" dirty="0">
              <a:latin typeface="NikoshBAN" pitchFamily="2" charset="0"/>
              <a:cs typeface="NikoshBAN" pitchFamily="2" charset="0"/>
            </a:endParaRPr>
          </a:p>
        </p:txBody>
      </p:sp>
      <p:sp>
        <p:nvSpPr>
          <p:cNvPr id="6" name="TextBox 5"/>
          <p:cNvSpPr txBox="1"/>
          <p:nvPr/>
        </p:nvSpPr>
        <p:spPr>
          <a:xfrm>
            <a:off x="304800" y="1143000"/>
            <a:ext cx="8610600" cy="3785652"/>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উনিশ শতকের মাঝা মাঝি সময় থেকে ভারতীয়দের মধ্যে জাতীয়তাবোধের উন্মেষ লক্ষ্য করা যায়। বিভিন্ন সভা-সমিতি ও সংগঠনের মাধ্যমে মধ্যবিত্ত শ্রেণীসমূহ নিজেদের দাবী-দাওয়া এবং মতামত প্রকাশ করতে শুরু করে। সংবাদপত্রের প্রসার এবং যোগাযোগ ব্যবস্থার উন্নতির ফলে সর্বভারতীয় ধ্যান-ধারণা প্রচারে সুবিধা হয়। এই প্রেক্ষাপটে ১৮৮৫ খ্রিঃ অবসরপ্রাপ্ত সিভিলিয়ান এলান অক্টোভিয়ান হিউমের উদ্যেগে ভারতীয় জাতীয় কংগ্রেসের প্রথম বৈঠক বোম্বাইতে অনুষ্ঠিত হয়। প্রাথমিক পর্যায়ে বৃটিশ সরকারের প্রতি আনুগত্যের নীতি অনুসরণ করলেও ধীরে ধীরে নানা ঘাত-প্রতিঘাতের মাধ্যমে এই দল ভারতীয় জাতীয়তাবাদী আন্দোলনের পুরোভাগে এসে যায়। তা সত্ত্বেও মুসলিম সম্প্রদায়ের পূর্ণ আস্থা অর্জনে ব্যর্থ হয়। শেষ দ্বিধাবিভক্ত  জাতীয়তাবাদী ভাবধারার ফলে ১৯৪৭ সালে আগষ্ট মাসে ভারত ও পাকিস্তান নামক দুটি স্বাধীন রাষ্ট্রের জন্ম হয়।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0" fill="hold"/>
                                        <p:tgtEl>
                                          <p:spTgt spid="6"/>
                                        </p:tgtEl>
                                        <p:attrNameLst>
                                          <p:attrName>ppt_w</p:attrName>
                                        </p:attrNameLst>
                                      </p:cBhvr>
                                      <p:tavLst>
                                        <p:tav tm="0" fmla="#ppt_w*sin(2.5*pi*$)">
                                          <p:val>
                                            <p:fltVal val="0"/>
                                          </p:val>
                                        </p:tav>
                                        <p:tav tm="100000">
                                          <p:val>
                                            <p:fltVal val="1"/>
                                          </p:val>
                                        </p:tav>
                                      </p:tavLst>
                                    </p:anim>
                                    <p:anim calcmode="lin" valueType="num">
                                      <p:cBhvr>
                                        <p:cTn id="13"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0" fill="hold"/>
                                        <p:tgtEl>
                                          <p:spTgt spid="4"/>
                                        </p:tgtEl>
                                        <p:attrNameLst>
                                          <p:attrName>ppt_w</p:attrName>
                                        </p:attrNameLst>
                                      </p:cBhvr>
                                      <p:tavLst>
                                        <p:tav tm="0" fmla="#ppt_w*sin(2.5*pi*$)">
                                          <p:val>
                                            <p:fltVal val="0"/>
                                          </p:val>
                                        </p:tav>
                                        <p:tav tm="100000">
                                          <p:val>
                                            <p:fltVal val="1"/>
                                          </p:val>
                                        </p:tav>
                                      </p:tavLst>
                                    </p:anim>
                                    <p:anim calcmode="lin" valueType="num">
                                      <p:cBhvr>
                                        <p:cTn id="19"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533400"/>
            <a:ext cx="3581400" cy="646331"/>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dirty="0" smtClean="0">
                <a:latin typeface="NikoshBAN" pitchFamily="2" charset="0"/>
                <a:cs typeface="NikoshBAN" pitchFamily="2" charset="0"/>
              </a:rPr>
              <a:t>মূল্যায়ন </a:t>
            </a:r>
            <a:endParaRPr lang="en-US" sz="3200" dirty="0">
              <a:latin typeface="NikoshBAN" pitchFamily="2" charset="0"/>
              <a:cs typeface="NikoshBAN" pitchFamily="2" charset="0"/>
            </a:endParaRPr>
          </a:p>
        </p:txBody>
      </p:sp>
      <p:sp>
        <p:nvSpPr>
          <p:cNvPr id="3" name="TextBox 2"/>
          <p:cNvSpPr txBox="1"/>
          <p:nvPr/>
        </p:nvSpPr>
        <p:spPr>
          <a:xfrm>
            <a:off x="533400" y="2133600"/>
            <a:ext cx="8001000" cy="2308324"/>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r>
              <a:rPr lang="bn-IN" sz="2400" dirty="0" smtClean="0">
                <a:latin typeface="NikoshBAN" pitchFamily="2" charset="0"/>
                <a:cs typeface="NikoshBAN" pitchFamily="2" charset="0"/>
              </a:rPr>
              <a:t>ক। ভারতীয় জাতীয় কংগ্রেস কত সালে, কত তারিখে প্রতিষ্ঠিত হয়?</a:t>
            </a:r>
          </a:p>
          <a:p>
            <a:r>
              <a:rPr lang="bn-IN" sz="2400" dirty="0" smtClean="0">
                <a:latin typeface="NikoshBAN" pitchFamily="2" charset="0"/>
                <a:cs typeface="NikoshBAN" pitchFamily="2" charset="0"/>
              </a:rPr>
              <a:t>খ। ভারতীয় জাতীয় কংগ্রেস এর ১ম সভাপতি ও সাধারণ সম্পাদক কে?</a:t>
            </a:r>
          </a:p>
          <a:p>
            <a:r>
              <a:rPr lang="bn-IN" sz="2400" dirty="0" smtClean="0">
                <a:latin typeface="NikoshBAN" pitchFamily="2" charset="0"/>
                <a:cs typeface="NikoshBAN" pitchFamily="2" charset="0"/>
              </a:rPr>
              <a:t>গ। ভারতীয় জাতীয় কংগ্রেস এর উদ্দেশ্য গুলি লেখ।</a:t>
            </a:r>
          </a:p>
          <a:p>
            <a:r>
              <a:rPr lang="bn-IN" sz="2400" dirty="0" smtClean="0">
                <a:latin typeface="NikoshBAN" pitchFamily="2" charset="0"/>
                <a:cs typeface="NikoshBAN" pitchFamily="2" charset="0"/>
              </a:rPr>
              <a:t>ঘ। ভারতীয় জাতীয় কংগ্রেস এর সুপারিশ গুলি লেখ।</a:t>
            </a:r>
            <a:endParaRPr lang="en-US" sz="2400" dirty="0" smtClean="0">
              <a:latin typeface="NikoshBAN" pitchFamily="2" charset="0"/>
              <a:cs typeface="NikoshBAN" pitchFamily="2" charset="0"/>
            </a:endParaRPr>
          </a:p>
          <a:p>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52400"/>
            <a:ext cx="4114800" cy="523220"/>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একক কাজ </a:t>
            </a:r>
            <a:endParaRPr lang="en-US" sz="2800" dirty="0">
              <a:latin typeface="NikoshBAN" pitchFamily="2" charset="0"/>
              <a:cs typeface="NikoshBAN" pitchFamily="2" charset="0"/>
            </a:endParaRPr>
          </a:p>
        </p:txBody>
      </p:sp>
      <p:sp>
        <p:nvSpPr>
          <p:cNvPr id="3" name="Rectangle 2"/>
          <p:cNvSpPr/>
          <p:nvPr/>
        </p:nvSpPr>
        <p:spPr>
          <a:xfrm>
            <a:off x="838200" y="6096000"/>
            <a:ext cx="7467600" cy="461665"/>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dirty="0" smtClean="0">
                <a:latin typeface="SutonnyMJ" pitchFamily="2" charset="0"/>
                <a:cs typeface="NikoshBAN" pitchFamily="2" charset="0"/>
              </a:rPr>
              <a:t> </a:t>
            </a:r>
            <a:r>
              <a:rPr lang="bn-IN" sz="2400" dirty="0" smtClean="0">
                <a:latin typeface="SutonnyMJ" pitchFamily="2" charset="0"/>
                <a:cs typeface="NikoshBAN" pitchFamily="2" charset="0"/>
              </a:rPr>
              <a:t>কংগ্রেসের প্রাথমিক লক্ষ্য ও দাবি-দাওয়াসমূহ কি ছিল তা সংক্ষেপে লিখ।  </a:t>
            </a:r>
          </a:p>
        </p:txBody>
      </p:sp>
      <p:sp>
        <p:nvSpPr>
          <p:cNvPr id="6146" name="AutoShape 2" descr="As Congress President, Rahul Gandhi has a tough task ahead of him dgtl -  Anandabaz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As Congress President, Rahul Gandhi has a tough task ahead of him dgtl -  Anandabaz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As Congress President, Rahul Gandhi has a tough task ahead of him dgtl -  Anandabaz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2" name="Picture 8" descr="ভারতীয় রাজনীতিতে নেহেরু-গান্ধী পরিবার | 437573|| Bangladesh Pratidin"/>
          <p:cNvPicPr>
            <a:picLocks noChangeAspect="1" noChangeArrowheads="1"/>
          </p:cNvPicPr>
          <p:nvPr/>
        </p:nvPicPr>
        <p:blipFill>
          <a:blip r:embed="rId2"/>
          <a:srcRect/>
          <a:stretch>
            <a:fillRect/>
          </a:stretch>
        </p:blipFill>
        <p:spPr bwMode="auto">
          <a:xfrm>
            <a:off x="381000" y="914400"/>
            <a:ext cx="8534400" cy="4752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154" name="AutoShape 10" descr="As Congress President, Rahul Gandhi has a tough task ahead of him dgtl -  Anandabaz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6" name="AutoShape 12" descr="As Congress President, Rahul Gandhi has a tough task ahead of him dgtl -  Anandabaz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6152"/>
                                        </p:tgtEl>
                                        <p:attrNameLst>
                                          <p:attrName>style.visibility</p:attrName>
                                        </p:attrNameLst>
                                      </p:cBhvr>
                                      <p:to>
                                        <p:strVal val="visible"/>
                                      </p:to>
                                    </p:set>
                                    <p:animEffect transition="in" filter="diamond(in)">
                                      <p:cBhvr>
                                        <p:cTn id="13" dur="2000"/>
                                        <p:tgtEl>
                                          <p:spTgt spid="615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Bottom)">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28600"/>
            <a:ext cx="3733800" cy="523220"/>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জোড়ায় কাজ </a:t>
            </a:r>
            <a:endParaRPr lang="en-US" sz="2800" dirty="0">
              <a:latin typeface="NikoshBAN" pitchFamily="2" charset="0"/>
              <a:cs typeface="NikoshBAN" pitchFamily="2" charset="0"/>
            </a:endParaRPr>
          </a:p>
        </p:txBody>
      </p:sp>
      <p:sp>
        <p:nvSpPr>
          <p:cNvPr id="3" name="Rectangle 2"/>
          <p:cNvSpPr/>
          <p:nvPr/>
        </p:nvSpPr>
        <p:spPr>
          <a:xfrm>
            <a:off x="457200" y="5943600"/>
            <a:ext cx="8305800" cy="461665"/>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latin typeface="SutonnyMJ" pitchFamily="2" charset="0"/>
                <a:cs typeface="NikoshBAN" pitchFamily="2" charset="0"/>
              </a:rPr>
              <a:t>প্রথম দিকে কংগ্রেসের আনুগত্যের নীতি এবং এই নীতির পরিবর্তন সম্পর্কে বর্ণনা কর। </a:t>
            </a:r>
            <a:endParaRPr lang="en-US" sz="2400" dirty="0"/>
          </a:p>
        </p:txBody>
      </p:sp>
      <p:pic>
        <p:nvPicPr>
          <p:cNvPr id="5122" name="Picture 2" descr="সর্বকালের সর্বশ্রেষ্ঠ বাঙালি: বিবিসি বাংলার জরিপে পঞ্চম স্থানে সুভাষ চন্দ্র  বসু- ভারতে স্বাধীনতা সংগ্রামের কিংবদন্তি নেতা - BBC News বাংলা"/>
          <p:cNvPicPr>
            <a:picLocks noChangeAspect="1" noChangeArrowheads="1"/>
          </p:cNvPicPr>
          <p:nvPr/>
        </p:nvPicPr>
        <p:blipFill>
          <a:blip r:embed="rId2"/>
          <a:srcRect/>
          <a:stretch>
            <a:fillRect/>
          </a:stretch>
        </p:blipFill>
        <p:spPr bwMode="auto">
          <a:xfrm>
            <a:off x="228600" y="868680"/>
            <a:ext cx="8686800" cy="4736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checkerboard(across)">
                                      <p:cBhvr>
                                        <p:cTn id="13" dur="5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5867400" y="228600"/>
            <a:ext cx="1535998" cy="707886"/>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none">
            <a:spAutoFit/>
          </a:bodyPr>
          <a:lstStyle/>
          <a:p>
            <a:pPr algn="ctr"/>
            <a:r>
              <a:rPr lang="bn-IN" sz="4000" dirty="0" smtClean="0">
                <a:latin typeface="NikoshBAN" pitchFamily="2" charset="0"/>
                <a:cs typeface="NikoshBAN" pitchFamily="2" charset="0"/>
              </a:rPr>
              <a:t>পরিচিতি</a:t>
            </a:r>
            <a:endParaRPr lang="en-US" sz="4000" dirty="0">
              <a:latin typeface="NikoshBAN" pitchFamily="2" charset="0"/>
              <a:cs typeface="NikoshBAN" pitchFamily="2" charset="0"/>
            </a:endParaRPr>
          </a:p>
        </p:txBody>
      </p:sp>
      <p:pic>
        <p:nvPicPr>
          <p:cNvPr id="4" name="Picture 2" descr="C:\Users\jahid\Pictures\Camera\IMG_20180302_145734.jpg"/>
          <p:cNvPicPr>
            <a:picLocks noChangeAspect="1" noChangeArrowheads="1"/>
          </p:cNvPicPr>
          <p:nvPr/>
        </p:nvPicPr>
        <p:blipFill>
          <a:blip r:embed="rId2"/>
          <a:srcRect/>
          <a:stretch>
            <a:fillRect/>
          </a:stretch>
        </p:blipFill>
        <p:spPr bwMode="auto">
          <a:xfrm>
            <a:off x="228600" y="228600"/>
            <a:ext cx="41148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953000" y="1066800"/>
            <a:ext cx="3962400" cy="2677656"/>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মোঃ জাহিদুল ইসলাম</a:t>
            </a:r>
          </a:p>
          <a:p>
            <a:r>
              <a:rPr lang="bn-IN" sz="2400" dirty="0" smtClean="0">
                <a:latin typeface="NikoshBAN" pitchFamily="2" charset="0"/>
                <a:cs typeface="NikoshBAN" pitchFamily="2" charset="0"/>
              </a:rPr>
              <a:t>সহকারী অধ্যাপক, ইতিহাস বিভাগ,</a:t>
            </a:r>
          </a:p>
          <a:p>
            <a:r>
              <a:rPr lang="bn-IN" sz="2400" dirty="0" smtClean="0">
                <a:latin typeface="NikoshBAN" pitchFamily="2" charset="0"/>
                <a:cs typeface="NikoshBAN" pitchFamily="2" charset="0"/>
              </a:rPr>
              <a:t>পল্লবী ডিগ্রী কলেজ, প্লট#১/১,</a:t>
            </a:r>
          </a:p>
          <a:p>
            <a:r>
              <a:rPr lang="bn-IN" sz="2400" dirty="0" smtClean="0">
                <a:latin typeface="NikoshBAN" pitchFamily="2" charset="0"/>
                <a:cs typeface="NikoshBAN" pitchFamily="2" charset="0"/>
              </a:rPr>
              <a:t>রোড#৫, সেকশন#৮, দুয়ারীপাড়া, </a:t>
            </a:r>
            <a:endParaRPr lang="en-US" sz="2400" dirty="0" smtClean="0">
              <a:latin typeface="NikoshBAN" pitchFamily="2" charset="0"/>
              <a:cs typeface="NikoshBAN" pitchFamily="2" charset="0"/>
            </a:endParaRPr>
          </a:p>
          <a:p>
            <a:r>
              <a:rPr lang="bn-IN" sz="2400" dirty="0" smtClean="0">
                <a:latin typeface="NikoshBAN" pitchFamily="2" charset="0"/>
                <a:cs typeface="NikoshBAN" pitchFamily="2" charset="0"/>
              </a:rPr>
              <a:t>রুপনগর,</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ঢাকা-১২১৬।</a:t>
            </a:r>
          </a:p>
          <a:p>
            <a:r>
              <a:rPr lang="bn-IN" sz="2400" dirty="0" smtClean="0">
                <a:latin typeface="NikoshBAN" pitchFamily="2" charset="0"/>
                <a:cs typeface="NikoshBAN" pitchFamily="2" charset="0"/>
              </a:rPr>
              <a:t>মোবাইলঃ </a:t>
            </a:r>
            <a:r>
              <a:rPr lang="en-US" sz="2400" dirty="0" smtClean="0">
                <a:latin typeface="NikoshBAN" pitchFamily="2" charset="0"/>
                <a:cs typeface="NikoshBAN" pitchFamily="2" charset="0"/>
              </a:rPr>
              <a:t>01552460695.</a:t>
            </a:r>
            <a:endParaRPr lang="bn-IN" sz="2400" dirty="0" smtClean="0">
              <a:latin typeface="NikoshBAN" pitchFamily="2" charset="0"/>
              <a:cs typeface="NikoshBAN" pitchFamily="2" charset="0"/>
            </a:endParaRPr>
          </a:p>
          <a:p>
            <a:r>
              <a:rPr lang="en-US" sz="2400" dirty="0" smtClean="0">
                <a:latin typeface="NikoshBAN" pitchFamily="2" charset="0"/>
                <a:cs typeface="NikoshBAN" pitchFamily="2" charset="0"/>
              </a:rPr>
              <a:t>jahid01081971@gmail.com</a:t>
            </a:r>
            <a:endParaRPr lang="bn-IN" sz="2400" dirty="0" smtClean="0">
              <a:latin typeface="NikoshBAN" pitchFamily="2" charset="0"/>
              <a:cs typeface="NikoshBAN" pitchFamily="2" charset="0"/>
            </a:endParaRPr>
          </a:p>
        </p:txBody>
      </p:sp>
      <p:pic>
        <p:nvPicPr>
          <p:cNvPr id="6" name="Picture 2" descr="No photo description available."/>
          <p:cNvPicPr>
            <a:picLocks noChangeAspect="1" noChangeArrowheads="1"/>
          </p:cNvPicPr>
          <p:nvPr/>
        </p:nvPicPr>
        <p:blipFill>
          <a:blip r:embed="rId3"/>
          <a:srcRect/>
          <a:stretch>
            <a:fillRect/>
          </a:stretch>
        </p:blipFill>
        <p:spPr bwMode="auto">
          <a:xfrm>
            <a:off x="228600" y="4343400"/>
            <a:ext cx="4114800" cy="2286000"/>
          </a:xfrm>
          <a:prstGeom prst="rect">
            <a:avLst/>
          </a:prstGeom>
          <a:solidFill>
            <a:schemeClr val="accent6">
              <a:lumMod val="40000"/>
              <a:lumOff val="6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4876800" y="3962400"/>
            <a:ext cx="4038600" cy="2523768"/>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r>
              <a:rPr lang="en-SG" sz="2400" dirty="0" err="1" smtClean="0">
                <a:solidFill>
                  <a:schemeClr val="accent2">
                    <a:lumMod val="75000"/>
                  </a:schemeClr>
                </a:solidFill>
                <a:latin typeface="NikoshBAN" panose="02000000000000000000" pitchFamily="2" charset="0"/>
                <a:cs typeface="NikoshBAN" panose="02000000000000000000" pitchFamily="2" charset="0"/>
              </a:rPr>
              <a:t>আজকের</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বি</a:t>
            </a:r>
            <a:r>
              <a:rPr lang="as-IN" sz="2400" dirty="0" smtClean="0">
                <a:solidFill>
                  <a:schemeClr val="accent2">
                    <a:lumMod val="75000"/>
                  </a:schemeClr>
                </a:solidFill>
                <a:latin typeface="NikoshBAN" panose="02000000000000000000" pitchFamily="2" charset="0"/>
                <a:cs typeface="NikoshBAN" panose="02000000000000000000" pitchFamily="2" charset="0"/>
              </a:rPr>
              <a:t>ষ</a:t>
            </a:r>
            <a:r>
              <a:rPr lang="en-SG" sz="2400" dirty="0" smtClean="0">
                <a:solidFill>
                  <a:schemeClr val="accent2">
                    <a:lumMod val="75000"/>
                  </a:schemeClr>
                </a:solidFill>
                <a:latin typeface="NikoshBAN" panose="02000000000000000000" pitchFamily="2" charset="0"/>
                <a:cs typeface="NikoshBAN" panose="02000000000000000000" pitchFamily="2" charset="0"/>
              </a:rPr>
              <a:t>য়</a:t>
            </a:r>
            <a:endParaRPr lang="bn-IN" sz="2400" dirty="0" smtClean="0">
              <a:solidFill>
                <a:schemeClr val="accent2">
                  <a:lumMod val="75000"/>
                </a:schemeClr>
              </a:solidFill>
              <a:latin typeface="NikoshBAN" panose="02000000000000000000" pitchFamily="2" charset="0"/>
              <a:cs typeface="NikoshBAN" panose="02000000000000000000" pitchFamily="2" charset="0"/>
            </a:endParaRPr>
          </a:p>
          <a:p>
            <a:r>
              <a:rPr lang="en-SG" sz="2400" dirty="0" err="1" smtClean="0">
                <a:solidFill>
                  <a:schemeClr val="accent2">
                    <a:lumMod val="75000"/>
                  </a:schemeClr>
                </a:solidFill>
                <a:latin typeface="NikoshBAN" panose="02000000000000000000" pitchFamily="2" charset="0"/>
                <a:cs typeface="NikoshBAN" panose="02000000000000000000" pitchFamily="2" charset="0"/>
              </a:rPr>
              <a:t>শ্রেনীঃ</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একাদশ</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bn-IN" sz="2400" dirty="0" smtClean="0">
                <a:solidFill>
                  <a:schemeClr val="accent2">
                    <a:lumMod val="75000"/>
                  </a:schemeClr>
                </a:solidFill>
                <a:latin typeface="NikoshBAN" panose="02000000000000000000" pitchFamily="2" charset="0"/>
                <a:cs typeface="NikoshBAN" panose="02000000000000000000" pitchFamily="2" charset="0"/>
              </a:rPr>
              <a:t>দ্বাদশ</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bn-IN" sz="2400" dirty="0" smtClean="0">
                <a:solidFill>
                  <a:schemeClr val="accent2">
                    <a:lumMod val="75000"/>
                  </a:schemeClr>
                </a:solidFill>
                <a:latin typeface="NikoshBAN" panose="02000000000000000000" pitchFamily="2" charset="0"/>
                <a:cs typeface="NikoshBAN" panose="02000000000000000000" pitchFamily="2" charset="0"/>
              </a:rPr>
              <a:t>পত্র-প্রথম,   </a:t>
            </a:r>
          </a:p>
          <a:p>
            <a:r>
              <a:rPr lang="bn-IN" sz="2400" dirty="0" smtClean="0">
                <a:solidFill>
                  <a:schemeClr val="accent2">
                    <a:lumMod val="75000"/>
                  </a:schemeClr>
                </a:solidFill>
                <a:latin typeface="NikoshBAN" panose="02000000000000000000" pitchFamily="2" charset="0"/>
                <a:cs typeface="NikoshBAN" panose="02000000000000000000" pitchFamily="2" charset="0"/>
              </a:rPr>
              <a:t>বিষয়</a:t>
            </a:r>
            <a:r>
              <a:rPr lang="bn-IN" sz="2400" b="1" dirty="0" smtClean="0">
                <a:solidFill>
                  <a:schemeClr val="accent2">
                    <a:lumMod val="75000"/>
                  </a:schemeClr>
                </a:solidFill>
                <a:latin typeface="NikoshBAN" panose="02000000000000000000" pitchFamily="2" charset="0"/>
                <a:cs typeface="NikoshBAN" panose="02000000000000000000" pitchFamily="2" charset="0"/>
              </a:rPr>
              <a:t>-</a:t>
            </a:r>
            <a:r>
              <a:rPr lang="en-SG" sz="2400" dirty="0" err="1" smtClean="0">
                <a:solidFill>
                  <a:schemeClr val="accent2">
                    <a:lumMod val="75000"/>
                  </a:schemeClr>
                </a:solidFill>
                <a:latin typeface="NikoshBAN" panose="02000000000000000000" pitchFamily="2" charset="0"/>
                <a:cs typeface="NikoshBAN" panose="02000000000000000000" pitchFamily="2" charset="0"/>
              </a:rPr>
              <a:t>ইতিহা</a:t>
            </a:r>
            <a:r>
              <a:rPr lang="bn-IN" sz="2400" dirty="0" smtClean="0">
                <a:solidFill>
                  <a:schemeClr val="accent2">
                    <a:lumMod val="75000"/>
                  </a:schemeClr>
                </a:solidFill>
                <a:latin typeface="NikoshBAN" panose="02000000000000000000" pitchFamily="2" charset="0"/>
                <a:cs typeface="NikoshBAN" panose="02000000000000000000" pitchFamily="2" charset="0"/>
              </a:rPr>
              <a:t>স</a:t>
            </a:r>
            <a:r>
              <a:rPr lang="bn-IN" sz="2400" b="1"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smtClean="0">
                <a:solidFill>
                  <a:schemeClr val="accent2">
                    <a:lumMod val="75000"/>
                  </a:schemeClr>
                </a:solidFill>
                <a:latin typeface="NikoshBAN" panose="02000000000000000000" pitchFamily="2" charset="0"/>
                <a:cs typeface="NikoshBAN" panose="02000000000000000000" pitchFamily="2" charset="0"/>
              </a:rPr>
              <a:t>অ</a:t>
            </a:r>
            <a:r>
              <a:rPr lang="as-IN" sz="2400" dirty="0" smtClean="0">
                <a:solidFill>
                  <a:schemeClr val="accent2">
                    <a:lumMod val="75000"/>
                  </a:schemeClr>
                </a:solidFill>
                <a:latin typeface="NikoshBAN" panose="02000000000000000000" pitchFamily="2" charset="0"/>
                <a:cs typeface="NikoshBAN" panose="02000000000000000000" pitchFamily="2" charset="0"/>
              </a:rPr>
              <a:t>ধ</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as-IN" sz="2400" dirty="0" smtClean="0">
                <a:solidFill>
                  <a:schemeClr val="accent2">
                    <a:lumMod val="75000"/>
                  </a:schemeClr>
                </a:solidFill>
                <a:latin typeface="NikoshBAN" panose="02000000000000000000" pitchFamily="2" charset="0"/>
                <a:cs typeface="NikoshBAN" panose="02000000000000000000" pitchFamily="2" charset="0"/>
              </a:rPr>
              <a:t>য</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as-IN" sz="2400" dirty="0" smtClean="0">
                <a:solidFill>
                  <a:schemeClr val="accent2">
                    <a:lumMod val="75000"/>
                  </a:schemeClr>
                </a:solidFill>
                <a:latin typeface="NikoshBAN" panose="02000000000000000000" pitchFamily="2" charset="0"/>
                <a:cs typeface="NikoshBAN" panose="02000000000000000000" pitchFamily="2" charset="0"/>
              </a:rPr>
              <a:t>য়</a:t>
            </a:r>
            <a:r>
              <a:rPr lang="bn-IN" sz="2400" dirty="0" smtClean="0">
                <a:solidFill>
                  <a:schemeClr val="accent2">
                    <a:lumMod val="75000"/>
                  </a:schemeClr>
                </a:solidFill>
                <a:latin typeface="NikoshBAN" panose="02000000000000000000" pitchFamily="2" charset="0"/>
                <a:cs typeface="NikoshBAN" panose="02000000000000000000" pitchFamily="2" charset="0"/>
              </a:rPr>
              <a:t>-তৃতীয়</a:t>
            </a:r>
            <a:r>
              <a:rPr lang="en-SG" sz="2400" dirty="0" smtClean="0">
                <a:solidFill>
                  <a:schemeClr val="accent2">
                    <a:lumMod val="75000"/>
                  </a:schemeClr>
                </a:solidFill>
                <a:latin typeface="NikoshBAN" panose="02000000000000000000" pitchFamily="2" charset="0"/>
                <a:cs typeface="NikoshBAN" panose="02000000000000000000" pitchFamily="2" charset="0"/>
              </a:rPr>
              <a:t>,</a:t>
            </a:r>
          </a:p>
          <a:p>
            <a:r>
              <a:rPr lang="bn-IN" dirty="0" smtClean="0">
                <a:solidFill>
                  <a:schemeClr val="accent2">
                    <a:lumMod val="75000"/>
                  </a:schemeClr>
                </a:solidFill>
                <a:latin typeface="NikoshBAN" panose="02000000000000000000" pitchFamily="2" charset="0"/>
                <a:cs typeface="NikoshBAN" panose="02000000000000000000" pitchFamily="2" charset="0"/>
              </a:rPr>
              <a:t>বাংলাদেশ ও দক্ষিণ এশিয়ার ইতিহাস ১৭৫৭-১৯৭১,</a:t>
            </a:r>
          </a:p>
          <a:p>
            <a:r>
              <a:rPr lang="bn-IN" sz="2000" dirty="0" smtClean="0">
                <a:solidFill>
                  <a:schemeClr val="accent2">
                    <a:lumMod val="75000"/>
                  </a:schemeClr>
                </a:solidFill>
                <a:latin typeface="NikoshBAN" panose="02000000000000000000" pitchFamily="2" charset="0"/>
                <a:cs typeface="NikoshBAN" panose="02000000000000000000" pitchFamily="2" charset="0"/>
              </a:rPr>
              <a:t>ইংরেজ ঔপনিবেশিক শাসনঃ ব্রিটিশ আমল</a:t>
            </a:r>
          </a:p>
          <a:p>
            <a:r>
              <a:rPr lang="bn-IN" sz="2400" dirty="0" smtClean="0">
                <a:solidFill>
                  <a:schemeClr val="accent2">
                    <a:lumMod val="75000"/>
                  </a:schemeClr>
                </a:solidFill>
                <a:latin typeface="NikoshBAN" panose="02000000000000000000" pitchFamily="2" charset="0"/>
                <a:cs typeface="NikoshBAN" panose="02000000000000000000" pitchFamily="2" charset="0"/>
              </a:rPr>
              <a:t>টপিক-ভারতীয় জাতীয় কংগ্রেস, </a:t>
            </a:r>
          </a:p>
          <a:p>
            <a:r>
              <a:rPr lang="bn-IN" sz="2400" dirty="0" smtClean="0">
                <a:solidFill>
                  <a:schemeClr val="accent2">
                    <a:lumMod val="75000"/>
                  </a:schemeClr>
                </a:solidFill>
                <a:latin typeface="NikoshBAN" panose="02000000000000000000" pitchFamily="2" charset="0"/>
                <a:cs typeface="NikoshBAN" panose="02000000000000000000" pitchFamily="2" charset="0"/>
              </a:rPr>
              <a:t>কোড-৩০৪, শনিবার,সময়- ১০টা।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28600"/>
            <a:ext cx="4724400" cy="461665"/>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দলগত কাজ </a:t>
            </a:r>
            <a:endParaRPr lang="en-US" sz="2400" dirty="0">
              <a:latin typeface="NikoshBAN" pitchFamily="2" charset="0"/>
              <a:cs typeface="NikoshBAN" pitchFamily="2" charset="0"/>
            </a:endParaRPr>
          </a:p>
        </p:txBody>
      </p:sp>
      <p:sp>
        <p:nvSpPr>
          <p:cNvPr id="3" name="Rectangle 2"/>
          <p:cNvSpPr/>
          <p:nvPr/>
        </p:nvSpPr>
        <p:spPr>
          <a:xfrm>
            <a:off x="228600" y="6172200"/>
            <a:ext cx="8458200" cy="461665"/>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400" dirty="0" smtClean="0">
                <a:latin typeface="SutonnyMJ" pitchFamily="2" charset="0"/>
                <a:cs typeface="NikoshBAN" pitchFamily="2" charset="0"/>
              </a:rPr>
              <a:t>বিভিন্ন সময়ে কংগ্রেস-মুসলিম লীগ সম্পর্ক বিষয়ে ব্যাখ্যা কর। </a:t>
            </a:r>
            <a:endParaRPr lang="en-US" sz="2400" dirty="0"/>
          </a:p>
        </p:txBody>
      </p:sp>
      <p:pic>
        <p:nvPicPr>
          <p:cNvPr id="4098" name="Picture 2" descr="দ্য ইন্ডিয়ান সায়েন্স কংগ্রেস: দ্য গোরিলাস আর আউটসাইড | মুখ্য বৈজ্ঞানিক  উপদেষ্টা"/>
          <p:cNvPicPr>
            <a:picLocks noChangeAspect="1" noChangeArrowheads="1"/>
          </p:cNvPicPr>
          <p:nvPr/>
        </p:nvPicPr>
        <p:blipFill>
          <a:blip r:embed="rId2"/>
          <a:srcRect/>
          <a:stretch>
            <a:fillRect/>
          </a:stretch>
        </p:blipFill>
        <p:spPr bwMode="auto">
          <a:xfrm>
            <a:off x="304800" y="838200"/>
            <a:ext cx="86106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diamond(in)">
                                      <p:cBhvr>
                                        <p:cTn id="13" dur="20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Bottom)">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28600"/>
            <a:ext cx="3657600" cy="52322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বাড়ির কাজ</a:t>
            </a:r>
            <a:endParaRPr lang="en-US" sz="2800" dirty="0">
              <a:latin typeface="NikoshBAN" pitchFamily="2" charset="0"/>
              <a:cs typeface="NikoshBAN" pitchFamily="2" charset="0"/>
            </a:endParaRPr>
          </a:p>
        </p:txBody>
      </p:sp>
      <p:sp>
        <p:nvSpPr>
          <p:cNvPr id="3" name="TextBox 2"/>
          <p:cNvSpPr txBox="1"/>
          <p:nvPr/>
        </p:nvSpPr>
        <p:spPr>
          <a:xfrm>
            <a:off x="914400" y="5943600"/>
            <a:ext cx="8001000" cy="523220"/>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ভারতীয় জাতীয় কংগ্রেস প্রতিষ্ঠার পটভূমি ও উদ্দেশ্য ব্যাখ্যা কর।  </a:t>
            </a:r>
            <a:endParaRPr lang="en-US" sz="2800" dirty="0"/>
          </a:p>
        </p:txBody>
      </p:sp>
      <p:pic>
        <p:nvPicPr>
          <p:cNvPr id="4" name="Picture 3"/>
          <p:cNvPicPr>
            <a:picLocks noChangeAspect="1"/>
          </p:cNvPicPr>
          <p:nvPr/>
        </p:nvPicPr>
        <p:blipFill>
          <a:blip r:embed="rId3">
            <a:extLst>
              <a:ext uri="{28A0092B-C50C-407E-A947-70E740481C1C}">
                <a14:useLocalDpi xmlns="" xmlns:a14="http://schemas.microsoft.com/office/drawing/2010/main" xmlns:lc="http://schemas.openxmlformats.org/drawingml/2006/lockedCanvas" val="0"/>
              </a:ext>
            </a:extLst>
          </a:blip>
          <a:stretch>
            <a:fillRect/>
          </a:stretch>
        </p:blipFill>
        <p:spPr>
          <a:xfrm>
            <a:off x="304800" y="1066800"/>
            <a:ext cx="8686800" cy="4648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hid\Downloads\Taj_mahal_2.jpg"/>
          <p:cNvPicPr>
            <a:picLocks noChangeAspect="1" noChangeArrowheads="1"/>
          </p:cNvPicPr>
          <p:nvPr/>
        </p:nvPicPr>
        <p:blipFill>
          <a:blip r:embed="rId2"/>
          <a:srcRect/>
          <a:stretch>
            <a:fillRect/>
          </a:stretch>
        </p:blipFill>
        <p:spPr bwMode="auto">
          <a:xfrm>
            <a:off x="152400" y="838200"/>
            <a:ext cx="8763000" cy="5029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124200" y="152400"/>
            <a:ext cx="3810000" cy="52322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তাজমহল</a:t>
            </a:r>
            <a:endParaRPr lang="en-US" sz="2800" dirty="0">
              <a:latin typeface="NikoshBAN" pitchFamily="2" charset="0"/>
              <a:cs typeface="NikoshBAN" pitchFamily="2" charset="0"/>
            </a:endParaRPr>
          </a:p>
        </p:txBody>
      </p:sp>
      <p:sp>
        <p:nvSpPr>
          <p:cNvPr id="4" name="TextBox 3"/>
          <p:cNvSpPr txBox="1"/>
          <p:nvPr/>
        </p:nvSpPr>
        <p:spPr>
          <a:xfrm>
            <a:off x="3429000" y="6096000"/>
            <a:ext cx="1981200" cy="584775"/>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ধন্যবাদ</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5">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438400" y="152400"/>
            <a:ext cx="4343400" cy="52322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ভারতীয় জাতীয় কংগ্রেস  ১৮৮৫ </a:t>
            </a:r>
            <a:endParaRPr lang="en-US" sz="2800" dirty="0">
              <a:latin typeface="NikoshBAN" pitchFamily="2" charset="0"/>
              <a:cs typeface="NikoshBAN" pitchFamily="2" charset="0"/>
            </a:endParaRPr>
          </a:p>
        </p:txBody>
      </p:sp>
      <p:pic>
        <p:nvPicPr>
          <p:cNvPr id="4" name="Picture 3" descr="https://upload.wikimedia.org/wikipedia/commons/thumb/b/bb/1st_INC1885.jpg/1024px-1st_INC1885.jpg"/>
          <p:cNvPicPr/>
          <p:nvPr/>
        </p:nvPicPr>
        <p:blipFill>
          <a:blip r:embed="rId2"/>
          <a:srcRect/>
          <a:stretch>
            <a:fillRect/>
          </a:stretch>
        </p:blipFill>
        <p:spPr bwMode="auto">
          <a:xfrm>
            <a:off x="228600" y="762000"/>
            <a:ext cx="8686800" cy="3352800"/>
          </a:xfrm>
          <a:prstGeom prst="rect">
            <a:avLst/>
          </a:prstGeom>
          <a:solidFill>
            <a:schemeClr val="accent6">
              <a:lumMod val="60000"/>
              <a:lumOff val="4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981200" y="4267200"/>
            <a:ext cx="5715000" cy="707886"/>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smtClean="0">
                <a:latin typeface="NikoshBAN" pitchFamily="2" charset="0"/>
                <a:cs typeface="NikoshBAN" pitchFamily="2" charset="0"/>
              </a:rPr>
              <a:t>First session of Indian National Congress, Bombay, 28-31, December, 1885.</a:t>
            </a:r>
            <a:endParaRPr lang="en-US" sz="2000" dirty="0">
              <a:latin typeface="NikoshBAN" pitchFamily="2" charset="0"/>
              <a:cs typeface="NikoshBAN" pitchFamily="2" charset="0"/>
            </a:endParaRPr>
          </a:p>
        </p:txBody>
      </p:sp>
      <p:sp>
        <p:nvSpPr>
          <p:cNvPr id="6" name="Rectangle 5"/>
          <p:cNvSpPr/>
          <p:nvPr/>
        </p:nvSpPr>
        <p:spPr>
          <a:xfrm>
            <a:off x="152400" y="5105400"/>
            <a:ext cx="8763000" cy="156966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400" b="1" dirty="0" smtClean="0">
                <a:latin typeface="NikoshBAN" pitchFamily="2" charset="0"/>
                <a:cs typeface="NikoshBAN" pitchFamily="2" charset="0"/>
              </a:rPr>
              <a:t>জাতীয় কংগ্রেসের প্রতিষ্ঠা</a:t>
            </a:r>
            <a:r>
              <a:rPr lang="en-US" sz="2400" dirty="0" smtClean="0">
                <a:latin typeface="NikoshBAN" pitchFamily="2" charset="0"/>
                <a:cs typeface="NikoshBAN" pitchFamily="2" charset="0"/>
              </a:rPr>
              <a:t> [Birth of the Indian National Congress]:- </a:t>
            </a:r>
            <a:r>
              <a:rPr lang="bn-IN" sz="2400" dirty="0" smtClean="0">
                <a:latin typeface="NikoshBAN" pitchFamily="2" charset="0"/>
                <a:cs typeface="NikoshBAN" pitchFamily="2" charset="0"/>
              </a:rPr>
              <a:t>উনবিংশ শতাব্দীর সংঘবদ্ধ রাজনৈতিক প্রয়াস এই সর্বভারতীয় রাজনৈতিক প্রতিষ্ঠান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ভারতীয় জাতীয় কংগ্রেস</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প্রতিষ্ঠার ক্ষেত্র প্রস্তুত করেছিল । জাতীয় কংগ্রেসের উৎপত্তি  সম্পর্কে বিভিন্ন মত ও তত্ত্ব প্রচলিত আছে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3" name="Picture 2" descr="গ্রেট ব্রিটেনের পতাকা, ইংল্যান্ডের পতাকা যুক্তরাজ্যের পতাকা জাতীয় পতাকা,  ব্রিটিশ পতাকা উপাদান, আমেরিকান পতাকা, অস্ট্রেলিয়া পতাকা png | PNGEgg"/>
          <p:cNvPicPr>
            <a:picLocks noChangeAspect="1" noChangeArrowheads="1"/>
          </p:cNvPicPr>
          <p:nvPr/>
        </p:nvPicPr>
        <p:blipFill>
          <a:blip r:embed="rId2"/>
          <a:srcRect/>
          <a:stretch>
            <a:fillRect/>
          </a:stretch>
        </p:blipFill>
        <p:spPr bwMode="auto">
          <a:xfrm>
            <a:off x="228600" y="304800"/>
            <a:ext cx="4038600" cy="2590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descr="ভারতীয় জাতীয় কংগ্রেস প্রতিষ্ঠার ইতিহাস"/>
          <p:cNvPicPr>
            <a:picLocks noChangeAspect="1" noChangeArrowheads="1"/>
          </p:cNvPicPr>
          <p:nvPr/>
        </p:nvPicPr>
        <p:blipFill>
          <a:blip r:embed="rId3"/>
          <a:srcRect/>
          <a:stretch>
            <a:fillRect/>
          </a:stretch>
        </p:blipFill>
        <p:spPr bwMode="auto">
          <a:xfrm>
            <a:off x="4572000" y="304800"/>
            <a:ext cx="4343400" cy="2600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https://upload.wikimedia.org/wikipedia/commons/thumb/5/5a/1931_Flag_of_India.svg/1024px-1931_Flag_of_India.svg.png"/>
          <p:cNvPicPr>
            <a:picLocks noChangeAspect="1" noChangeArrowheads="1"/>
          </p:cNvPicPr>
          <p:nvPr/>
        </p:nvPicPr>
        <p:blipFill>
          <a:blip r:embed="rId4"/>
          <a:srcRect/>
          <a:stretch>
            <a:fillRect/>
          </a:stretch>
        </p:blipFill>
        <p:spPr bwMode="auto">
          <a:xfrm>
            <a:off x="228600" y="3276600"/>
            <a:ext cx="4191000" cy="243840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228600" y="6027003"/>
            <a:ext cx="4343400" cy="830997"/>
          </a:xfrm>
          <a:prstGeom prst="rect">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স্বাধীনতা সংগ্রামের যুগে ভারতী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জাতী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কংগ্রেসের পতাকা</a:t>
            </a:r>
            <a:endParaRPr lang="en-US" sz="2400" dirty="0">
              <a:latin typeface="NikoshBAN" pitchFamily="2" charset="0"/>
              <a:cs typeface="NikoshBAN" pitchFamily="2" charset="0"/>
            </a:endParaRPr>
          </a:p>
        </p:txBody>
      </p:sp>
      <p:pic>
        <p:nvPicPr>
          <p:cNvPr id="7" name="Picture 8" descr="কংগ্রেস ও তৃণমূল কংগ্রেসের মধ্যে পার্থক্য কী? - Quora"/>
          <p:cNvPicPr>
            <a:picLocks noChangeAspect="1" noChangeArrowheads="1"/>
          </p:cNvPicPr>
          <p:nvPr/>
        </p:nvPicPr>
        <p:blipFill>
          <a:blip r:embed="rId5"/>
          <a:srcRect/>
          <a:stretch>
            <a:fillRect/>
          </a:stretch>
        </p:blipFill>
        <p:spPr bwMode="auto">
          <a:xfrm>
            <a:off x="4724400" y="3276600"/>
            <a:ext cx="4191000" cy="2514600"/>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5105400" y="6172200"/>
            <a:ext cx="3352800" cy="461665"/>
          </a:xfrm>
          <a:prstGeom prst="rect">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ভারতীয় জাতীয় কংগ্রেসের মার্কা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3" name="Picture 2" descr="উমেশচন্দ্র বন্দ্যোপাধ্যায় - উইকিপিডিয়া"/>
          <p:cNvPicPr>
            <a:picLocks noChangeAspect="1" noChangeArrowheads="1"/>
          </p:cNvPicPr>
          <p:nvPr/>
        </p:nvPicPr>
        <p:blipFill>
          <a:blip r:embed="rId2"/>
          <a:srcRect/>
          <a:stretch>
            <a:fillRect/>
          </a:stretch>
        </p:blipFill>
        <p:spPr bwMode="auto">
          <a:xfrm>
            <a:off x="533400" y="457200"/>
            <a:ext cx="3581400" cy="373380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533400" y="4572000"/>
            <a:ext cx="3581400" cy="830997"/>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400" dirty="0" smtClean="0">
                <a:latin typeface="NikoshBAN" pitchFamily="2" charset="0"/>
                <a:cs typeface="NikoshBAN" pitchFamily="2" charset="0"/>
              </a:rPr>
              <a:t>উমেশচন্দ্র বন্দ্যোপাধ্যয়</a:t>
            </a:r>
            <a:endParaRPr lang="en-US" sz="2400" dirty="0" smtClean="0">
              <a:latin typeface="NikoshBAN" pitchFamily="2" charset="0"/>
              <a:cs typeface="NikoshBAN" pitchFamily="2" charset="0"/>
            </a:endParaRPr>
          </a:p>
          <a:p>
            <a:pPr algn="ctr"/>
            <a:r>
              <a:rPr lang="bn-IN" sz="2400" dirty="0" smtClean="0">
                <a:latin typeface="NikoshBAN" pitchFamily="2" charset="0"/>
                <a:cs typeface="NikoshBAN" pitchFamily="2" charset="0"/>
              </a:rPr>
              <a:t>কংগ্রেসের ১ম সভাপতি</a:t>
            </a:r>
            <a:endParaRPr lang="en-US" sz="2400" dirty="0">
              <a:latin typeface="NikoshBAN" pitchFamily="2" charset="0"/>
              <a:cs typeface="NikoshBAN" pitchFamily="2" charset="0"/>
            </a:endParaRPr>
          </a:p>
        </p:txBody>
      </p:sp>
      <p:pic>
        <p:nvPicPr>
          <p:cNvPr id="5" name="Picture 4" descr="https://upload.wikimedia.org/wikipedia/commons/thumb/5/54/A_O_Hume.jpg/440px-A_O_Hume.jpg"/>
          <p:cNvPicPr>
            <a:picLocks noChangeAspect="1" noChangeArrowheads="1"/>
          </p:cNvPicPr>
          <p:nvPr/>
        </p:nvPicPr>
        <p:blipFill>
          <a:blip r:embed="rId3"/>
          <a:srcRect/>
          <a:stretch>
            <a:fillRect/>
          </a:stretch>
        </p:blipFill>
        <p:spPr bwMode="auto">
          <a:xfrm>
            <a:off x="5029200" y="304800"/>
            <a:ext cx="3429000" cy="388620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5181600" y="4495800"/>
            <a:ext cx="3505200" cy="830997"/>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as-IN" sz="2400" dirty="0" smtClean="0">
                <a:latin typeface="NikoshBAN" pitchFamily="2" charset="0"/>
                <a:cs typeface="NikoshBAN" pitchFamily="2" charset="0"/>
              </a:rPr>
              <a:t>অ্যালান অক্টোভি</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ন হিউম</a:t>
            </a:r>
            <a:endParaRPr lang="bn-IN" sz="2400" dirty="0" smtClean="0">
              <a:latin typeface="NikoshBAN" pitchFamily="2" charset="0"/>
              <a:cs typeface="NikoshBAN" pitchFamily="2" charset="0"/>
            </a:endParaRPr>
          </a:p>
          <a:p>
            <a:pPr algn="ctr"/>
            <a:r>
              <a:rPr lang="bn-IN" sz="2400" dirty="0" smtClean="0">
                <a:latin typeface="NikoshBAN" pitchFamily="2" charset="0"/>
                <a:cs typeface="NikoshBAN" pitchFamily="2" charset="0"/>
              </a:rPr>
              <a:t>কংগ্রেসের ১ম সাধারণ সম্পাদক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514600" y="228600"/>
            <a:ext cx="4114800" cy="52322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আজকের পাঠ</a:t>
            </a:r>
            <a:r>
              <a:rPr lang="en-US" sz="2800" dirty="0" smtClean="0">
                <a:latin typeface="NikoshBAN" pitchFamily="2" charset="0"/>
                <a:cs typeface="NikoshBAN" pitchFamily="2" charset="0"/>
              </a:rPr>
              <a:t>------</a:t>
            </a:r>
            <a:r>
              <a:rPr lang="bn-IN"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pic>
        <p:nvPicPr>
          <p:cNvPr id="4" name="Picture 2" descr="Obituary for Indian National Congress (1885-2016): 'Death was slow in  coming'"/>
          <p:cNvPicPr>
            <a:picLocks noChangeAspect="1" noChangeArrowheads="1"/>
          </p:cNvPicPr>
          <p:nvPr/>
        </p:nvPicPr>
        <p:blipFill>
          <a:blip r:embed="rId2"/>
          <a:srcRect/>
          <a:stretch>
            <a:fillRect/>
          </a:stretch>
        </p:blipFill>
        <p:spPr bwMode="auto">
          <a:xfrm>
            <a:off x="381000" y="914400"/>
            <a:ext cx="8458200"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33400" y="6172200"/>
            <a:ext cx="8077200" cy="46166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ভারতীয় জাতীয় কংগ্রেস প্রতিষ্ঠা  - ১৮৮৫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819400" y="381000"/>
            <a:ext cx="3124200" cy="52322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শিখনফল </a:t>
            </a:r>
            <a:endParaRPr lang="en-US" sz="2800" dirty="0">
              <a:latin typeface="NikoshBAN" pitchFamily="2" charset="0"/>
              <a:cs typeface="NikoshBAN" pitchFamily="2" charset="0"/>
            </a:endParaRPr>
          </a:p>
        </p:txBody>
      </p:sp>
      <p:sp>
        <p:nvSpPr>
          <p:cNvPr id="4" name="TextBox 3"/>
          <p:cNvSpPr txBox="1"/>
          <p:nvPr/>
        </p:nvSpPr>
        <p:spPr>
          <a:xfrm>
            <a:off x="609600" y="1828800"/>
            <a:ext cx="7620000" cy="3046988"/>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SutonnyMJ" pitchFamily="2" charset="0"/>
                <a:cs typeface="NikoshBAN" pitchFamily="2" charset="0"/>
              </a:rPr>
              <a:t>এই পাঠ শেষে শিক্ষার্থীরা---</a:t>
            </a:r>
          </a:p>
          <a:p>
            <a:endParaRPr lang="bn-IN" sz="2400" dirty="0" smtClean="0">
              <a:latin typeface="SutonnyMJ" pitchFamily="2" charset="0"/>
              <a:cs typeface="NikoshBAN" pitchFamily="2" charset="0"/>
            </a:endParaRPr>
          </a:p>
          <a:p>
            <a:r>
              <a:rPr lang="bn-IN" sz="2400" dirty="0" smtClean="0">
                <a:latin typeface="SutonnyMJ" pitchFamily="2" charset="0"/>
                <a:cs typeface="NikoshBAN" pitchFamily="2" charset="0"/>
              </a:rPr>
              <a:t>ক। ভারতীয় জাতীয় কংগ্রেস গঠনের পটভূমি কি ছিল তা বলতে পাড়বে-</a:t>
            </a:r>
          </a:p>
          <a:p>
            <a:r>
              <a:rPr lang="bn-IN" sz="2400" dirty="0" smtClean="0">
                <a:latin typeface="SutonnyMJ" pitchFamily="2" charset="0"/>
                <a:cs typeface="NikoshBAN" pitchFamily="2" charset="0"/>
              </a:rPr>
              <a:t>খ। কংগ্রেসের প্রাথমিক লক্ষ্য ও দাবি-দাওয়াসমূহ কি ছিল তা বলতে পারবে-</a:t>
            </a:r>
          </a:p>
          <a:p>
            <a:r>
              <a:rPr lang="bn-IN" sz="2400" dirty="0" smtClean="0">
                <a:latin typeface="SutonnyMJ" pitchFamily="2" charset="0"/>
                <a:cs typeface="NikoshBAN" pitchFamily="2" charset="0"/>
              </a:rPr>
              <a:t>গ। আনুগত্যের নীতি এবং এই নীতির পরিবর্তন সম্পর্কে বলতে পারবে-</a:t>
            </a:r>
          </a:p>
          <a:p>
            <a:r>
              <a:rPr lang="bn-IN" sz="2400" dirty="0" smtClean="0">
                <a:latin typeface="SutonnyMJ" pitchFamily="2" charset="0"/>
                <a:cs typeface="NikoshBAN" pitchFamily="2" charset="0"/>
              </a:rPr>
              <a:t>ঘ। কংগ্রেস-মুসলিম লীগ সম্পর্ক বিষয়ে বর্ণনা করতে পারবে-</a:t>
            </a:r>
          </a:p>
          <a:p>
            <a:r>
              <a:rPr lang="bn-IN" sz="2400" dirty="0" smtClean="0">
                <a:latin typeface="SutonnyMJ" pitchFamily="2" charset="0"/>
                <a:cs typeface="NikoshBAN" pitchFamily="2" charset="0"/>
              </a:rPr>
              <a:t>ঙ। জাতীয়তাবাদের দ্বিধাবিভক্তি সম্পর্কে ব্যাখ্যা করতে পারবে।</a:t>
            </a:r>
          </a:p>
          <a:p>
            <a:endParaRPr lang="bn-IN" sz="2400" dirty="0" smtClean="0">
              <a:latin typeface="SutonnyMJ" pitchFamily="2" charset="0"/>
              <a:cs typeface="Sutonny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819400" y="381000"/>
            <a:ext cx="3429000" cy="646331"/>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dirty="0" smtClean="0">
                <a:latin typeface="NikoshBAN" pitchFamily="2" charset="0"/>
                <a:cs typeface="NikoshBAN" pitchFamily="2" charset="0"/>
              </a:rPr>
              <a:t>ভূমিকা </a:t>
            </a:r>
            <a:endParaRPr lang="en-US" sz="3600" dirty="0">
              <a:latin typeface="NikoshBAN" pitchFamily="2" charset="0"/>
              <a:cs typeface="NikoshBAN" pitchFamily="2" charset="0"/>
            </a:endParaRPr>
          </a:p>
        </p:txBody>
      </p:sp>
      <p:sp>
        <p:nvSpPr>
          <p:cNvPr id="4" name="Rectangle 1"/>
          <p:cNvSpPr>
            <a:spLocks noChangeArrowheads="1"/>
          </p:cNvSpPr>
          <p:nvPr/>
        </p:nvSpPr>
        <p:spPr bwMode="auto">
          <a:xfrm>
            <a:off x="304800" y="1752600"/>
            <a:ext cx="8305800" cy="4154984"/>
          </a:xfrm>
          <a:prstGeom prst="rect">
            <a:avLst/>
          </a:prstGeom>
          <a:solidFill>
            <a:schemeClr val="accent2">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ভারতীয় জাতী</a:t>
            </a:r>
            <a:r>
              <a:rPr lang="bn-IN" sz="2400" b="1" dirty="0" smtClean="0">
                <a:solidFill>
                  <a:schemeClr val="tx1"/>
                </a:solidFill>
                <a:latin typeface="NikoshBAN" pitchFamily="2" charset="0"/>
                <a:ea typeface="Times New Roman" pitchFamily="18" charset="0"/>
                <a:cs typeface="NikoshBAN" pitchFamily="2" charset="0"/>
              </a:rPr>
              <a:t>য়</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কংগ্রেস</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ভারতীয় প্রজাতন্ত্রের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একটি জাতীয় রাজনৈতিক দল। এই দল সাধারণভাবে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কংগ্রেস</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নামে পরিচিত। কংগ্রেস দেশের বৃহত্তম রাজনৈতিক দল</a:t>
            </a:r>
            <a:r>
              <a:rPr kumimoji="0" lang="hi-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এটি একটি ভারতের অন্যতম প্রাচীন রাজনৈতিক সংগঠন।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ভারতীয় রাজনীতিতে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এই</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আধুনিক উদারনীতিবাদী</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দলটিকে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হিন্দু-বাম</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বলে বিবেচনা করা হয়। ১৮৮৫ সালে</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থিওজোফিক্যাল সোসাইটির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কিছু "অকাল্ট" সদস্য কংগ্রেস প্রতিষ্ঠা করেন।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এঁরা হলেন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অ্যালান অক্টোভিয়ান হিউম</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দাদাভাই নওরোজি</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দিনশ এদুলজি ওয়াচা</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উমেশচন্দ্র বন্দ্যোপাধ্যায়</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সুরেন্দ্রনাথ বন্দ্যোপাধ্যায়</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মনমোহন ঘোষ</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মহাদেব গোবিন্দ রানাডে</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ও</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উইলিয়াম</a:t>
            </a:r>
            <a:r>
              <a:rPr kumimoji="0" lang="bn-IN" sz="2400" b="0" i="0" u="none" strike="noStrike" cap="none" normalizeH="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ওয়েডারবার্ন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প্রমুখ।</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ভারতের স্বাধীনতা আন্দোলনে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জাতীয় কংগ্রেস নেতৃত্ব দান করেছিল। ১৯৪৭ সালে</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ভারত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স্বাধীনতা অর্জন করলে</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কংগ্রেস দেশের প্রধান রাজনৈতিক দলে পরিণত হয়। সেই থেকে মূলত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নেহেরু-গান্ধী পরিবারই</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কংগ্রেসকে নেতৃত্ব দান করতে থাকেন।</a:t>
            </a:r>
            <a:endParaRPr kumimoji="0" lang="bn-IN" sz="2400" b="0" i="0" u="none" strike="noStrike" cap="none" normalizeH="0" baseline="0" dirty="0" smtClean="0">
              <a:ln>
                <a:noFill/>
              </a:ln>
              <a:solidFill>
                <a:schemeClr val="tx1"/>
              </a:solidFill>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514600" y="228600"/>
            <a:ext cx="4343400" cy="523220"/>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ঐতিহাসিক প্রেক্ষাপট </a:t>
            </a:r>
            <a:endParaRPr lang="en-US" sz="2800" dirty="0">
              <a:latin typeface="NikoshBAN" pitchFamily="2" charset="0"/>
              <a:cs typeface="NikoshBAN" pitchFamily="2" charset="0"/>
            </a:endParaRPr>
          </a:p>
        </p:txBody>
      </p:sp>
      <p:sp>
        <p:nvSpPr>
          <p:cNvPr id="4" name="Rectangle 3"/>
          <p:cNvSpPr/>
          <p:nvPr/>
        </p:nvSpPr>
        <p:spPr>
          <a:xfrm>
            <a:off x="838200" y="990600"/>
            <a:ext cx="7848600" cy="1569660"/>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1371600" lvl="2" indent="-457200" fontAlgn="base">
              <a:spcBef>
                <a:spcPct val="0"/>
              </a:spcBef>
              <a:spcAft>
                <a:spcPct val="0"/>
              </a:spcAft>
            </a:pPr>
            <a:r>
              <a:rPr lang="bn-IN" sz="2400" dirty="0" smtClean="0">
                <a:solidFill>
                  <a:srgbClr val="333333"/>
                </a:solidFill>
                <a:latin typeface="NikoshBAN" pitchFamily="2" charset="0"/>
                <a:ea typeface="Times New Roman" pitchFamily="18" charset="0"/>
                <a:cs typeface="NikoshBAN" pitchFamily="2" charset="0"/>
              </a:rPr>
              <a:t>(১) ১৮৩৭ খ্রিস্টাব্দে জমিদারদের সমিতি [</a:t>
            </a:r>
            <a:r>
              <a:rPr lang="en-US" sz="2400" dirty="0" smtClean="0">
                <a:solidFill>
                  <a:srgbClr val="333333"/>
                </a:solidFill>
                <a:latin typeface="NikoshBAN" pitchFamily="2" charset="0"/>
                <a:ea typeface="Times New Roman" pitchFamily="18" charset="0"/>
                <a:cs typeface="NikoshBAN" pitchFamily="2" charset="0"/>
              </a:rPr>
              <a:t>Landholder's Society] </a:t>
            </a:r>
            <a:r>
              <a:rPr lang="bn-IN" sz="2400" dirty="0" smtClean="0">
                <a:solidFill>
                  <a:srgbClr val="333333"/>
                </a:solidFill>
                <a:latin typeface="NikoshBAN" pitchFamily="2" charset="0"/>
                <a:ea typeface="Times New Roman" pitchFamily="18" charset="0"/>
                <a:cs typeface="NikoshBAN" pitchFamily="2" charset="0"/>
              </a:rPr>
              <a:t>প্রতিষ্ঠার সময় থেকে ভারতবর্ষে যে সব সভা</a:t>
            </a:r>
            <a:r>
              <a:rPr lang="en-US" sz="2400" dirty="0" smtClean="0">
                <a:solidFill>
                  <a:srgbClr val="333333"/>
                </a:solidFill>
                <a:latin typeface="NikoshBAN" pitchFamily="2" charset="0"/>
                <a:ea typeface="Times New Roman" pitchFamily="18" charset="0"/>
                <a:cs typeface="NikoshBAN" pitchFamily="2" charset="0"/>
              </a:rPr>
              <a:t>, </a:t>
            </a:r>
            <a:r>
              <a:rPr lang="bn-IN" sz="2400" dirty="0" smtClean="0">
                <a:solidFill>
                  <a:srgbClr val="333333"/>
                </a:solidFill>
                <a:latin typeface="NikoshBAN" pitchFamily="2" charset="0"/>
                <a:ea typeface="Times New Roman" pitchFamily="18" charset="0"/>
                <a:cs typeface="NikoshBAN" pitchFamily="2" charset="0"/>
              </a:rPr>
              <a:t>সমিতি বা</a:t>
            </a:r>
            <a:r>
              <a:rPr lang="en-US" sz="2400" dirty="0" smtClean="0">
                <a:solidFill>
                  <a:srgbClr val="333333"/>
                </a:solidFill>
                <a:latin typeface="NikoshBAN" pitchFamily="2" charset="0"/>
                <a:ea typeface="Times New Roman" pitchFamily="18" charset="0"/>
                <a:cs typeface="NikoshBAN" pitchFamily="2" charset="0"/>
              </a:rPr>
              <a:t> </a:t>
            </a:r>
            <a:r>
              <a:rPr lang="bn-IN" sz="2400" dirty="0" smtClean="0">
                <a:solidFill>
                  <a:srgbClr val="333333"/>
                </a:solidFill>
                <a:latin typeface="NikoshBAN" pitchFamily="2" charset="0"/>
                <a:ea typeface="Times New Roman" pitchFamily="18" charset="0"/>
                <a:cs typeface="NikoshBAN" pitchFamily="2" charset="0"/>
              </a:rPr>
              <a:t>রাজনৈতিক প্রতিষ্ঠান প্রতিষ্ঠিত হয়েছিল তারই সর্বশেষ পরিণতি হল জাতীয় কংগ্রেসের প্রতিষ্ঠা ।</a:t>
            </a:r>
            <a:endParaRPr lang="en-US" sz="2400" dirty="0" smtClean="0">
              <a:solidFill>
                <a:srgbClr val="333333"/>
              </a:solidFill>
              <a:latin typeface="NikoshBAN" pitchFamily="2" charset="0"/>
              <a:ea typeface="Times New Roman" pitchFamily="18" charset="0"/>
              <a:cs typeface="NikoshBAN" pitchFamily="2" charset="0"/>
            </a:endParaRPr>
          </a:p>
        </p:txBody>
      </p:sp>
      <p:sp>
        <p:nvSpPr>
          <p:cNvPr id="5" name="Rectangle 4"/>
          <p:cNvSpPr/>
          <p:nvPr/>
        </p:nvSpPr>
        <p:spPr>
          <a:xfrm>
            <a:off x="838200" y="2895600"/>
            <a:ext cx="7848600" cy="1569660"/>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914400" lvl="1" indent="-457200" fontAlgn="base">
              <a:spcBef>
                <a:spcPct val="0"/>
              </a:spcBef>
              <a:spcAft>
                <a:spcPct val="0"/>
              </a:spcAft>
            </a:pPr>
            <a:r>
              <a:rPr lang="bn-IN" sz="2400" dirty="0" smtClean="0">
                <a:solidFill>
                  <a:srgbClr val="333333"/>
                </a:solidFill>
                <a:latin typeface="NikoshBAN" pitchFamily="2" charset="0"/>
                <a:ea typeface="Times New Roman" pitchFamily="18" charset="0"/>
                <a:cs typeface="NikoshBAN" pitchFamily="2" charset="0"/>
              </a:rPr>
              <a:t>(২) প্রকৃতপক্ষে ১৮৮৩ খ্রিস্টাব্দের ডিসেম্বর মাসে অনুষ্ঠেয় সর্বভারতীয় জাতীয়</a:t>
            </a:r>
            <a:r>
              <a:rPr lang="en-US" sz="2400" dirty="0" smtClean="0">
                <a:solidFill>
                  <a:srgbClr val="333333"/>
                </a:solidFill>
                <a:latin typeface="NikoshBAN" pitchFamily="2" charset="0"/>
                <a:ea typeface="Times New Roman" pitchFamily="18" charset="0"/>
                <a:cs typeface="NikoshBAN" pitchFamily="2" charset="0"/>
              </a:rPr>
              <a:t> </a:t>
            </a:r>
            <a:r>
              <a:rPr lang="bn-IN" sz="2400" dirty="0" smtClean="0">
                <a:solidFill>
                  <a:srgbClr val="333333"/>
                </a:solidFill>
                <a:latin typeface="NikoshBAN" pitchFamily="2" charset="0"/>
                <a:ea typeface="Times New Roman" pitchFamily="18" charset="0"/>
                <a:cs typeface="NikoshBAN" pitchFamily="2" charset="0"/>
              </a:rPr>
              <a:t>সম্মেলনকে কংগ্রেসের সূচনা পর্ব বলা যায় । ডঃ অমলেশ ত্রিপাঠির ভাষায় </a:t>
            </a:r>
            <a:r>
              <a:rPr lang="en-US" sz="2400" dirty="0" smtClean="0">
                <a:solidFill>
                  <a:srgbClr val="333333"/>
                </a:solidFill>
                <a:latin typeface="NikoshBAN" pitchFamily="2" charset="0"/>
                <a:ea typeface="Times New Roman" pitchFamily="18" charset="0"/>
                <a:cs typeface="NikoshBAN" pitchFamily="2" charset="0"/>
              </a:rPr>
              <a:t>'</a:t>
            </a:r>
            <a:r>
              <a:rPr lang="bn-IN" sz="2400" dirty="0" smtClean="0">
                <a:solidFill>
                  <a:srgbClr val="333333"/>
                </a:solidFill>
                <a:latin typeface="NikoshBAN" pitchFamily="2" charset="0"/>
                <a:ea typeface="Times New Roman" pitchFamily="18" charset="0"/>
                <a:cs typeface="NikoshBAN" pitchFamily="2" charset="0"/>
              </a:rPr>
              <a:t>কংগ্রেসের প্রায় দুবছর আগে তাঁর জাতীয় কনফারেন্সের প্রথম (কলকাতা) অধিবেশনকে জাতীয় কংগ্রেসের মহড়া বলা চলে ।</a:t>
            </a:r>
          </a:p>
        </p:txBody>
      </p:sp>
      <p:sp>
        <p:nvSpPr>
          <p:cNvPr id="6" name="Rectangle 5"/>
          <p:cNvSpPr/>
          <p:nvPr/>
        </p:nvSpPr>
        <p:spPr>
          <a:xfrm>
            <a:off x="838200" y="4953000"/>
            <a:ext cx="7772400" cy="1569660"/>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lvl="0" eaLnBrk="0" fontAlgn="base" hangingPunct="0">
              <a:spcBef>
                <a:spcPct val="0"/>
              </a:spcBef>
              <a:spcAft>
                <a:spcPct val="0"/>
              </a:spcAft>
            </a:pPr>
            <a:r>
              <a:rPr lang="en-US" sz="2400" dirty="0" smtClean="0">
                <a:solidFill>
                  <a:srgbClr val="333333"/>
                </a:solidFill>
                <a:latin typeface="NikoshBAN" pitchFamily="2" charset="0"/>
                <a:ea typeface="Times New Roman" pitchFamily="18" charset="0"/>
                <a:cs typeface="NikoshBAN" pitchFamily="2" charset="0"/>
              </a:rPr>
              <a:t>(</a:t>
            </a:r>
            <a:r>
              <a:rPr lang="bn-IN" sz="2400" dirty="0" smtClean="0">
                <a:solidFill>
                  <a:srgbClr val="333333"/>
                </a:solidFill>
                <a:latin typeface="NikoshBAN" pitchFamily="2" charset="0"/>
                <a:ea typeface="Times New Roman" pitchFamily="18" charset="0"/>
                <a:cs typeface="NikoshBAN" pitchFamily="2" charset="0"/>
              </a:rPr>
              <a:t>৩) ১৮৮৪ খ্রিস্টাব্দের ডিসেম্বর মাসে দিল্লিতে লর্ড রিপনের বিদায় সম্বর্ধনা উপলক্ষ্যে সমবেত নেতৃবৃন্দ একত্র আলাপ আলোচনার প্রয়োজনীয়তা অনুভব করেন এবং সেই পরিকল্পনা বাস্তবায়িত করার উদ্যোগ নেন । অনেকে এই উদ্যোগকেই কংগ্রেস প্রতিষ্ঠার প্রথম ধাপ বলে মনে করেন ।</a:t>
            </a:r>
            <a:endParaRPr lang="bn-IN" sz="24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985</Words>
  <Application>Microsoft Office PowerPoint</Application>
  <PresentationFormat>On-screen Show (4:3)</PresentationFormat>
  <Paragraphs>238</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jahid</dc:creator>
  <cp:lastModifiedBy>jahid</cp:lastModifiedBy>
  <cp:revision>65</cp:revision>
  <dcterms:created xsi:type="dcterms:W3CDTF">2006-08-16T00:00:00Z</dcterms:created>
  <dcterms:modified xsi:type="dcterms:W3CDTF">2021-05-29T09:45:21Z</dcterms:modified>
</cp:coreProperties>
</file>