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91" r:id="rId2"/>
    <p:sldId id="279" r:id="rId3"/>
    <p:sldId id="257" r:id="rId4"/>
    <p:sldId id="258" r:id="rId5"/>
    <p:sldId id="259" r:id="rId6"/>
    <p:sldId id="271" r:id="rId7"/>
    <p:sldId id="261" r:id="rId8"/>
    <p:sldId id="283" r:id="rId9"/>
    <p:sldId id="284" r:id="rId10"/>
    <p:sldId id="280" r:id="rId11"/>
    <p:sldId id="272" r:id="rId12"/>
    <p:sldId id="273" r:id="rId13"/>
    <p:sldId id="281" r:id="rId14"/>
    <p:sldId id="285" r:id="rId15"/>
    <p:sldId id="286" r:id="rId16"/>
    <p:sldId id="287" r:id="rId17"/>
    <p:sldId id="288" r:id="rId18"/>
    <p:sldId id="289" r:id="rId19"/>
    <p:sldId id="290" r:id="rId20"/>
    <p:sldId id="274" r:id="rId21"/>
    <p:sldId id="276" r:id="rId22"/>
    <p:sldId id="282" r:id="rId23"/>
    <p:sldId id="277" r:id="rId24"/>
    <p:sldId id="278" r:id="rId25"/>
    <p:sldId id="267" r:id="rId26"/>
    <p:sldId id="268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E3A76-E000-4B44-8746-3ACE63A8FFE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A9F67-CB87-4BC4-924E-3F75C711BD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2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0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6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6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0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5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6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990600" y="1295400"/>
            <a:ext cx="2362200" cy="3048000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43400" y="1828800"/>
            <a:ext cx="2514600" cy="2362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4724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AB=CD, AD=BC.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কোণ ৯০ ডিগ্রি নয়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4572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AB=BC=CD=AD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কোণ ৯০ ডিগ্রি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সামন্তরিক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93276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9327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93276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137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3669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1383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2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362200"/>
            <a:ext cx="5334000" cy="2895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173163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দৈর্ঘ্য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3436" y="2590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প্রস্থ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19163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3936" y="33528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0" y="4572000"/>
            <a:ext cx="381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800" y="434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৯০ ডিগ্রী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1916300"/>
            <a:ext cx="377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96200" y="19163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4914900"/>
            <a:ext cx="377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4800" y="5029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547485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AB=CD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b="1" dirty="0" smtClean="0"/>
              <a:t>AC=BD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43600" y="561397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কোণ ৯০ ডিগ্রি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913965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আয়তক্ষেত্র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86000" y="2362200"/>
            <a:ext cx="5334000" cy="28956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6016113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AC=BD-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কর্ণ </a:t>
            </a:r>
            <a:endParaRPr lang="en-US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86000" y="2362200"/>
            <a:ext cx="5334000" cy="284508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8768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1066800" y="0"/>
            <a:ext cx="6096000" cy="2743200"/>
          </a:xfrm>
          <a:prstGeom prst="irregularSeal1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114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যে চতুর্ভূজের বিপরীত বাহুদ্বয় পরস্পর সমান এবং কোণগুলো সমকোণ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৯০ ডিগ্রি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৯০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1219200" y="457200"/>
            <a:ext cx="7010400" cy="1143000"/>
          </a:xfrm>
          <a:prstGeom prst="doubleWav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4572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7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7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8905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#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বাগানের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80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60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টির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ভিতরে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পাড়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বিশিষ্ট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পুকুর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খনন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বাগানের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পরিসীম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ক্ষেত্র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পুকুরের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ক্ষেত্র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804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বর্গমিটার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পুকুরের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গ)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পুকুরের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গভীরতা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2.75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মিটরি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মাটি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খনন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325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টাকা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ঐ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পুকুরটির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মাটি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খনন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টাকা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লাগবে</a:t>
            </a:r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8600"/>
            <a:ext cx="4343400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304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7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7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উত্তরঃ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বাগানের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80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60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অতএব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বাগানের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পরিসীমা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= 2(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+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=2(80+60)</a:t>
            </a:r>
          </a:p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=2x 140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=280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বাগানের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ক্ষেত্রফল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= (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দৈর্ঘ্যxপ্রস্থ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                      =(80x60)</a:t>
            </a:r>
          </a:p>
          <a:p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                       =4800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5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533400"/>
                <a:ext cx="8915400" cy="1107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খ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) </a:t>
                </a:r>
                <a:r>
                  <a:rPr lang="en-US" sz="36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দেওয়া</a:t>
                </a:r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 </a:t>
                </a:r>
                <a:r>
                  <a:rPr lang="en-US" sz="36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আছে</a:t>
                </a:r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</a:p>
              <a:p>
                <a:r>
                  <a:rPr lang="en-US" sz="36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পুকুর</a:t>
                </a:r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পাড়ের</a:t>
                </a:r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ক্ষেত্র</a:t>
                </a:r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ফল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=804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বর্গ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হতে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প্রাপ্ত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বাগানের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ক্ষেত্রফল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=4800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বর্গ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পাড়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বাদে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পুকুরের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ক্ষেত্র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ফল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=(4800-804)</a:t>
                </a:r>
              </a:p>
              <a:p>
                <a:r>
                  <a:rPr lang="en-US" sz="36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                         =3996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বর্গ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মনে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করি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,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বাগানের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ভিতরে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x 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পাড়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বিশিষ্ঠ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পুকুর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খনন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করা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হয়েছে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  <a:p>
                <a14:m>
                  <m:oMath xmlns:m="http://schemas.openxmlformats.org/officeDocument/2006/math">
                    <m:r>
                      <a:rPr lang="en-US" sz="3600" b="1" i="0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∴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পাড়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বাদে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পুকুরের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দৈর্ঘ</m:t>
                    </m:r>
                    <m:r>
                      <a:rPr lang="en-US" sz="3600" b="1" i="0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্য</m:t>
                    </m:r>
                    <m:r>
                      <a:rPr lang="en-US" sz="3600" b="1" i="0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d>
                      <m:dPr>
                        <m:ctrlPr>
                          <a:rPr lang="en-US" sz="3600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1" i="0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80</m:t>
                        </m:r>
                        <m:r>
                          <a:rPr lang="en-US" sz="3600" b="1" i="0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3600" b="1" i="0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600" b="1" i="0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মিটার</a:t>
                </a:r>
              </a:p>
              <a:p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পাড়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বাদে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পুকুরের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প্রস্থ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 =(60-2x) </a:t>
                </a:r>
                <a:r>
                  <a:rPr lang="en-US" sz="3600" b="1" dirty="0" err="1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∴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পাড়বাদেপুকুরের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 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ক্ষেত্রফল</m:t>
                    </m:r>
                    <m:r>
                      <a:rPr lang="en-US" sz="3600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d>
                      <m:dPr>
                        <m:ctrlPr>
                          <a:rPr lang="en-US" sz="3600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80</m:t>
                        </m:r>
                        <m:r>
                          <a:rPr lang="en-US" sz="3600" b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3600" b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600" b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</a:t>
                </a:r>
                <a:r>
                  <a:rPr lang="en-US" sz="3600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Nikosh" panose="02000000000000000000" pitchFamily="2" charset="0"/>
                    <a:cs typeface="Nikosh" panose="02000000000000000000" pitchFamily="2" charset="0"/>
                  </a:rPr>
                  <a:t>60-2x)</a:t>
                </a:r>
                <a:endParaRPr 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প্রশ্নমতে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  <a:r>
                  <a:rPr lang="en-US" dirty="0"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80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60-2x</a:t>
                </a:r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>) 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=3996</a:t>
                </a: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বা,4800-160x-120x+4x</a:t>
                </a:r>
                <a:r>
                  <a:rPr lang="en-US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=3996</a:t>
                </a:r>
              </a:p>
              <a:p>
                <a:r>
                  <a:rPr lang="en-US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4x2-280x+4800-3996=0</a:t>
                </a: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4x2-280x+804=0</a:t>
                </a:r>
              </a:p>
              <a:p>
                <a:r>
                  <a:rPr lang="en-US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4(x2-70x+201)=0</a:t>
                </a:r>
              </a:p>
              <a:p>
                <a:r>
                  <a:rPr lang="en-US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x2-70x+201 =0  </a:t>
                </a: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x2 -67x-3x+201=0</a:t>
                </a: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x(x-67)-3(x-67)=0   </a:t>
                </a: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(x-67)(x-3x)=0</a:t>
                </a:r>
              </a:p>
              <a:p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67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0</m:t>
                    </m:r>
                  </m:oMath>
                </a14:m>
                <a:endParaRPr lang="en-US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en-US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x=67; </a:t>
                </a:r>
                <a:r>
                  <a:rPr lang="en-US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যাহা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গ্রহন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যোগ্য</a:t>
                </a:r>
                <a:r>
                  <a:rPr lang="en-US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নয়</a:t>
                </a:r>
                <a:endParaRPr lang="en-US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endParaRPr lang="en-US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en-US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  </a:t>
                </a:r>
                <a:endParaRPr lang="en-US" baseline="30000" dirty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8915400" cy="11079956"/>
              </a:xfrm>
              <a:prstGeom prst="rect">
                <a:avLst/>
              </a:prstGeom>
              <a:blipFill>
                <a:blip r:embed="rId2"/>
                <a:stretch>
                  <a:fillRect l="-2051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5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458200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Nikosh" panose="02000000000000000000" pitchFamily="2" charset="0"/>
                    <a:cs typeface="Nikosh" panose="02000000000000000000" pitchFamily="2" charset="0"/>
                  </a:rPr>
                  <a:t>প্রশ্নমতে,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dPr>
                      <m:e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80</m:t>
                        </m:r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−</m:t>
                        </m:r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" panose="02000000000000000000" pitchFamily="2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</a:t>
                </a:r>
                <a:r>
                  <a:rPr lang="en-US" sz="3600" dirty="0">
                    <a:latin typeface="Nikosh" panose="02000000000000000000" pitchFamily="2" charset="0"/>
                    <a:cs typeface="Nikosh" panose="02000000000000000000" pitchFamily="2" charset="0"/>
                  </a:rPr>
                  <a:t>60-2x) =3996</a:t>
                </a: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বা,4800-160x-120x+4x</a:t>
                </a:r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=3996</a:t>
                </a:r>
              </a:p>
              <a:p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</a:t>
                </a:r>
                <a:r>
                  <a:rPr lang="en-US" sz="3600" dirty="0" err="1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বা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,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4x</a:t>
                </a:r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-280x+4800-3996=0</a:t>
                </a:r>
              </a:p>
              <a:p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বা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,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4x</a:t>
                </a:r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-280x+804=0</a:t>
                </a:r>
              </a:p>
              <a:p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বা,4(x</a:t>
                </a:r>
                <a:r>
                  <a:rPr lang="en-US" sz="3600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-70x+201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)=0</a:t>
                </a:r>
              </a:p>
              <a:p>
                <a:r>
                  <a:rPr lang="en-US" sz="3600" baseline="300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বা,x</a:t>
                </a:r>
                <a:r>
                  <a:rPr lang="en-US" sz="3600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-70x+201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=0  </a:t>
                </a: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বা,x</a:t>
                </a:r>
                <a:r>
                  <a:rPr lang="en-US" sz="3600" baseline="300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2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-67x-3x+201=0</a:t>
                </a: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বা,x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(x-67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)-3(x-67)=0   </a:t>
                </a: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বা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, 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(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x-67)(x-3x)=0</a:t>
                </a: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∴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67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" panose="02000000000000000000" pitchFamily="2" charset="0"/>
                      </a:rPr>
                      <m:t>0</m:t>
                    </m:r>
                  </m:oMath>
                </a14:m>
                <a:endParaRPr lang="en-US" sz="3600" dirty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বা,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x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=67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; </a:t>
                </a:r>
                <a:r>
                  <a:rPr lang="en-US" sz="3600" dirty="0" err="1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যাহা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গ্রহন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যোগ্য</a:t>
                </a:r>
                <a:r>
                  <a:rPr lang="en-US" sz="3600" dirty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নয়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।</a:t>
                </a:r>
                <a:endParaRPr lang="en-US" sz="3600" dirty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458200" cy="6186309"/>
              </a:xfrm>
              <a:prstGeom prst="rect">
                <a:avLst/>
              </a:prstGeom>
              <a:blipFill>
                <a:blip r:embed="rId2"/>
                <a:stretch>
                  <a:fillRect l="-2235" t="-1281" b="-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7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381000"/>
                <a:ext cx="8991600" cy="5746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 algn="just"/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                                                                                                                          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বা,X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=3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পাড়বাদে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পুকুরের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দৈর্ঘ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্য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sz="3600" b="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মিটার</a:t>
                </a:r>
              </a:p>
              <a:p>
                <a:pPr algn="just"/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                    =(80-6)</a:t>
                </a:r>
              </a:p>
              <a:p>
                <a:pPr algn="just"/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                       =76 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just"/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পাড়বাদে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পুকুরের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প্রস্থ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=(60-2X)</a:t>
                </a:r>
              </a:p>
              <a:p>
                <a:pPr algn="just"/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=(60-2X3)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just"/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                                 =54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পুকুরের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দৈর্ঘ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্য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74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মিটার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এবং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প্রস্থ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54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মিটার</m:t>
                      </m:r>
                    </m:oMath>
                  </m:oMathPara>
                </a14:m>
                <a:endParaRPr lang="en-US" sz="3600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1000"/>
                <a:ext cx="8991600" cy="5746766"/>
              </a:xfrm>
              <a:prstGeom prst="rect">
                <a:avLst/>
              </a:prstGeom>
              <a:blipFill>
                <a:blip r:embed="rId2"/>
                <a:stretch>
                  <a:fillRect l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37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228600"/>
                <a:ext cx="8839200" cy="6235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গ)  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খ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হতে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প্রাপ্ত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</a:p>
              <a:p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পুকুরের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ক্ষেত্র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ফল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=৩৯৯৬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বর্গমিটার</a:t>
                </a:r>
                <a:endParaRPr lang="en-US" sz="36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দেওয়া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আছে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</a:p>
              <a:p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পুকুরের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গভীরতা</a:t>
                </a:r>
                <a:r>
                  <a:rPr lang="en-US" sz="36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=2.75 </a:t>
                </a:r>
                <a:r>
                  <a:rPr lang="en-US" sz="36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মিটার</a:t>
                </a:r>
                <a:endParaRPr lang="en-US" sz="36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পুকুরের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আয়তন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ক্ষেফল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গভীরতা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               </m:t>
                      </m:r>
                    </m:oMath>
                  </m:oMathPara>
                </a14:m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en-US" sz="3600" b="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                                                                                                                                                        =(3996X2.75) </a:t>
                </a:r>
                <a:r>
                  <a:rPr lang="en-US" sz="3600" b="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ঘন</a:t>
                </a:r>
                <a:r>
                  <a:rPr lang="en-US" sz="3600" b="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</a:t>
                </a:r>
                <a:r>
                  <a:rPr lang="en-US" sz="3600" b="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মিটার</a:t>
                </a:r>
                <a:r>
                  <a:rPr lang="en-US" sz="3600" b="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=  10989 </a:t>
                </a:r>
                <a:r>
                  <a:rPr lang="en-US" sz="3600" b="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ঘনমিটার</a:t>
                </a:r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ঐ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পুকুরের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মাটি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খনন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করতে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লাগবে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,              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  <m:t>10989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  <m:t>𝑋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" panose="02000000000000000000" pitchFamily="2" charset="0"/>
                            </a:rPr>
                            <m:t>325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" panose="02000000000000000000" pitchFamily="2" charset="0"/>
                        </a:rPr>
                        <m:t>টাকা</m:t>
                      </m:r>
                    </m:oMath>
                  </m:oMathPara>
                </a14:m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=3571425  </a:t>
                </a:r>
                <a:r>
                  <a:rPr lang="en-US" sz="3600" dirty="0" err="1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টাকা</a:t>
                </a:r>
                <a:r>
                  <a:rPr lang="en-US" sz="3600" dirty="0" smtClean="0">
                    <a:latin typeface="Nikosh" panose="02000000000000000000" pitchFamily="2" charset="0"/>
                    <a:ea typeface="Cambria Math" panose="02040503050406030204" pitchFamily="18" charset="0"/>
                    <a:cs typeface="Nikosh" panose="02000000000000000000" pitchFamily="2" charset="0"/>
                  </a:rPr>
                  <a:t> ।</a:t>
                </a:r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  <a:p>
                <a:endParaRPr lang="en-US" sz="3600" b="0" dirty="0" smtClean="0">
                  <a:latin typeface="Nikosh" panose="02000000000000000000" pitchFamily="2" charset="0"/>
                  <a:ea typeface="Cambria Math" panose="02040503050406030204" pitchFamily="18" charset="0"/>
                  <a:cs typeface="Nikosh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839200" cy="6235105"/>
              </a:xfrm>
              <a:prstGeom prst="rect">
                <a:avLst/>
              </a:prstGeom>
              <a:blipFill>
                <a:blip r:embed="rId2"/>
                <a:stretch>
                  <a:fillRect l="-2414" t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41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oel-1612i3\Desktop\comp jsr\Flower 3[1].JPG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883" y="381000"/>
            <a:ext cx="8205537" cy="5943600"/>
          </a:xfrm>
          <a:prstGeom prst="ellipse">
            <a:avLst/>
          </a:prstGeom>
          <a:ln w="762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8660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905000"/>
            <a:ext cx="5410200" cy="36576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3600" y="1905000"/>
            <a:ext cx="5410200" cy="36298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144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1447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38300" y="5295900"/>
            <a:ext cx="26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675418" y="521167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066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64984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124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31242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642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3434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আয়তক্ষেত্রের পরিসীমা বের করার নিয়মটি লেখ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একটি আয়তকার বাগানের দৈর্ঘ্য ৮০ মি, প্রস্থ ৬০ মি, হলে উহার পরিসীমা কত হবে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04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কাজ- ২ (জোড়ায় )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85800"/>
            <a:ext cx="5029200" cy="297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09800" y="4191000"/>
            <a:ext cx="5181600" cy="22860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57550" y="1676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পুকুর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876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ক্ষেত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1577153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213081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বেড়া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15200" y="1931096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6350" y="5550654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91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600200"/>
            <a:ext cx="5943600" cy="434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2133600"/>
            <a:ext cx="4953000" cy="3352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1676400"/>
            <a:ext cx="2438400" cy="381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রাস্তা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20193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4200" y="2688476"/>
            <a:ext cx="3657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বাগান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5486400"/>
            <a:ext cx="2438400" cy="381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রাস্তা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47700" y="3543300"/>
            <a:ext cx="2438400" cy="381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রাস্তা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134100" y="3543300"/>
            <a:ext cx="2438400" cy="381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রাস্তা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8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429000"/>
            <a:ext cx="8229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বাগানের দৈর্ঘ্য ৫০ মি প্রস্থ ৪০ মি উহার বাহিরে চারিদিকে ৪ মি প্রশস্থ একটি পথ আছে । পথটির ক্ষেত্রফল নির্ণয় কর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2209800" y="152400"/>
            <a:ext cx="5029200" cy="1524000"/>
          </a:xfrm>
          <a:prstGeom prst="doubleWav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2286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দলীয়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54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33600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আয়তক্ষেত্রের বাহু কয়টি?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আয়তক্ষেত্রের বিপরীত কোণের সমষ্টি কত ডিগ্রি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আয়তক্ষেত্রের পরিসীমার সুত্রটি বল।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আয়তক্ষেত্রের ক্ষেত্রফলের সুত্রটি বল।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 আয়তক্ষেত্রের কর্ণের সুত্রটি বল।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wn Ribbon 1"/>
          <p:cNvSpPr/>
          <p:nvPr/>
        </p:nvSpPr>
        <p:spPr>
          <a:xfrm>
            <a:off x="533400" y="381000"/>
            <a:ext cx="8229600" cy="1371600"/>
          </a:xfrm>
          <a:prstGeom prst="ribbon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5334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 আয়তকার পুকুরের দৈর্ঘ্য প্রস্থের দ্বিগুন উহার ক্ষেত্রফল ১৮০০ ব,মি</a:t>
            </a: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উহার চারিদিকে বেড়া দিতে  প্রতিমিটার ৭টাকা হিসাবে কত টাকা খরচ হবে নির্ণয় করে আনবে।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44196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438400"/>
            <a:ext cx="6324600" cy="4114800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4800600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91" y="2819400"/>
            <a:ext cx="9067800" cy="369331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আলতাফ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শ্রীপুর,গাজীপুর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1353312" cy="1655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3886200" cy="1107996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6553200" cy="280076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গনিত </a:t>
            </a:r>
            <a:endParaRPr lang="bn-BD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           অধ্যায়ঃ ১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( পরিমিতি )</a:t>
            </a:r>
            <a:endParaRPr lang="en-US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বিষয় বস্তুঃ আয়তক্ষেত্রের ক্ষেত্রফল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348441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solidFill>
                <a:schemeClr val="accent4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আয়তক্ষেত্র কী বলতে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343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আয়তক্ষেত্রের ক্ষেত্রফল, পরিসীমা ওকর্ণ নির্ণয় করতে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410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আয়তক্ষেত্র সম্পর্কিত বিভিন্ন সমস্যার সমাধান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810000"/>
            <a:ext cx="5486400" cy="27241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ফুটবল মাঠ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5638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1000"/>
            <a:ext cx="4495800" cy="9906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03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103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b="1" dirty="0"/>
          </a:p>
        </p:txBody>
      </p:sp>
      <p:sp>
        <p:nvSpPr>
          <p:cNvPr id="2" name="Flowchart: Process 1"/>
          <p:cNvSpPr/>
          <p:nvPr/>
        </p:nvSpPr>
        <p:spPr>
          <a:xfrm>
            <a:off x="1447800" y="3048000"/>
            <a:ext cx="6400800" cy="3505200"/>
          </a:xfrm>
          <a:prstGeom prst="flowChartProcess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685800"/>
            <a:ext cx="883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যে চতুর্ভুজের বিপরীত বাহুগুলো পরস্পর সমান ও সমান্তরাল এবং কোণগুলো সমকোণ তাকে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তক্ষেত্র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</a:p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অথবা, সামান্তরিকের একটি কোণ সমকোণ হলে তাকে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তক্ষেত্র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2600" y="4038600"/>
            <a:ext cx="5105400" cy="2286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1828800"/>
            <a:ext cx="80772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তক্ষেত্রের ক্ষেত্রফল</a:t>
            </a:r>
            <a:endParaRPr kumimoji="0" lang="en-US" altLang="en-US" sz="4800" b="1" i="0" u="none" strike="noStrike" normalizeH="0" baseline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তক্ষেত্রের ক্ষেত্রফল 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endParaRPr kumimoji="0" lang="en-US" altLang="en-US" sz="4800" b="1" i="0" u="none" strike="noStrike" normalizeH="0" baseline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তক্ষেত্রের পরিসীমা</a:t>
            </a:r>
            <a:endParaRPr kumimoji="0" lang="en-US" altLang="en-US" sz="4800" b="1" i="0" u="none" strike="noStrike" normalizeH="0" baseline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তক্ষেত্রের পরিসীমা 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kumimoji="0" lang="en-US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kumimoji="0" lang="bn-IN" altLang="en-US" sz="4800" b="1" i="0" u="none" strike="noStrike" normalizeH="0" baseline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তক্ষেত্রের কর্ণ</a:t>
            </a:r>
            <a:endParaRPr kumimoji="0" lang="en-US" altLang="en-US" sz="4800" b="1" i="0" u="none" strike="noStrike" normalizeH="0" baseline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আয়তক্ষেত্রের কর্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7956550" cy="11014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981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601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Md.Altaf Hossain</cp:lastModifiedBy>
  <cp:revision>234</cp:revision>
  <dcterms:created xsi:type="dcterms:W3CDTF">2006-08-16T00:00:00Z</dcterms:created>
  <dcterms:modified xsi:type="dcterms:W3CDTF">2021-05-29T02:01:46Z</dcterms:modified>
</cp:coreProperties>
</file>