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3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83" r:id="rId20"/>
    <p:sldId id="277" r:id="rId21"/>
    <p:sldId id="279" r:id="rId22"/>
    <p:sldId id="280" r:id="rId23"/>
    <p:sldId id="281" r:id="rId24"/>
    <p:sldId id="282" r:id="rId25"/>
    <p:sldId id="278" r:id="rId26"/>
    <p:sldId id="285" r:id="rId27"/>
    <p:sldId id="284" r:id="rId28"/>
    <p:sldId id="286" r:id="rId29"/>
    <p:sldId id="287"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EA2C0-21FB-4A49-86E4-EB221FA0EECF}"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AD658B83-8231-4832-82B6-5A6C053C907C}">
      <dgm:prSet phldrT="[Text]" custT="1"/>
      <dgm:spPr/>
      <dgm:t>
        <a:bodyPr>
          <a:scene3d>
            <a:camera prst="orthographicFront"/>
            <a:lightRig rig="threePt" dir="t"/>
          </a:scene3d>
          <a:sp3d extrusionH="57150">
            <a:bevelT w="38100" h="38100"/>
          </a:sp3d>
        </a:bodyPr>
        <a:lstStyle/>
        <a:p>
          <a:r>
            <a:rPr lang="en-US" sz="32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completing the lesson the students will be able to …</a:t>
          </a:r>
          <a:endParaRPr 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B7D0C01-C10E-4037-BE66-0CAAD79FCACF}" type="parTrans" cxnId="{9E15E346-38D1-4139-ABAA-DFE76DBE5E3B}">
      <dgm:prSet/>
      <dgm:spPr/>
      <dgm:t>
        <a:bodyPr/>
        <a:lstStyle/>
        <a:p>
          <a:endParaRPr lang="en-US" sz="32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390E3C4-7A9C-4622-A95E-500184CE5D53}" type="sibTrans" cxnId="{9E15E346-38D1-4139-ABAA-DFE76DBE5E3B}">
      <dgm:prSet/>
      <dgm:spPr/>
      <dgm:t>
        <a:bodyPr/>
        <a:lstStyle/>
        <a:p>
          <a:endParaRPr lang="en-US" sz="32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1CA3C17-9149-4639-84D8-C1D684AD66DF}">
      <dgm:prSet phldrT="[Text]" custT="1"/>
      <dgm:spPr/>
      <dgm:t>
        <a:bodyPr>
          <a:scene3d>
            <a:camera prst="orthographicFront"/>
            <a:lightRig rig="threePt" dir="t"/>
          </a:scene3d>
          <a:sp3d extrusionH="57150">
            <a:bevelT w="38100" h="38100"/>
          </a:sp3d>
        </a:bodyPr>
        <a:lstStyle/>
        <a:p>
          <a:pPr algn="just"/>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short paragraphs.</a:t>
          </a:r>
          <a:endParaRPr lang="en-US"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C5D7012-A3F5-4203-8A67-729FD489A337}" type="parTrans" cxnId="{44B695BD-F7CD-430A-9395-69AAF7D2321A}">
      <dgm:prSet/>
      <dgm:spPr/>
      <dgm:t>
        <a:bodyPr/>
        <a:lstStyle/>
        <a:p>
          <a:endParaRPr lang="en-US" sz="32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C1C3F22-D548-4C7E-97FA-432D74F8D346}" type="sibTrans" cxnId="{44B695BD-F7CD-430A-9395-69AAF7D2321A}">
      <dgm:prSet/>
      <dgm:spPr/>
      <dgm:t>
        <a:bodyPr/>
        <a:lstStyle/>
        <a:p>
          <a:endParaRPr lang="en-US" sz="32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979EE2F-86A4-4E16-9383-189A310AB29E}">
      <dgm:prSet phldrT="[Text]" custT="1"/>
      <dgm:spPr/>
      <dgm:t>
        <a:bodyPr>
          <a:scene3d>
            <a:camera prst="orthographicFront"/>
            <a:lightRig rig="threePt" dir="t"/>
          </a:scene3d>
          <a:sp3d extrusionH="57150">
            <a:bevelT w="38100" h="38100"/>
          </a:sp3d>
        </a:bodyPr>
        <a:lstStyle/>
        <a:p>
          <a:pPr algn="just"/>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Talk about people, places and familiar objects in short simple sentences</a:t>
          </a:r>
          <a:endPar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0B10548-FD2B-4BEE-8A48-043D134EE7F5}" type="parTrans" cxnId="{5708ADD8-057F-4DAA-BAC8-6D6289D50B0A}">
      <dgm:prSet/>
      <dgm:spPr/>
      <dgm:t>
        <a:bodyPr/>
        <a:lstStyle/>
        <a:p>
          <a:endParaRPr lang="en-US" sz="32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9C30B7E-334E-45D0-8DAC-B2AE0F55C646}" type="sibTrans" cxnId="{5708ADD8-057F-4DAA-BAC8-6D6289D50B0A}">
      <dgm:prSet/>
      <dgm:spPr/>
      <dgm:t>
        <a:bodyPr/>
        <a:lstStyle/>
        <a:p>
          <a:endParaRPr lang="en-US" sz="3200" b="1"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A6F9241-4C4F-47FA-87BB-B6C09786E9EB}" type="pres">
      <dgm:prSet presAssocID="{D4FEA2C0-21FB-4A49-86E4-EB221FA0EECF}" presName="linear" presStyleCnt="0">
        <dgm:presLayoutVars>
          <dgm:dir/>
          <dgm:animLvl val="lvl"/>
          <dgm:resizeHandles val="exact"/>
        </dgm:presLayoutVars>
      </dgm:prSet>
      <dgm:spPr/>
      <dgm:t>
        <a:bodyPr/>
        <a:lstStyle/>
        <a:p>
          <a:endParaRPr lang="en-US"/>
        </a:p>
      </dgm:t>
    </dgm:pt>
    <dgm:pt modelId="{1EE71AE3-2617-41D3-AE64-603D5152A993}" type="pres">
      <dgm:prSet presAssocID="{AD658B83-8231-4832-82B6-5A6C053C907C}" presName="parentLin" presStyleCnt="0"/>
      <dgm:spPr/>
    </dgm:pt>
    <dgm:pt modelId="{8B2F25E8-E7F0-4D2C-A505-BB6A92FFD0C6}" type="pres">
      <dgm:prSet presAssocID="{AD658B83-8231-4832-82B6-5A6C053C907C}" presName="parentLeftMargin" presStyleLbl="node1" presStyleIdx="0" presStyleCnt="3"/>
      <dgm:spPr/>
      <dgm:t>
        <a:bodyPr/>
        <a:lstStyle/>
        <a:p>
          <a:endParaRPr lang="en-US"/>
        </a:p>
      </dgm:t>
    </dgm:pt>
    <dgm:pt modelId="{AE7F54A0-AC99-42CB-86C9-3669D200AD7E}" type="pres">
      <dgm:prSet presAssocID="{AD658B83-8231-4832-82B6-5A6C053C907C}" presName="parentText" presStyleLbl="node1" presStyleIdx="0" presStyleCnt="3" custScaleX="148664" custLinFactNeighborX="-51778">
        <dgm:presLayoutVars>
          <dgm:chMax val="0"/>
          <dgm:bulletEnabled val="1"/>
        </dgm:presLayoutVars>
      </dgm:prSet>
      <dgm:spPr/>
      <dgm:t>
        <a:bodyPr/>
        <a:lstStyle/>
        <a:p>
          <a:endParaRPr lang="en-US"/>
        </a:p>
      </dgm:t>
    </dgm:pt>
    <dgm:pt modelId="{B9F48DAC-A9D4-489B-8F3F-0679E4B3FF23}" type="pres">
      <dgm:prSet presAssocID="{AD658B83-8231-4832-82B6-5A6C053C907C}" presName="negativeSpace" presStyleCnt="0"/>
      <dgm:spPr/>
    </dgm:pt>
    <dgm:pt modelId="{7055F1BB-D247-42D0-8E10-C331C5F9ACBD}" type="pres">
      <dgm:prSet presAssocID="{AD658B83-8231-4832-82B6-5A6C053C907C}" presName="childText" presStyleLbl="conFgAcc1" presStyleIdx="0" presStyleCnt="3">
        <dgm:presLayoutVars>
          <dgm:bulletEnabled val="1"/>
        </dgm:presLayoutVars>
      </dgm:prSet>
      <dgm:spPr/>
    </dgm:pt>
    <dgm:pt modelId="{D9738346-F9D1-49ED-8CBB-B1196F72B5BD}" type="pres">
      <dgm:prSet presAssocID="{2390E3C4-7A9C-4622-A95E-500184CE5D53}" presName="spaceBetweenRectangles" presStyleCnt="0"/>
      <dgm:spPr/>
    </dgm:pt>
    <dgm:pt modelId="{D34E79D6-097B-4798-BAE1-7BF23AB66F07}" type="pres">
      <dgm:prSet presAssocID="{71CA3C17-9149-4639-84D8-C1D684AD66DF}" presName="parentLin" presStyleCnt="0"/>
      <dgm:spPr/>
    </dgm:pt>
    <dgm:pt modelId="{F86477E0-49D7-48D0-B791-EB6AABDBF507}" type="pres">
      <dgm:prSet presAssocID="{71CA3C17-9149-4639-84D8-C1D684AD66DF}" presName="parentLeftMargin" presStyleLbl="node1" presStyleIdx="0" presStyleCnt="3"/>
      <dgm:spPr/>
      <dgm:t>
        <a:bodyPr/>
        <a:lstStyle/>
        <a:p>
          <a:endParaRPr lang="en-US"/>
        </a:p>
      </dgm:t>
    </dgm:pt>
    <dgm:pt modelId="{B59ED213-E470-4C71-B7D3-B83B018CD682}" type="pres">
      <dgm:prSet presAssocID="{71CA3C17-9149-4639-84D8-C1D684AD66DF}" presName="parentText" presStyleLbl="node1" presStyleIdx="1" presStyleCnt="3" custScaleX="142857" custLinFactNeighborX="-51542">
        <dgm:presLayoutVars>
          <dgm:chMax val="0"/>
          <dgm:bulletEnabled val="1"/>
        </dgm:presLayoutVars>
      </dgm:prSet>
      <dgm:spPr/>
      <dgm:t>
        <a:bodyPr/>
        <a:lstStyle/>
        <a:p>
          <a:endParaRPr lang="en-US"/>
        </a:p>
      </dgm:t>
    </dgm:pt>
    <dgm:pt modelId="{6B417620-11FE-44AF-9E21-7D8A8C6D3F13}" type="pres">
      <dgm:prSet presAssocID="{71CA3C17-9149-4639-84D8-C1D684AD66DF}" presName="negativeSpace" presStyleCnt="0"/>
      <dgm:spPr/>
    </dgm:pt>
    <dgm:pt modelId="{A5DB8C16-8B72-4BDC-9FD1-7A5482FA3582}" type="pres">
      <dgm:prSet presAssocID="{71CA3C17-9149-4639-84D8-C1D684AD66DF}" presName="childText" presStyleLbl="conFgAcc1" presStyleIdx="1" presStyleCnt="3">
        <dgm:presLayoutVars>
          <dgm:bulletEnabled val="1"/>
        </dgm:presLayoutVars>
      </dgm:prSet>
      <dgm:spPr/>
    </dgm:pt>
    <dgm:pt modelId="{AD5477FC-B2D2-4307-9325-461653F4CF4A}" type="pres">
      <dgm:prSet presAssocID="{1C1C3F22-D548-4C7E-97FA-432D74F8D346}" presName="spaceBetweenRectangles" presStyleCnt="0"/>
      <dgm:spPr/>
    </dgm:pt>
    <dgm:pt modelId="{CB21E569-9486-440D-86AD-C070D2FF86B6}" type="pres">
      <dgm:prSet presAssocID="{9979EE2F-86A4-4E16-9383-189A310AB29E}" presName="parentLin" presStyleCnt="0"/>
      <dgm:spPr/>
    </dgm:pt>
    <dgm:pt modelId="{9BD0F3AB-CDCD-4DC1-AF28-2D855CB4B672}" type="pres">
      <dgm:prSet presAssocID="{9979EE2F-86A4-4E16-9383-189A310AB29E}" presName="parentLeftMargin" presStyleLbl="node1" presStyleIdx="1" presStyleCnt="3"/>
      <dgm:spPr/>
      <dgm:t>
        <a:bodyPr/>
        <a:lstStyle/>
        <a:p>
          <a:endParaRPr lang="en-US"/>
        </a:p>
      </dgm:t>
    </dgm:pt>
    <dgm:pt modelId="{2E952506-05C4-4288-94CA-23192504CAEB}" type="pres">
      <dgm:prSet presAssocID="{9979EE2F-86A4-4E16-9383-189A310AB29E}" presName="parentText" presStyleLbl="node1" presStyleIdx="2" presStyleCnt="3" custScaleX="142857" custLinFactNeighborX="-48963">
        <dgm:presLayoutVars>
          <dgm:chMax val="0"/>
          <dgm:bulletEnabled val="1"/>
        </dgm:presLayoutVars>
      </dgm:prSet>
      <dgm:spPr/>
      <dgm:t>
        <a:bodyPr/>
        <a:lstStyle/>
        <a:p>
          <a:endParaRPr lang="en-US"/>
        </a:p>
      </dgm:t>
    </dgm:pt>
    <dgm:pt modelId="{302F7293-DCE1-4C7E-84C5-A95F6C758BF8}" type="pres">
      <dgm:prSet presAssocID="{9979EE2F-86A4-4E16-9383-189A310AB29E}" presName="negativeSpace" presStyleCnt="0"/>
      <dgm:spPr/>
    </dgm:pt>
    <dgm:pt modelId="{87B16789-6903-49D9-9332-B62FB0B76326}" type="pres">
      <dgm:prSet presAssocID="{9979EE2F-86A4-4E16-9383-189A310AB29E}" presName="childText" presStyleLbl="conFgAcc1" presStyleIdx="2" presStyleCnt="3">
        <dgm:presLayoutVars>
          <dgm:bulletEnabled val="1"/>
        </dgm:presLayoutVars>
      </dgm:prSet>
      <dgm:spPr/>
    </dgm:pt>
  </dgm:ptLst>
  <dgm:cxnLst>
    <dgm:cxn modelId="{DDD82475-A52E-4603-A220-15E98A8BA17B}" type="presOf" srcId="{71CA3C17-9149-4639-84D8-C1D684AD66DF}" destId="{F86477E0-49D7-48D0-B791-EB6AABDBF507}" srcOrd="0" destOrd="0" presId="urn:microsoft.com/office/officeart/2005/8/layout/list1"/>
    <dgm:cxn modelId="{F2986B52-F205-4BC1-B21A-32D237FD475C}" type="presOf" srcId="{AD658B83-8231-4832-82B6-5A6C053C907C}" destId="{AE7F54A0-AC99-42CB-86C9-3669D200AD7E}" srcOrd="1" destOrd="0" presId="urn:microsoft.com/office/officeart/2005/8/layout/list1"/>
    <dgm:cxn modelId="{E029DB0C-8233-418B-A109-FE46EC592903}" type="presOf" srcId="{9979EE2F-86A4-4E16-9383-189A310AB29E}" destId="{2E952506-05C4-4288-94CA-23192504CAEB}" srcOrd="1" destOrd="0" presId="urn:microsoft.com/office/officeart/2005/8/layout/list1"/>
    <dgm:cxn modelId="{882604E9-CEF7-4D1F-898D-406EA82FE165}" type="presOf" srcId="{AD658B83-8231-4832-82B6-5A6C053C907C}" destId="{8B2F25E8-E7F0-4D2C-A505-BB6A92FFD0C6}" srcOrd="0" destOrd="0" presId="urn:microsoft.com/office/officeart/2005/8/layout/list1"/>
    <dgm:cxn modelId="{D76D719C-0E9A-41BC-A4D2-A4A8F4282E68}" type="presOf" srcId="{9979EE2F-86A4-4E16-9383-189A310AB29E}" destId="{9BD0F3AB-CDCD-4DC1-AF28-2D855CB4B672}" srcOrd="0" destOrd="0" presId="urn:microsoft.com/office/officeart/2005/8/layout/list1"/>
    <dgm:cxn modelId="{5708ADD8-057F-4DAA-BAC8-6D6289D50B0A}" srcId="{D4FEA2C0-21FB-4A49-86E4-EB221FA0EECF}" destId="{9979EE2F-86A4-4E16-9383-189A310AB29E}" srcOrd="2" destOrd="0" parTransId="{50B10548-FD2B-4BEE-8A48-043D134EE7F5}" sibTransId="{F9C30B7E-334E-45D0-8DAC-B2AE0F55C646}"/>
    <dgm:cxn modelId="{9E15E346-38D1-4139-ABAA-DFE76DBE5E3B}" srcId="{D4FEA2C0-21FB-4A49-86E4-EB221FA0EECF}" destId="{AD658B83-8231-4832-82B6-5A6C053C907C}" srcOrd="0" destOrd="0" parTransId="{0B7D0C01-C10E-4037-BE66-0CAAD79FCACF}" sibTransId="{2390E3C4-7A9C-4622-A95E-500184CE5D53}"/>
    <dgm:cxn modelId="{44B695BD-F7CD-430A-9395-69AAF7D2321A}" srcId="{D4FEA2C0-21FB-4A49-86E4-EB221FA0EECF}" destId="{71CA3C17-9149-4639-84D8-C1D684AD66DF}" srcOrd="1" destOrd="0" parTransId="{2C5D7012-A3F5-4203-8A67-729FD489A337}" sibTransId="{1C1C3F22-D548-4C7E-97FA-432D74F8D346}"/>
    <dgm:cxn modelId="{D8382E56-33E8-4575-851D-C6196469269C}" type="presOf" srcId="{D4FEA2C0-21FB-4A49-86E4-EB221FA0EECF}" destId="{6A6F9241-4C4F-47FA-87BB-B6C09786E9EB}" srcOrd="0" destOrd="0" presId="urn:microsoft.com/office/officeart/2005/8/layout/list1"/>
    <dgm:cxn modelId="{73CFDE66-DAAA-4FCF-B47A-E450E22A1106}" type="presOf" srcId="{71CA3C17-9149-4639-84D8-C1D684AD66DF}" destId="{B59ED213-E470-4C71-B7D3-B83B018CD682}" srcOrd="1" destOrd="0" presId="urn:microsoft.com/office/officeart/2005/8/layout/list1"/>
    <dgm:cxn modelId="{CC3E96D9-76C4-4B10-B9A0-A00296616C7D}" type="presParOf" srcId="{6A6F9241-4C4F-47FA-87BB-B6C09786E9EB}" destId="{1EE71AE3-2617-41D3-AE64-603D5152A993}" srcOrd="0" destOrd="0" presId="urn:microsoft.com/office/officeart/2005/8/layout/list1"/>
    <dgm:cxn modelId="{AA6F18C4-9005-47F8-AD10-2FD12E3A4849}" type="presParOf" srcId="{1EE71AE3-2617-41D3-AE64-603D5152A993}" destId="{8B2F25E8-E7F0-4D2C-A505-BB6A92FFD0C6}" srcOrd="0" destOrd="0" presId="urn:microsoft.com/office/officeart/2005/8/layout/list1"/>
    <dgm:cxn modelId="{BB61C7AD-517C-4C57-AA48-70160988FA66}" type="presParOf" srcId="{1EE71AE3-2617-41D3-AE64-603D5152A993}" destId="{AE7F54A0-AC99-42CB-86C9-3669D200AD7E}" srcOrd="1" destOrd="0" presId="urn:microsoft.com/office/officeart/2005/8/layout/list1"/>
    <dgm:cxn modelId="{E75273FD-A520-4948-B686-7BBE390EBA0E}" type="presParOf" srcId="{6A6F9241-4C4F-47FA-87BB-B6C09786E9EB}" destId="{B9F48DAC-A9D4-489B-8F3F-0679E4B3FF23}" srcOrd="1" destOrd="0" presId="urn:microsoft.com/office/officeart/2005/8/layout/list1"/>
    <dgm:cxn modelId="{9B0E309A-EE94-4124-B9B5-8B22DE6413C4}" type="presParOf" srcId="{6A6F9241-4C4F-47FA-87BB-B6C09786E9EB}" destId="{7055F1BB-D247-42D0-8E10-C331C5F9ACBD}" srcOrd="2" destOrd="0" presId="urn:microsoft.com/office/officeart/2005/8/layout/list1"/>
    <dgm:cxn modelId="{6B726A2E-7A47-428D-959C-8FA5C893F70B}" type="presParOf" srcId="{6A6F9241-4C4F-47FA-87BB-B6C09786E9EB}" destId="{D9738346-F9D1-49ED-8CBB-B1196F72B5BD}" srcOrd="3" destOrd="0" presId="urn:microsoft.com/office/officeart/2005/8/layout/list1"/>
    <dgm:cxn modelId="{D5332018-70AE-4902-AEC3-80C884355F05}" type="presParOf" srcId="{6A6F9241-4C4F-47FA-87BB-B6C09786E9EB}" destId="{D34E79D6-097B-4798-BAE1-7BF23AB66F07}" srcOrd="4" destOrd="0" presId="urn:microsoft.com/office/officeart/2005/8/layout/list1"/>
    <dgm:cxn modelId="{AE3AC5CE-C3A0-4AFE-9065-C10533E17E07}" type="presParOf" srcId="{D34E79D6-097B-4798-BAE1-7BF23AB66F07}" destId="{F86477E0-49D7-48D0-B791-EB6AABDBF507}" srcOrd="0" destOrd="0" presId="urn:microsoft.com/office/officeart/2005/8/layout/list1"/>
    <dgm:cxn modelId="{FC900F97-33D5-4A68-9AB1-EC087BBE5DBC}" type="presParOf" srcId="{D34E79D6-097B-4798-BAE1-7BF23AB66F07}" destId="{B59ED213-E470-4C71-B7D3-B83B018CD682}" srcOrd="1" destOrd="0" presId="urn:microsoft.com/office/officeart/2005/8/layout/list1"/>
    <dgm:cxn modelId="{D2E5E54D-2A84-4C69-98AC-85B985590BCA}" type="presParOf" srcId="{6A6F9241-4C4F-47FA-87BB-B6C09786E9EB}" destId="{6B417620-11FE-44AF-9E21-7D8A8C6D3F13}" srcOrd="5" destOrd="0" presId="urn:microsoft.com/office/officeart/2005/8/layout/list1"/>
    <dgm:cxn modelId="{4950CC89-E1A6-462F-9B02-8EDD8602809B}" type="presParOf" srcId="{6A6F9241-4C4F-47FA-87BB-B6C09786E9EB}" destId="{A5DB8C16-8B72-4BDC-9FD1-7A5482FA3582}" srcOrd="6" destOrd="0" presId="urn:microsoft.com/office/officeart/2005/8/layout/list1"/>
    <dgm:cxn modelId="{8D7E61F4-F229-4063-BF27-BEF0E35EEE85}" type="presParOf" srcId="{6A6F9241-4C4F-47FA-87BB-B6C09786E9EB}" destId="{AD5477FC-B2D2-4307-9325-461653F4CF4A}" srcOrd="7" destOrd="0" presId="urn:microsoft.com/office/officeart/2005/8/layout/list1"/>
    <dgm:cxn modelId="{5D73CC04-1D6F-4F4F-9BF0-FE86C24CDC06}" type="presParOf" srcId="{6A6F9241-4C4F-47FA-87BB-B6C09786E9EB}" destId="{CB21E569-9486-440D-86AD-C070D2FF86B6}" srcOrd="8" destOrd="0" presId="urn:microsoft.com/office/officeart/2005/8/layout/list1"/>
    <dgm:cxn modelId="{5488B153-B27E-4EA4-B179-46A349677CA6}" type="presParOf" srcId="{CB21E569-9486-440D-86AD-C070D2FF86B6}" destId="{9BD0F3AB-CDCD-4DC1-AF28-2D855CB4B672}" srcOrd="0" destOrd="0" presId="urn:microsoft.com/office/officeart/2005/8/layout/list1"/>
    <dgm:cxn modelId="{3E6692E4-887D-4E7F-B074-CA92290E3713}" type="presParOf" srcId="{CB21E569-9486-440D-86AD-C070D2FF86B6}" destId="{2E952506-05C4-4288-94CA-23192504CAEB}" srcOrd="1" destOrd="0" presId="urn:microsoft.com/office/officeart/2005/8/layout/list1"/>
    <dgm:cxn modelId="{EED49B93-B2B5-4BB4-A11D-DCD0616847E6}" type="presParOf" srcId="{6A6F9241-4C4F-47FA-87BB-B6C09786E9EB}" destId="{302F7293-DCE1-4C7E-84C5-A95F6C758BF8}" srcOrd="9" destOrd="0" presId="urn:microsoft.com/office/officeart/2005/8/layout/list1"/>
    <dgm:cxn modelId="{DA4D24DE-789D-4CF9-98FE-BE9A9CCAF29E}" type="presParOf" srcId="{6A6F9241-4C4F-47FA-87BB-B6C09786E9EB}" destId="{87B16789-6903-49D9-9332-B62FB0B7632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5F1BB-D247-42D0-8E10-C331C5F9ACBD}">
      <dsp:nvSpPr>
        <dsp:cNvPr id="0" name=""/>
        <dsp:cNvSpPr/>
      </dsp:nvSpPr>
      <dsp:spPr>
        <a:xfrm>
          <a:off x="0" y="635553"/>
          <a:ext cx="10959352" cy="1033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7F54A0-AC99-42CB-86C9-3669D200AD7E}">
      <dsp:nvSpPr>
        <dsp:cNvPr id="0" name=""/>
        <dsp:cNvSpPr/>
      </dsp:nvSpPr>
      <dsp:spPr>
        <a:xfrm>
          <a:off x="242048" y="30393"/>
          <a:ext cx="10447000" cy="1210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66" tIns="0" rIns="289966" bIns="0" numCol="1" spcCol="1270" anchor="ctr" anchorCtr="0">
          <a:noAutofit/>
          <a:scene3d>
            <a:camera prst="orthographicFront"/>
            <a:lightRig rig="threePt" dir="t"/>
          </a:scene3d>
          <a:sp3d extrusionH="57150">
            <a:bevelT w="38100" h="38100"/>
          </a:sp3d>
        </a:bodyPr>
        <a:lstStyle/>
        <a:p>
          <a:pPr lvl="0" algn="l" defTabSz="1422400">
            <a:lnSpc>
              <a:spcPct val="90000"/>
            </a:lnSpc>
            <a:spcBef>
              <a:spcPct val="0"/>
            </a:spcBef>
            <a:spcAft>
              <a:spcPct val="35000"/>
            </a:spcAft>
          </a:pPr>
          <a:r>
            <a:rPr lang="en-US" sz="3200" b="1" i="1" kern="12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completing the lesson the students will be able to …</a:t>
          </a:r>
          <a:endParaRPr lang="en-US" sz="3200" b="1" i="1" kern="1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01131" y="89476"/>
        <a:ext cx="10328834" cy="1092154"/>
      </dsp:txXfrm>
    </dsp:sp>
    <dsp:sp modelId="{A5DB8C16-8B72-4BDC-9FD1-7A5482FA3582}">
      <dsp:nvSpPr>
        <dsp:cNvPr id="0" name=""/>
        <dsp:cNvSpPr/>
      </dsp:nvSpPr>
      <dsp:spPr>
        <a:xfrm>
          <a:off x="0" y="2495313"/>
          <a:ext cx="10959352" cy="1033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9ED213-E470-4C71-B7D3-B83B018CD682}">
      <dsp:nvSpPr>
        <dsp:cNvPr id="0" name=""/>
        <dsp:cNvSpPr/>
      </dsp:nvSpPr>
      <dsp:spPr>
        <a:xfrm>
          <a:off x="252827" y="1890153"/>
          <a:ext cx="10434919" cy="1210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66" tIns="0" rIns="289966" bIns="0" numCol="1" spcCol="1270" anchor="ctr" anchorCtr="0">
          <a:noAutofit/>
          <a:scene3d>
            <a:camera prst="orthographicFront"/>
            <a:lightRig rig="threePt" dir="t"/>
          </a:scene3d>
          <a:sp3d extrusionH="57150">
            <a:bevelT w="38100" h="38100"/>
          </a:sp3d>
        </a:bodyPr>
        <a:lstStyle/>
        <a:p>
          <a:pPr lvl="0" algn="just" defTabSz="1244600">
            <a:lnSpc>
              <a:spcPct val="90000"/>
            </a:lnSpc>
            <a:spcBef>
              <a:spcPct val="0"/>
            </a:spcBef>
            <a:spcAft>
              <a:spcPct val="35000"/>
            </a:spcAft>
          </a:pPr>
          <a:r>
            <a:rPr lang="en-US" sz="2800" b="1" i="1" kern="1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short paragraphs.</a:t>
          </a:r>
          <a:endParaRPr lang="en-US" sz="3200" b="1" i="1"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11910" y="1949236"/>
        <a:ext cx="10316753" cy="1092154"/>
      </dsp:txXfrm>
    </dsp:sp>
    <dsp:sp modelId="{87B16789-6903-49D9-9332-B62FB0B76326}">
      <dsp:nvSpPr>
        <dsp:cNvPr id="0" name=""/>
        <dsp:cNvSpPr/>
      </dsp:nvSpPr>
      <dsp:spPr>
        <a:xfrm>
          <a:off x="0" y="4355073"/>
          <a:ext cx="10959352" cy="1033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952506-05C4-4288-94CA-23192504CAEB}">
      <dsp:nvSpPr>
        <dsp:cNvPr id="0" name=""/>
        <dsp:cNvSpPr/>
      </dsp:nvSpPr>
      <dsp:spPr>
        <a:xfrm>
          <a:off x="266283" y="3749913"/>
          <a:ext cx="10434919" cy="1210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966" tIns="0" rIns="289966" bIns="0" numCol="1" spcCol="1270" anchor="ctr" anchorCtr="0">
          <a:noAutofit/>
          <a:scene3d>
            <a:camera prst="orthographicFront"/>
            <a:lightRig rig="threePt" dir="t"/>
          </a:scene3d>
          <a:sp3d extrusionH="57150">
            <a:bevelT w="38100" h="38100"/>
          </a:sp3d>
        </a:bodyPr>
        <a:lstStyle/>
        <a:p>
          <a:pPr lvl="0" algn="just" defTabSz="1244600">
            <a:lnSpc>
              <a:spcPct val="90000"/>
            </a:lnSpc>
            <a:spcBef>
              <a:spcPct val="0"/>
            </a:spcBef>
            <a:spcAft>
              <a:spcPct val="35000"/>
            </a:spcAft>
          </a:pPr>
          <a:r>
            <a:rPr lang="en-US" sz="2800" b="1" i="1" kern="1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Talk about people, places and familiar objects in short simple sentences</a:t>
          </a:r>
          <a:endParaRPr lang="en-US" sz="2800" b="1" i="1"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25366" y="3808996"/>
        <a:ext cx="10316753"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EDBF64-FC22-497F-BEAD-12D25C6A355B}"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1CEB4-6C61-46CB-AB88-264CE9987C1D}" type="slidenum">
              <a:rPr lang="en-US" smtClean="0"/>
              <a:t>‹#›</a:t>
            </a:fld>
            <a:endParaRPr lang="en-US"/>
          </a:p>
        </p:txBody>
      </p:sp>
    </p:spTree>
    <p:extLst>
      <p:ext uri="{BB962C8B-B14F-4D97-AF65-F5344CB8AC3E}">
        <p14:creationId xmlns:p14="http://schemas.microsoft.com/office/powerpoint/2010/main" val="695719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DBF64-FC22-497F-BEAD-12D25C6A355B}"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1CEB4-6C61-46CB-AB88-264CE9987C1D}" type="slidenum">
              <a:rPr lang="en-US" smtClean="0"/>
              <a:t>‹#›</a:t>
            </a:fld>
            <a:endParaRPr lang="en-US"/>
          </a:p>
        </p:txBody>
      </p:sp>
    </p:spTree>
    <p:extLst>
      <p:ext uri="{BB962C8B-B14F-4D97-AF65-F5344CB8AC3E}">
        <p14:creationId xmlns:p14="http://schemas.microsoft.com/office/powerpoint/2010/main" val="204957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DBF64-FC22-497F-BEAD-12D25C6A355B}"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1CEB4-6C61-46CB-AB88-264CE9987C1D}" type="slidenum">
              <a:rPr lang="en-US" smtClean="0"/>
              <a:t>‹#›</a:t>
            </a:fld>
            <a:endParaRPr lang="en-US"/>
          </a:p>
        </p:txBody>
      </p:sp>
    </p:spTree>
    <p:extLst>
      <p:ext uri="{BB962C8B-B14F-4D97-AF65-F5344CB8AC3E}">
        <p14:creationId xmlns:p14="http://schemas.microsoft.com/office/powerpoint/2010/main" val="347380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DBF64-FC22-497F-BEAD-12D25C6A355B}"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1CEB4-6C61-46CB-AB88-264CE9987C1D}" type="slidenum">
              <a:rPr lang="en-US" smtClean="0"/>
              <a:t>‹#›</a:t>
            </a:fld>
            <a:endParaRPr lang="en-US"/>
          </a:p>
        </p:txBody>
      </p:sp>
    </p:spTree>
    <p:extLst>
      <p:ext uri="{BB962C8B-B14F-4D97-AF65-F5344CB8AC3E}">
        <p14:creationId xmlns:p14="http://schemas.microsoft.com/office/powerpoint/2010/main" val="1128176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EDBF64-FC22-497F-BEAD-12D25C6A355B}" type="datetimeFigureOut">
              <a:rPr lang="en-US" smtClean="0"/>
              <a:t>5/3/2021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1CEB4-6C61-46CB-AB88-264CE9987C1D}" type="slidenum">
              <a:rPr lang="en-US" smtClean="0"/>
              <a:t>‹#›</a:t>
            </a:fld>
            <a:endParaRPr lang="en-US"/>
          </a:p>
        </p:txBody>
      </p:sp>
    </p:spTree>
    <p:extLst>
      <p:ext uri="{BB962C8B-B14F-4D97-AF65-F5344CB8AC3E}">
        <p14:creationId xmlns:p14="http://schemas.microsoft.com/office/powerpoint/2010/main" val="87358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EDBF64-FC22-497F-BEAD-12D25C6A355B}"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1CEB4-6C61-46CB-AB88-264CE9987C1D}" type="slidenum">
              <a:rPr lang="en-US" smtClean="0"/>
              <a:t>‹#›</a:t>
            </a:fld>
            <a:endParaRPr lang="en-US"/>
          </a:p>
        </p:txBody>
      </p:sp>
    </p:spTree>
    <p:extLst>
      <p:ext uri="{BB962C8B-B14F-4D97-AF65-F5344CB8AC3E}">
        <p14:creationId xmlns:p14="http://schemas.microsoft.com/office/powerpoint/2010/main" val="414446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EDBF64-FC22-497F-BEAD-12D25C6A355B}" type="datetimeFigureOut">
              <a:rPr lang="en-US" smtClean="0"/>
              <a:t>5/3/2021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1CEB4-6C61-46CB-AB88-264CE9987C1D}" type="slidenum">
              <a:rPr lang="en-US" smtClean="0"/>
              <a:t>‹#›</a:t>
            </a:fld>
            <a:endParaRPr lang="en-US"/>
          </a:p>
        </p:txBody>
      </p:sp>
    </p:spTree>
    <p:extLst>
      <p:ext uri="{BB962C8B-B14F-4D97-AF65-F5344CB8AC3E}">
        <p14:creationId xmlns:p14="http://schemas.microsoft.com/office/powerpoint/2010/main" val="170098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EDBF64-FC22-497F-BEAD-12D25C6A355B}" type="datetimeFigureOut">
              <a:rPr lang="en-US" smtClean="0"/>
              <a:t>5/3/2021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1CEB4-6C61-46CB-AB88-264CE9987C1D}" type="slidenum">
              <a:rPr lang="en-US" smtClean="0"/>
              <a:t>‹#›</a:t>
            </a:fld>
            <a:endParaRPr lang="en-US"/>
          </a:p>
        </p:txBody>
      </p:sp>
    </p:spTree>
    <p:extLst>
      <p:ext uri="{BB962C8B-B14F-4D97-AF65-F5344CB8AC3E}">
        <p14:creationId xmlns:p14="http://schemas.microsoft.com/office/powerpoint/2010/main" val="101680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DBF64-FC22-497F-BEAD-12D25C6A355B}" type="datetimeFigureOut">
              <a:rPr lang="en-US" smtClean="0"/>
              <a:t>5/3/2021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1CEB4-6C61-46CB-AB88-264CE9987C1D}" type="slidenum">
              <a:rPr lang="en-US" smtClean="0"/>
              <a:t>‹#›</a:t>
            </a:fld>
            <a:endParaRPr lang="en-US"/>
          </a:p>
        </p:txBody>
      </p:sp>
    </p:spTree>
    <p:extLst>
      <p:ext uri="{BB962C8B-B14F-4D97-AF65-F5344CB8AC3E}">
        <p14:creationId xmlns:p14="http://schemas.microsoft.com/office/powerpoint/2010/main" val="256432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DBF64-FC22-497F-BEAD-12D25C6A355B}"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1CEB4-6C61-46CB-AB88-264CE9987C1D}" type="slidenum">
              <a:rPr lang="en-US" smtClean="0"/>
              <a:t>‹#›</a:t>
            </a:fld>
            <a:endParaRPr lang="en-US"/>
          </a:p>
        </p:txBody>
      </p:sp>
    </p:spTree>
    <p:extLst>
      <p:ext uri="{BB962C8B-B14F-4D97-AF65-F5344CB8AC3E}">
        <p14:creationId xmlns:p14="http://schemas.microsoft.com/office/powerpoint/2010/main" val="260841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EDBF64-FC22-497F-BEAD-12D25C6A355B}" type="datetimeFigureOut">
              <a:rPr lang="en-US" smtClean="0"/>
              <a:t>5/3/2021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1CEB4-6C61-46CB-AB88-264CE9987C1D}" type="slidenum">
              <a:rPr lang="en-US" smtClean="0"/>
              <a:t>‹#›</a:t>
            </a:fld>
            <a:endParaRPr lang="en-US"/>
          </a:p>
        </p:txBody>
      </p:sp>
    </p:spTree>
    <p:extLst>
      <p:ext uri="{BB962C8B-B14F-4D97-AF65-F5344CB8AC3E}">
        <p14:creationId xmlns:p14="http://schemas.microsoft.com/office/powerpoint/2010/main" val="1845302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DBF64-FC22-497F-BEAD-12D25C6A355B}" type="datetimeFigureOut">
              <a:rPr lang="en-US" smtClean="0"/>
              <a:t>5/3/2021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1CEB4-6C61-46CB-AB88-264CE9987C1D}" type="slidenum">
              <a:rPr lang="en-US" smtClean="0"/>
              <a:t>‹#›</a:t>
            </a:fld>
            <a:endParaRPr lang="en-US"/>
          </a:p>
        </p:txBody>
      </p:sp>
    </p:spTree>
    <p:extLst>
      <p:ext uri="{BB962C8B-B14F-4D97-AF65-F5344CB8AC3E}">
        <p14:creationId xmlns:p14="http://schemas.microsoft.com/office/powerpoint/2010/main" val="3524504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6.jpe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2.jpe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rds-of-Bangladesh.jpg"/>
          <p:cNvPicPr>
            <a:picLocks noChangeAspect="1"/>
          </p:cNvPicPr>
          <p:nvPr/>
        </p:nvPicPr>
        <p:blipFill>
          <a:blip r:embed="rId2" cstate="print"/>
          <a:stretch>
            <a:fillRect/>
          </a:stretch>
        </p:blipFill>
        <p:spPr>
          <a:xfrm>
            <a:off x="2667000" y="723900"/>
            <a:ext cx="6858000" cy="5410200"/>
          </a:xfrm>
          <a:prstGeom prst="rect">
            <a:avLst/>
          </a:prstGeom>
          <a:effectLst>
            <a:glow rad="139700">
              <a:schemeClr val="accent2">
                <a:satMod val="175000"/>
                <a:alpha val="40000"/>
              </a:schemeClr>
            </a:glow>
          </a:effectLst>
          <a:scene3d>
            <a:camera prst="orthographicFront"/>
            <a:lightRig rig="threePt" dir="t"/>
          </a:scene3d>
          <a:sp3d>
            <a:bevelT/>
          </a:sp3d>
        </p:spPr>
      </p:pic>
      <p:pic>
        <p:nvPicPr>
          <p:cNvPr id="3" name="Picture 2" descr="C:\Users\h\Desktop\Thank you\Welcome\welcome_sign_1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34834" y="5545398"/>
            <a:ext cx="4607859" cy="12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923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3909" y="362789"/>
            <a:ext cx="3524182" cy="70788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sp3d extrusionH="57150">
              <a:bevelT w="38100" h="38100"/>
            </a:sp3d>
          </a:bodyPr>
          <a:lstStyle/>
          <a:p>
            <a:pPr algn="ctr"/>
            <a:r>
              <a:rPr lang="en-US" sz="40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Fauna</a:t>
            </a:r>
            <a:endPar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2626137" y="5760430"/>
            <a:ext cx="6921279" cy="64633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sp3d extrusionH="57150">
              <a:bevelT w="38100" h="38100"/>
            </a:sp3d>
          </a:bodyPr>
          <a:lstStyle/>
          <a:p>
            <a:pPr algn="ct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animals of a particular region.</a:t>
            </a:r>
            <a:endPar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p:cNvGrpSpPr/>
          <p:nvPr/>
        </p:nvGrpSpPr>
        <p:grpSpPr>
          <a:xfrm>
            <a:off x="1649390" y="1580544"/>
            <a:ext cx="8874771" cy="3449638"/>
            <a:chOff x="32566" y="1109897"/>
            <a:chExt cx="8874771" cy="3449638"/>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0145" t="11793" r="8691" b="9467"/>
            <a:stretch/>
          </p:blipFill>
          <p:spPr>
            <a:xfrm>
              <a:off x="4484492" y="1109897"/>
              <a:ext cx="2337042" cy="171239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268" t="5456" r="8197" b="5252"/>
            <a:stretch/>
          </p:blipFill>
          <p:spPr>
            <a:xfrm>
              <a:off x="4452494" y="2822286"/>
              <a:ext cx="2329306" cy="171818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17" y="2800025"/>
              <a:ext cx="2173700" cy="17595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0802" y="2829700"/>
              <a:ext cx="2241692" cy="171076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0493" y="2778477"/>
              <a:ext cx="2136844" cy="17526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0819" y="1153300"/>
              <a:ext cx="2253673" cy="1690255"/>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25614" t="13382" r="8995" b="18740"/>
            <a:stretch/>
          </p:blipFill>
          <p:spPr>
            <a:xfrm>
              <a:off x="32566" y="1184256"/>
              <a:ext cx="2198253" cy="1711420"/>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0493" y="1129271"/>
              <a:ext cx="2125537" cy="1700429"/>
            </a:xfrm>
            <a:prstGeom prst="rect">
              <a:avLst/>
            </a:prstGeom>
          </p:spPr>
        </p:pic>
      </p:grpSp>
    </p:spTree>
    <p:extLst>
      <p:ext uri="{BB962C8B-B14F-4D97-AF65-F5344CB8AC3E}">
        <p14:creationId xmlns:p14="http://schemas.microsoft.com/office/powerpoint/2010/main" val="19179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3909" y="362789"/>
            <a:ext cx="3524182" cy="70788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sp3d extrusionH="57150">
              <a:bevelT w="38100" h="38100"/>
            </a:sp3d>
          </a:bodyPr>
          <a:lstStyle/>
          <a:p>
            <a:pPr algn="ctr"/>
            <a:r>
              <a:rPr lang="en-US" sz="40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Sprightly</a:t>
            </a:r>
            <a:endPar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253226" y="5760430"/>
            <a:ext cx="3667091" cy="64633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sp3d extrusionH="57150">
              <a:bevelT w="38100" h="38100"/>
            </a:sp3d>
          </a:bodyPr>
          <a:lstStyle/>
          <a:p>
            <a:pPr algn="ct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Energetic &amp; lively</a:t>
            </a:r>
            <a:endPar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244" y="1799244"/>
            <a:ext cx="3259512" cy="325951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58539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3909" y="362789"/>
            <a:ext cx="3524182" cy="70788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sp3d extrusionH="57150">
              <a:bevelT w="38100" h="38100"/>
            </a:sp3d>
          </a:bodyPr>
          <a:lstStyle/>
          <a:p>
            <a:pPr algn="ctr"/>
            <a:r>
              <a:rPr lang="en-US" sz="40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Pleasant</a:t>
            </a:r>
            <a:endPar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333909" y="5760430"/>
            <a:ext cx="3524182" cy="64633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sp3d extrusionH="57150">
              <a:bevelT w="38100" h="38100"/>
            </a:sp3d>
          </a:bodyPr>
          <a:lstStyle/>
          <a:p>
            <a:pPr algn="ct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Attractive</a:t>
            </a:r>
            <a:endPar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1810" y="1826381"/>
            <a:ext cx="5128380" cy="32052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376151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3909" y="362789"/>
            <a:ext cx="3524182" cy="70788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sp3d extrusionH="57150">
              <a:bevelT w="38100" h="38100"/>
            </a:sp3d>
          </a:bodyPr>
          <a:lstStyle/>
          <a:p>
            <a:pPr algn="ctr"/>
            <a:r>
              <a:rPr lang="en-US" sz="40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p>
        </p:txBody>
      </p:sp>
      <p:sp>
        <p:nvSpPr>
          <p:cNvPr id="3" name="TextBox 2"/>
          <p:cNvSpPr txBox="1"/>
          <p:nvPr/>
        </p:nvSpPr>
        <p:spPr>
          <a:xfrm>
            <a:off x="4333909" y="5760430"/>
            <a:ext cx="3524182" cy="64633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sp3d extrusionH="57150">
              <a:bevelT w="38100" h="38100"/>
            </a:sp3d>
          </a:bodyPr>
          <a:lstStyle/>
          <a:p>
            <a:pPr algn="ct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Insect</a:t>
            </a:r>
            <a:endPar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545" y="1877545"/>
            <a:ext cx="5540909" cy="3102909"/>
          </a:xfrm>
          <a:prstGeom prst="rect">
            <a:avLst/>
          </a:prstGeom>
        </p:spPr>
      </p:pic>
    </p:spTree>
    <p:extLst>
      <p:ext uri="{BB962C8B-B14F-4D97-AF65-F5344CB8AC3E}">
        <p14:creationId xmlns:p14="http://schemas.microsoft.com/office/powerpoint/2010/main" val="26336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875" y="552450"/>
            <a:ext cx="4147405" cy="5753100"/>
          </a:xfrm>
          <a:prstGeom prst="rect">
            <a:avLst/>
          </a:prstGeom>
          <a:scene3d>
            <a:camera prst="orthographicFront"/>
            <a:lightRig rig="threePt" dir="t"/>
          </a:scene3d>
          <a:sp3d>
            <a:bevelT/>
          </a:sp3d>
        </p:spPr>
      </p:pic>
      <p:sp>
        <p:nvSpPr>
          <p:cNvPr id="3" name="Rectangle 2"/>
          <p:cNvSpPr/>
          <p:nvPr/>
        </p:nvSpPr>
        <p:spPr>
          <a:xfrm>
            <a:off x="6096000" y="2921168"/>
            <a:ext cx="6023380" cy="1015663"/>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6000" b="1" i="1" cap="none" spc="0" dirty="0" smtClean="0">
                <a:ln w="0"/>
                <a:solidFill>
                  <a:srgbClr val="FF006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Let’s read the text.</a:t>
            </a:r>
            <a:endParaRPr lang="en-US" sz="6000" b="1" i="1" cap="none" spc="0" dirty="0">
              <a:ln w="0"/>
              <a:solidFill>
                <a:srgbClr val="FF006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99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1409" y="40341"/>
            <a:ext cx="4729180" cy="52322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800" b="1" i="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Read the following passage.</a:t>
            </a:r>
            <a:endParaRPr lang="en-US" sz="28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0" y="5016680"/>
            <a:ext cx="12192000" cy="1815882"/>
          </a:xfrm>
          <a:prstGeom prst="rect">
            <a:avLst/>
          </a:prstGeom>
        </p:spPr>
        <p:txBody>
          <a:bodyPr wrap="square">
            <a:spAutoFit/>
          </a:bodyPr>
          <a:lstStyle/>
          <a:p>
            <a:pPr algn="just"/>
            <a:r>
              <a:rPr lang="en-US" sz="2800" i="1" dirty="0">
                <a:solidFill>
                  <a:srgbClr val="000000"/>
                </a:solidFill>
                <a:latin typeface="Times New Roman" panose="02020603050405020304" pitchFamily="18" charset="0"/>
                <a:ea typeface="Calibri" panose="020F0502020204030204" pitchFamily="34" charset="0"/>
              </a:rPr>
              <a:t>Bangladesh is a country full of natural resources. We are proud of soil, </a:t>
            </a:r>
            <a:r>
              <a:rPr lang="en-US" sz="2800" i="1" dirty="0" smtClean="0">
                <a:solidFill>
                  <a:srgbClr val="000000"/>
                </a:solidFill>
                <a:latin typeface="Times New Roman" panose="02020603050405020304" pitchFamily="18" charset="0"/>
                <a:ea typeface="Calibri" panose="020F0502020204030204" pitchFamily="34" charset="0"/>
              </a:rPr>
              <a:t>forests, </a:t>
            </a:r>
            <a:r>
              <a:rPr lang="en-US" sz="2800" i="1" dirty="0">
                <a:solidFill>
                  <a:srgbClr val="000000"/>
                </a:solidFill>
                <a:latin typeface="Times New Roman" panose="02020603050405020304" pitchFamily="18" charset="0"/>
                <a:ea typeface="Calibri" panose="020F0502020204030204" pitchFamily="34" charset="0"/>
              </a:rPr>
              <a:t>flowers, fruits and birds. The country is gifted with plentiful of fauna due to its geographical location. Birds are one of them. Today we will read about a bird known as ‘</a:t>
            </a:r>
            <a:r>
              <a:rPr lang="en-US" sz="28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Benebau</a:t>
            </a:r>
            <a:r>
              <a:rPr lang="en-US" sz="2800" b="1" i="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in </a:t>
            </a:r>
            <a:r>
              <a:rPr lang="en-US" sz="2800" i="1" dirty="0" smtClean="0">
                <a:solidFill>
                  <a:srgbClr val="000000"/>
                </a:solidFill>
                <a:latin typeface="Times New Roman" panose="02020603050405020304" pitchFamily="18" charset="0"/>
                <a:ea typeface="Calibri" panose="020F0502020204030204" pitchFamily="34" charset="0"/>
              </a:rPr>
              <a:t>Bangla, </a:t>
            </a:r>
            <a:r>
              <a:rPr lang="en-US" sz="2800" i="1" dirty="0">
                <a:solidFill>
                  <a:srgbClr val="000000"/>
                </a:solidFill>
                <a:latin typeface="Times New Roman" panose="02020603050405020304" pitchFamily="18" charset="0"/>
                <a:ea typeface="Calibri" panose="020F0502020204030204" pitchFamily="34" charset="0"/>
              </a:rPr>
              <a:t>and </a:t>
            </a:r>
            <a:r>
              <a:rPr lang="en-US" sz="2800" b="1" i="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n-US" sz="2800" b="1" i="1" dirty="0" err="1"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Blackheaded</a:t>
            </a:r>
            <a:r>
              <a:rPr lang="en-US" sz="2800" b="1" i="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800" b="1" i="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Oriole’ </a:t>
            </a:r>
            <a:r>
              <a:rPr lang="en-US" sz="2800" i="1" dirty="0">
                <a:solidFill>
                  <a:srgbClr val="000000"/>
                </a:solidFill>
                <a:latin typeface="Times New Roman" panose="02020603050405020304" pitchFamily="18" charset="0"/>
                <a:ea typeface="Calibri" panose="020F0502020204030204" pitchFamily="34" charset="0"/>
              </a:rPr>
              <a:t>in English.</a:t>
            </a:r>
            <a:endParaRPr lang="en-US" sz="2800" i="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849" b="5767"/>
          <a:stretch/>
        </p:blipFill>
        <p:spPr>
          <a:xfrm>
            <a:off x="357559" y="800839"/>
            <a:ext cx="5396127" cy="3978563"/>
          </a:xfrm>
          <a:prstGeom prst="rect">
            <a:avLst/>
          </a:prstGeom>
          <a:scene3d>
            <a:camera prst="orthographicFront"/>
            <a:lightRig rig="threePt" dir="t"/>
          </a:scene3d>
          <a:sp3d>
            <a:bevelT/>
          </a:sp3d>
        </p:spPr>
      </p:pic>
      <p:grpSp>
        <p:nvGrpSpPr>
          <p:cNvPr id="8" name="Group 7"/>
          <p:cNvGrpSpPr/>
          <p:nvPr/>
        </p:nvGrpSpPr>
        <p:grpSpPr>
          <a:xfrm>
            <a:off x="6096000" y="800839"/>
            <a:ext cx="6055617" cy="3978563"/>
            <a:chOff x="6096000" y="800839"/>
            <a:chExt cx="6055617" cy="3978563"/>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328"/>
            <a:stretch/>
          </p:blipFill>
          <p:spPr>
            <a:xfrm>
              <a:off x="6096000" y="800839"/>
              <a:ext cx="3206674" cy="3978563"/>
            </a:xfrm>
            <a:prstGeom prst="rect">
              <a:avLst/>
            </a:prstGeom>
            <a:scene3d>
              <a:camera prst="orthographicFront"/>
              <a:lightRig rig="threePt" dir="t"/>
            </a:scene3d>
            <a:sp3d>
              <a:bevelT/>
            </a:sp3d>
          </p:spPr>
        </p:pic>
        <p:sp>
          <p:nvSpPr>
            <p:cNvPr id="7" name="Rectangle 6"/>
            <p:cNvSpPr/>
            <p:nvPr/>
          </p:nvSpPr>
          <p:spPr>
            <a:xfrm>
              <a:off x="8602247" y="2497733"/>
              <a:ext cx="3549370" cy="584775"/>
            </a:xfrm>
            <a:prstGeom prst="rect">
              <a:avLst/>
            </a:prstGeom>
            <a:noFill/>
          </p:spPr>
          <p:txBody>
            <a:bodyPr wrap="none" lIns="91440" tIns="45720" rIns="91440" bIns="45720">
              <a:spAutoFit/>
            </a:bodyPr>
            <a:lstStyle/>
            <a:p>
              <a:pPr algn="ctr"/>
              <a:r>
                <a:rPr lang="en-US" sz="3200" b="1" i="1" cap="none" spc="0" dirty="0" err="1" smtClean="0">
                  <a:ln w="0"/>
                  <a:solidFill>
                    <a:schemeClr val="tx1"/>
                  </a:solidFill>
                  <a:effectLst>
                    <a:innerShdw blurRad="63500" dist="50800" dir="10800000">
                      <a:prstClr val="black">
                        <a:alpha val="50000"/>
                      </a:prstClr>
                    </a:innerShdw>
                  </a:effectLst>
                  <a:latin typeface="Times New Roman" panose="02020603050405020304" pitchFamily="18" charset="0"/>
                  <a:cs typeface="Times New Roman" panose="02020603050405020304" pitchFamily="18" charset="0"/>
                </a:rPr>
                <a:t>Blackheaded</a:t>
              </a:r>
              <a:r>
                <a:rPr lang="en-US" sz="3200" b="1" i="1" cap="none" spc="0" dirty="0" smtClean="0">
                  <a:ln w="0"/>
                  <a:solidFill>
                    <a:schemeClr val="tx1"/>
                  </a:solidFill>
                  <a:effectLst>
                    <a:innerShdw blurRad="63500" dist="50800" dir="10800000">
                      <a:prstClr val="black">
                        <a:alpha val="50000"/>
                      </a:prstClr>
                    </a:innerShdw>
                  </a:effectLst>
                  <a:latin typeface="Times New Roman" panose="02020603050405020304" pitchFamily="18" charset="0"/>
                  <a:cs typeface="Times New Roman" panose="02020603050405020304" pitchFamily="18" charset="0"/>
                </a:rPr>
                <a:t> Oriole</a:t>
              </a:r>
              <a:endParaRPr lang="en-US" sz="3200" b="1" i="1" cap="none" spc="0" dirty="0">
                <a:ln w="0"/>
                <a:solidFill>
                  <a:schemeClr val="tx1"/>
                </a:solidFill>
                <a:effectLst>
                  <a:innerShdw blurRad="63500" dist="50800" dir="10800000">
                    <a:prstClr val="black">
                      <a:alpha val="50000"/>
                    </a:prstClr>
                  </a:inn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5377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1+#ppt_w/2"/>
                                          </p:val>
                                        </p:tav>
                                        <p:tav tm="100000">
                                          <p:val>
                                            <p:strVal val="#ppt_x"/>
                                          </p:val>
                                        </p:tav>
                                      </p:tavLst>
                                    </p:anim>
                                    <p:anim calcmode="lin" valueType="num">
                                      <p:cBhvr additive="base">
                                        <p:cTn id="8" dur="5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16673"/>
            <a:ext cx="12192000" cy="1815882"/>
          </a:xfrm>
          <a:prstGeom prst="rect">
            <a:avLst/>
          </a:prstGeom>
        </p:spPr>
        <p:txBody>
          <a:bodyPr wrap="square">
            <a:spAutoFit/>
          </a:bodyPr>
          <a:lstStyle/>
          <a:p>
            <a:pPr algn="just"/>
            <a:r>
              <a:rPr lang="en-US" sz="2800" i="1" dirty="0">
                <a:solidFill>
                  <a:srgbClr val="000000"/>
                </a:solidFill>
                <a:latin typeface="Times New Roman" panose="02020603050405020304" pitchFamily="18" charset="0"/>
                <a:ea typeface="Calibri" panose="020F0502020204030204" pitchFamily="34" charset="0"/>
              </a:rPr>
              <a:t>The Black-headed Oriole is a bird of the plain land of Bangladesh. Its body is deep yellow, its head, its tail and some parts of its wings are </a:t>
            </a:r>
            <a:r>
              <a:rPr lang="en-US" sz="2800" i="1" dirty="0" smtClean="0">
                <a:solidFill>
                  <a:srgbClr val="000000"/>
                </a:solidFill>
                <a:latin typeface="Times New Roman" panose="02020603050405020304" pitchFamily="18" charset="0"/>
                <a:ea typeface="Calibri" panose="020F0502020204030204" pitchFamily="34" charset="0"/>
              </a:rPr>
              <a:t>black; its </a:t>
            </a:r>
            <a:r>
              <a:rPr lang="en-US" sz="2800" i="1" dirty="0">
                <a:solidFill>
                  <a:srgbClr val="000000"/>
                </a:solidFill>
                <a:latin typeface="Times New Roman" panose="02020603050405020304" pitchFamily="18" charset="0"/>
                <a:ea typeface="Calibri" panose="020F0502020204030204" pitchFamily="34" charset="0"/>
              </a:rPr>
              <a:t>beak is red. It looks like a </a:t>
            </a:r>
            <a:r>
              <a:rPr lang="en-US" sz="2800" i="1" dirty="0" err="1">
                <a:solidFill>
                  <a:srgbClr val="000000"/>
                </a:solidFill>
                <a:latin typeface="Times New Roman" panose="02020603050405020304" pitchFamily="18" charset="0"/>
                <a:ea typeface="Calibri" panose="020F0502020204030204" pitchFamily="34" charset="0"/>
              </a:rPr>
              <a:t>Mayna</a:t>
            </a:r>
            <a:r>
              <a:rPr lang="en-US" sz="2800" i="1" dirty="0">
                <a:solidFill>
                  <a:srgbClr val="000000"/>
                </a:solidFill>
                <a:latin typeface="Times New Roman" panose="02020603050405020304" pitchFamily="18" charset="0"/>
                <a:ea typeface="Calibri" panose="020F0502020204030204" pitchFamily="34" charset="0"/>
              </a:rPr>
              <a:t> and is about </a:t>
            </a:r>
            <a:r>
              <a:rPr lang="en-US" sz="2800" b="1" i="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25</a:t>
            </a:r>
            <a:r>
              <a:rPr lang="en-US" sz="2800" i="1" dirty="0">
                <a:solidFill>
                  <a:srgbClr val="000000"/>
                </a:solidFill>
                <a:latin typeface="Times New Roman" panose="02020603050405020304" pitchFamily="18" charset="0"/>
                <a:ea typeface="Calibri" panose="020F0502020204030204" pitchFamily="34" charset="0"/>
              </a:rPr>
              <a:t> cm in length. </a:t>
            </a:r>
            <a:r>
              <a:rPr lang="en-US" sz="2800" i="1" dirty="0">
                <a:solidFill>
                  <a:srgbClr val="000000"/>
                </a:solidFill>
                <a:latin typeface="Times New Roman" panose="02020603050405020304" pitchFamily="18" charset="0"/>
                <a:ea typeface="Calibri" panose="020F0502020204030204" pitchFamily="34" charset="0"/>
                <a:cs typeface="Vrinda" panose="020B0502040204020203" pitchFamily="34" charset="0"/>
              </a:rPr>
              <a:t>It is seen in </a:t>
            </a:r>
            <a:r>
              <a:rPr lang="en-US" sz="2800" b="1" i="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Bangladesh, India, </a:t>
            </a:r>
            <a:r>
              <a:rPr lang="en-US" sz="2800" b="1" i="1" dirty="0" err="1">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Srilanka</a:t>
            </a:r>
            <a:r>
              <a:rPr lang="en-US" sz="2800" b="1" i="1"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 Myanmar</a:t>
            </a:r>
            <a:r>
              <a:rPr lang="en-US" sz="2800" i="1" dirty="0">
                <a:solidFill>
                  <a:srgbClr val="000000"/>
                </a:solidFill>
                <a:latin typeface="Times New Roman" panose="02020603050405020304" pitchFamily="18" charset="0"/>
                <a:ea typeface="Calibri" panose="020F0502020204030204" pitchFamily="34" charset="0"/>
                <a:cs typeface="Vrinda" panose="020B0502040204020203" pitchFamily="34" charset="0"/>
              </a:rPr>
              <a:t> and some other countries.</a:t>
            </a:r>
            <a:endParaRPr lang="en-US" sz="2800" i="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515" t="11084"/>
          <a:stretch/>
        </p:blipFill>
        <p:spPr>
          <a:xfrm>
            <a:off x="1039906" y="1026005"/>
            <a:ext cx="4988859" cy="3775469"/>
          </a:xfrm>
          <a:prstGeom prst="rect">
            <a:avLst/>
          </a:prstGeom>
          <a:scene3d>
            <a:camera prst="orthographicFront"/>
            <a:lightRig rig="threePt" dir="t"/>
          </a:scene3d>
          <a:sp3d>
            <a:bevelT/>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0834" y="100384"/>
            <a:ext cx="5412943" cy="3476534"/>
          </a:xfrm>
          <a:prstGeom prst="rect">
            <a:avLst/>
          </a:prstGeom>
          <a:scene3d>
            <a:camera prst="orthographicFront"/>
            <a:lightRig rig="threePt" dir="t"/>
          </a:scene3d>
          <a:sp3d>
            <a:bevelT/>
          </a:sp3d>
        </p:spPr>
      </p:pic>
    </p:spTree>
    <p:extLst>
      <p:ext uri="{BB962C8B-B14F-4D97-AF65-F5344CB8AC3E}">
        <p14:creationId xmlns:p14="http://schemas.microsoft.com/office/powerpoint/2010/main" val="403566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905" y="931008"/>
            <a:ext cx="2421367" cy="2538530"/>
          </a:xfrm>
          <a:prstGeom prst="ellipse">
            <a:avLst/>
          </a:prstGeom>
          <a:ln>
            <a:noFill/>
          </a:ln>
          <a:effectLst>
            <a:softEdge rad="112500"/>
          </a:effectLst>
          <a:scene3d>
            <a:camera prst="orthographicFront"/>
            <a:lightRig rig="threePt" dir="t"/>
          </a:scene3d>
          <a:sp3d>
            <a:bevelT/>
          </a:sp3d>
        </p:spPr>
      </p:pic>
      <p:sp>
        <p:nvSpPr>
          <p:cNvPr id="2" name="Rectangle 1"/>
          <p:cNvSpPr/>
          <p:nvPr/>
        </p:nvSpPr>
        <p:spPr>
          <a:xfrm>
            <a:off x="0" y="4402954"/>
            <a:ext cx="12192000" cy="2397451"/>
          </a:xfrm>
          <a:prstGeom prst="rect">
            <a:avLst/>
          </a:prstGeom>
        </p:spPr>
        <p:txBody>
          <a:bodyPr wrap="square">
            <a:spAutoFit/>
          </a:bodyPr>
          <a:lstStyle/>
          <a:p>
            <a:pPr algn="just">
              <a:lnSpc>
                <a:spcPct val="107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Vrinda" panose="020B0502040204020203" pitchFamily="34" charset="0"/>
              </a:rPr>
              <a:t>The black headed oriole is very sprightly and restless bird. It never stays at one spot for long. It eats all kinds of worms and insects. Its call is quite sweet and pleasant. The black-headed oriole builds round shaped beautiful </a:t>
            </a:r>
            <a:r>
              <a:rPr lang="en-US" sz="2800" i="1" dirty="0" smtClean="0">
                <a:solidFill>
                  <a:srgbClr val="000000"/>
                </a:solidFill>
                <a:latin typeface="Times New Roman" panose="02020603050405020304" pitchFamily="18" charset="0"/>
                <a:ea typeface="Calibri" panose="020F0502020204030204" pitchFamily="34" charset="0"/>
                <a:cs typeface="Vrinda" panose="020B0502040204020203" pitchFamily="34" charset="0"/>
              </a:rPr>
              <a:t>nests </a:t>
            </a:r>
            <a:r>
              <a:rPr lang="en-US" sz="2800" i="1" dirty="0">
                <a:solidFill>
                  <a:srgbClr val="000000"/>
                </a:solidFill>
                <a:latin typeface="Times New Roman" panose="02020603050405020304" pitchFamily="18" charset="0"/>
                <a:ea typeface="Calibri" panose="020F0502020204030204" pitchFamily="34" charset="0"/>
                <a:cs typeface="Vrinda" panose="020B0502040204020203" pitchFamily="34" charset="0"/>
              </a:rPr>
              <a:t>with dry grass and barks of trees. Both the male and the female take part in building their nests. The black headed oriole lays two to three eggs at a time.  </a:t>
            </a:r>
            <a:endParaRPr lang="en-US" sz="2800" i="1" dirty="0">
              <a:latin typeface="Calibri" panose="020F0502020204030204" pitchFamily="34" charset="0"/>
              <a:ea typeface="Calibri" panose="020F0502020204030204" pitchFamily="34" charset="0"/>
              <a:cs typeface="Vrinda" panose="020B05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2" y="94129"/>
            <a:ext cx="5616388" cy="4212291"/>
          </a:xfrm>
          <a:prstGeom prst="rect">
            <a:avLst/>
          </a:prstGeom>
          <a:scene3d>
            <a:camera prst="orthographicFront"/>
            <a:lightRig rig="threePt" dir="t"/>
          </a:scene3d>
          <a:sp3d>
            <a:bevelT/>
          </a:sp3d>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5686"/>
          <a:stretch/>
        </p:blipFill>
        <p:spPr>
          <a:xfrm>
            <a:off x="8692178" y="1081312"/>
            <a:ext cx="3378560" cy="2237923"/>
          </a:xfrm>
          <a:prstGeom prst="rect">
            <a:avLst/>
          </a:prstGeom>
          <a:scene3d>
            <a:camera prst="orthographicFront"/>
            <a:lightRig rig="threePt" dir="t"/>
          </a:scene3d>
          <a:sp3d>
            <a:bevelT/>
          </a:sp3d>
        </p:spPr>
      </p:pic>
    </p:spTree>
    <p:extLst>
      <p:ext uri="{BB962C8B-B14F-4D97-AF65-F5344CB8AC3E}">
        <p14:creationId xmlns:p14="http://schemas.microsoft.com/office/powerpoint/2010/main" val="18547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1+#ppt_w/2"/>
                                          </p:val>
                                        </p:tav>
                                        <p:tav tm="100000">
                                          <p:val>
                                            <p:strVal val="#ppt_x"/>
                                          </p:val>
                                        </p:tav>
                                      </p:tavLst>
                                    </p:anim>
                                    <p:anim calcmode="lin" valueType="num">
                                      <p:cBhvr additive="base">
                                        <p:cTn id="12"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2315" y="40341"/>
            <a:ext cx="5907386" cy="52322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800" b="1" i="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A1. Learn the meaning of these words:</a:t>
            </a:r>
            <a:endParaRPr lang="en-US" sz="28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142315" y="708232"/>
            <a:ext cx="2198038" cy="523220"/>
          </a:xfrm>
          <a:prstGeom prst="rect">
            <a:avLst/>
          </a:prstGeom>
          <a:effectLst>
            <a:glow rad="228600">
              <a:schemeClr val="accent1">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Geographical</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142315" y="1613667"/>
            <a:ext cx="2198038" cy="523220"/>
          </a:xfrm>
          <a:prstGeom prst="rect">
            <a:avLst/>
          </a:prstGeom>
          <a:effectLst>
            <a:glow rad="228600">
              <a:schemeClr val="accent1">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Fauna</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142315" y="2519102"/>
            <a:ext cx="2198038" cy="523220"/>
          </a:xfrm>
          <a:prstGeom prst="rect">
            <a:avLst/>
          </a:prstGeom>
          <a:effectLst>
            <a:glow rad="228600">
              <a:schemeClr val="accent1">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Resources</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142315" y="3424537"/>
            <a:ext cx="2198038" cy="523220"/>
          </a:xfrm>
          <a:prstGeom prst="rect">
            <a:avLst/>
          </a:prstGeom>
          <a:effectLst>
            <a:glow rad="228600">
              <a:schemeClr val="accent1">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Sprightly</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3142315" y="4329972"/>
            <a:ext cx="2198038" cy="523220"/>
          </a:xfrm>
          <a:prstGeom prst="rect">
            <a:avLst/>
          </a:prstGeom>
          <a:effectLst>
            <a:glow rad="228600">
              <a:schemeClr val="accent1">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Plentiful</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3142315" y="5235407"/>
            <a:ext cx="2198038" cy="523220"/>
          </a:xfrm>
          <a:prstGeom prst="rect">
            <a:avLst/>
          </a:prstGeom>
          <a:effectLst>
            <a:glow rad="228600">
              <a:schemeClr val="accent1">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Beak</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3142315" y="6140842"/>
            <a:ext cx="2198038" cy="523220"/>
          </a:xfrm>
          <a:prstGeom prst="rect">
            <a:avLst/>
          </a:prstGeom>
          <a:effectLst>
            <a:glow rad="228600">
              <a:schemeClr val="accent1">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Lay</a:t>
            </a:r>
            <a:endParaRPr lang="en-US" sz="28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6851663" y="708232"/>
            <a:ext cx="2198038" cy="523220"/>
          </a:xfrm>
          <a:prstGeom prst="rect">
            <a:avLst/>
          </a:prstGeom>
          <a:effectLst>
            <a:glow rad="228600">
              <a:schemeClr val="accent2">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ভৌগলিক</a:t>
            </a:r>
            <a:endParaRPr lang="en-US" sz="2800" b="1" i="1" cap="none" spc="0"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1" name="Rectangle 10"/>
          <p:cNvSpPr/>
          <p:nvPr/>
        </p:nvSpPr>
        <p:spPr>
          <a:xfrm>
            <a:off x="6851663" y="1613667"/>
            <a:ext cx="2198038" cy="523220"/>
          </a:xfrm>
          <a:prstGeom prst="rect">
            <a:avLst/>
          </a:prstGeom>
          <a:effectLst>
            <a:glow rad="228600">
              <a:schemeClr val="accent2">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প্রাণীকুল</a:t>
            </a:r>
            <a:endParaRPr lang="en-US" sz="2800" b="1" i="1" cap="none" spc="0"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2" name="Rectangle 11"/>
          <p:cNvSpPr/>
          <p:nvPr/>
        </p:nvSpPr>
        <p:spPr>
          <a:xfrm>
            <a:off x="6851663" y="2519102"/>
            <a:ext cx="2198038" cy="523220"/>
          </a:xfrm>
          <a:prstGeom prst="rect">
            <a:avLst/>
          </a:prstGeom>
          <a:effectLst>
            <a:glow rad="228600">
              <a:schemeClr val="accent2">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সম্পদ</a:t>
            </a:r>
            <a:endParaRPr lang="en-US" sz="2800" b="1" i="1" cap="none" spc="0"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3" name="Rectangle 12"/>
          <p:cNvSpPr/>
          <p:nvPr/>
        </p:nvSpPr>
        <p:spPr>
          <a:xfrm>
            <a:off x="6851663" y="3424537"/>
            <a:ext cx="2198038" cy="523220"/>
          </a:xfrm>
          <a:prstGeom prst="rect">
            <a:avLst/>
          </a:prstGeom>
          <a:effectLst>
            <a:glow rad="228600">
              <a:schemeClr val="accent2">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চটপটে</a:t>
            </a:r>
            <a:endParaRPr lang="en-US" sz="2800" b="1" i="1" cap="none" spc="0"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4" name="Rectangle 13"/>
          <p:cNvSpPr/>
          <p:nvPr/>
        </p:nvSpPr>
        <p:spPr>
          <a:xfrm>
            <a:off x="6851663" y="4329972"/>
            <a:ext cx="2198038" cy="523220"/>
          </a:xfrm>
          <a:prstGeom prst="rect">
            <a:avLst/>
          </a:prstGeom>
          <a:effectLst>
            <a:glow rad="228600">
              <a:schemeClr val="accent2">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cap="none" spc="0"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প্রচুর</a:t>
            </a:r>
            <a:endParaRPr lang="en-US" sz="2800" b="1" i="1" cap="none" spc="0"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5" name="Rectangle 14"/>
          <p:cNvSpPr/>
          <p:nvPr/>
        </p:nvSpPr>
        <p:spPr>
          <a:xfrm>
            <a:off x="6851663" y="5235407"/>
            <a:ext cx="2198038" cy="523220"/>
          </a:xfrm>
          <a:prstGeom prst="rect">
            <a:avLst/>
          </a:prstGeom>
          <a:effectLst>
            <a:glow rad="228600">
              <a:schemeClr val="accent2">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ঠোঁট</a:t>
            </a:r>
            <a:r>
              <a:rPr lang="en-US" sz="2800" b="1" i="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en-US" sz="2800" b="1" i="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চঞ্চু</a:t>
            </a:r>
            <a:endParaRPr lang="en-US" sz="2800" b="1" i="1" cap="none" spc="0"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6" name="Rectangle 15"/>
          <p:cNvSpPr/>
          <p:nvPr/>
        </p:nvSpPr>
        <p:spPr>
          <a:xfrm>
            <a:off x="6851663" y="6140842"/>
            <a:ext cx="2198038" cy="523220"/>
          </a:xfrm>
          <a:prstGeom prst="rect">
            <a:avLst/>
          </a:prstGeom>
          <a:effectLst>
            <a:glow rad="228600">
              <a:schemeClr val="accent2">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2800" b="1" i="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ডিম</a:t>
            </a:r>
            <a:r>
              <a:rPr lang="en-US" sz="2800" b="1" i="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i="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পাড়া</a:t>
            </a:r>
            <a:endParaRPr lang="en-US" sz="2800" b="1" i="1" cap="none" spc="0"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21566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5" y="40341"/>
            <a:ext cx="4854390" cy="523220"/>
          </a:xfrm>
          <a:prstGeom prst="rect">
            <a:avLst/>
          </a:prstGeom>
        </p:spPr>
        <p:txBody>
          <a:bodyPr wrap="square">
            <a:spAutoFit/>
            <a:scene3d>
              <a:camera prst="orthographicFront"/>
              <a:lightRig rig="threePt" dir="t"/>
            </a:scene3d>
            <a:sp3d extrusionH="57150">
              <a:bevelT w="38100" h="38100"/>
            </a:sp3d>
          </a:bodyPr>
          <a:lstStyle/>
          <a:p>
            <a:pPr algn="ctr"/>
            <a:r>
              <a:rPr lang="en-US" sz="2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Answer the following questions</a:t>
            </a:r>
            <a:endPar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2933700" y="696297"/>
            <a:ext cx="63246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What are we proud of?</a:t>
            </a:r>
            <a:endPar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755550" y="2530795"/>
            <a:ext cx="8693729"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In which countries is Blackheaded Oriole seen?</a:t>
            </a:r>
            <a:endPar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2933700" y="4727149"/>
            <a:ext cx="63246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How is its call?</a:t>
            </a:r>
            <a:endPar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662038" y="1352570"/>
            <a:ext cx="8867009" cy="523220"/>
          </a:xfrm>
          <a:prstGeom prst="rect">
            <a:avLst/>
          </a:prstGeom>
          <a:noFill/>
        </p:spPr>
        <p:txBody>
          <a:bodyPr wrap="square" rtlCol="0">
            <a:spAutoFit/>
            <a:scene3d>
              <a:camera prst="orthographicFront"/>
              <a:lightRig rig="threePt" dir="t"/>
            </a:scene3d>
            <a:sp3d extrusionH="57150">
              <a:bevelT w="38100" h="38100"/>
            </a:sp3d>
          </a:bodyPr>
          <a:lstStyle/>
          <a:p>
            <a:pPr algn="just"/>
            <a:r>
              <a:rPr lang="en-US" sz="2800" b="1" i="1" dirty="0" smtClean="0">
                <a:solidFill>
                  <a:srgbClr val="0060A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We are proud of our soil, forests, fruits and birds.</a:t>
            </a:r>
            <a:endParaRPr lang="en-US" sz="2800" b="1" i="1" dirty="0">
              <a:solidFill>
                <a:srgbClr val="0060A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126672" y="5474487"/>
            <a:ext cx="7938655"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i="1" dirty="0" smtClean="0">
                <a:solidFill>
                  <a:srgbClr val="0060A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Its call is sweet and pleasant.</a:t>
            </a:r>
            <a:endParaRPr lang="en-US" sz="2800" b="1" i="1" dirty="0">
              <a:solidFill>
                <a:srgbClr val="0060A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 y="3278133"/>
            <a:ext cx="12192000" cy="954107"/>
          </a:xfrm>
          <a:prstGeom prst="rect">
            <a:avLst/>
          </a:prstGeom>
          <a:noFill/>
        </p:spPr>
        <p:txBody>
          <a:bodyPr wrap="square" rtlCol="0">
            <a:spAutoFit/>
            <a:scene3d>
              <a:camera prst="orthographicFront"/>
              <a:lightRig rig="threePt" dir="t"/>
            </a:scene3d>
            <a:sp3d extrusionH="57150">
              <a:bevelT w="38100" h="38100"/>
            </a:sp3d>
          </a:bodyPr>
          <a:lstStyle/>
          <a:p>
            <a:pPr algn="just"/>
            <a:r>
              <a:rPr lang="en-US" sz="2800" b="1" i="1" dirty="0" smtClean="0">
                <a:solidFill>
                  <a:srgbClr val="0060A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Answer: It is seen in Bangladesh, India, Srilanka, Mayanmar and some countries. </a:t>
            </a:r>
            <a:endParaRPr lang="en-US" sz="2800" b="1" i="1" dirty="0">
              <a:solidFill>
                <a:srgbClr val="0060A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61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647" y="1600300"/>
            <a:ext cx="2918138" cy="3657400"/>
          </a:xfrm>
          <a:prstGeom prst="rect">
            <a:avLst/>
          </a:prstGeom>
          <a:scene3d>
            <a:camera prst="orthographicFront"/>
            <a:lightRig rig="threePt" dir="t"/>
          </a:scene3d>
          <a:sp3d>
            <a:bevelT/>
          </a:sp3d>
        </p:spPr>
      </p:pic>
      <p:sp>
        <p:nvSpPr>
          <p:cNvPr id="6" name="TextBox 5"/>
          <p:cNvSpPr txBox="1"/>
          <p:nvPr/>
        </p:nvSpPr>
        <p:spPr>
          <a:xfrm>
            <a:off x="3696233" y="2274838"/>
            <a:ext cx="8173792" cy="2308324"/>
          </a:xfrm>
          <a:prstGeom prst="rect">
            <a:avLst/>
          </a:prstGeom>
          <a:noFill/>
        </p:spPr>
        <p:txBody>
          <a:bodyPr wrap="square" rtlCol="0">
            <a:spAutoFit/>
            <a:scene3d>
              <a:camera prst="orthographicFront"/>
              <a:lightRig rig="threePt" dir="t"/>
            </a:scene3d>
            <a:sp3d extrusionH="57150">
              <a:bevelT w="38100" h="38100"/>
            </a:sp3d>
          </a:bodyPr>
          <a:lstStyle/>
          <a:p>
            <a:pPr algn="just"/>
            <a:r>
              <a:rPr lang="en-US" sz="3600" b="1" i="1" dirty="0" err="1" smtClean="0">
                <a:ln>
                  <a:solidFill>
                    <a:schemeClr val="tx1"/>
                  </a:solidFill>
                </a:ln>
                <a:solidFill>
                  <a:srgbClr val="C00000"/>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rPr>
              <a:t>Rajan</a:t>
            </a:r>
            <a:r>
              <a:rPr lang="en-US" sz="3600" b="1" i="1" dirty="0" smtClean="0">
                <a:ln>
                  <a:solidFill>
                    <a:schemeClr val="tx1"/>
                  </a:solidFill>
                </a:ln>
                <a:solidFill>
                  <a:srgbClr val="C00000"/>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rPr>
              <a:t> </a:t>
            </a:r>
            <a:r>
              <a:rPr lang="en-US" sz="3600" b="1" i="1" dirty="0" err="1" smtClean="0">
                <a:ln>
                  <a:solidFill>
                    <a:schemeClr val="tx1"/>
                  </a:solidFill>
                </a:ln>
                <a:solidFill>
                  <a:srgbClr val="C00000"/>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rPr>
              <a:t>Shaha</a:t>
            </a:r>
            <a:endParaRPr lang="en-US" sz="3600" b="1" i="1" dirty="0" smtClean="0">
              <a:ln>
                <a:solidFill>
                  <a:schemeClr val="tx1"/>
                </a:solidFill>
              </a:ln>
              <a:solidFill>
                <a:srgbClr val="C00000"/>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a:p>
            <a:pPr algn="just"/>
            <a:r>
              <a:rPr lang="en-US" sz="3600" b="1" i="1" dirty="0" smtClean="0">
                <a:ln>
                  <a:solidFill>
                    <a:schemeClr val="tx1"/>
                  </a:solidFill>
                </a:ln>
                <a:solidFill>
                  <a:srgbClr val="C00000"/>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rPr>
              <a:t>Assistant Teacher in English</a:t>
            </a:r>
          </a:p>
          <a:p>
            <a:pPr algn="just"/>
            <a:r>
              <a:rPr lang="en-US" sz="3600" b="1" i="1" dirty="0" err="1" smtClean="0">
                <a:ln>
                  <a:solidFill>
                    <a:schemeClr val="tx1"/>
                  </a:solidFill>
                </a:ln>
                <a:solidFill>
                  <a:srgbClr val="C00000"/>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rPr>
              <a:t>Ispahani</a:t>
            </a:r>
            <a:r>
              <a:rPr lang="en-US" sz="3600" b="1" i="1" dirty="0" smtClean="0">
                <a:ln>
                  <a:solidFill>
                    <a:schemeClr val="tx1"/>
                  </a:solidFill>
                </a:ln>
                <a:solidFill>
                  <a:srgbClr val="C00000"/>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rPr>
              <a:t> Public School &amp; College</a:t>
            </a:r>
          </a:p>
          <a:p>
            <a:pPr algn="just"/>
            <a:r>
              <a:rPr lang="en-US" sz="3600" b="1" i="1" dirty="0" err="1" smtClean="0">
                <a:ln>
                  <a:solidFill>
                    <a:schemeClr val="tx1"/>
                  </a:solidFill>
                </a:ln>
                <a:solidFill>
                  <a:srgbClr val="C00000"/>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rPr>
              <a:t>Cumilla</a:t>
            </a:r>
            <a:r>
              <a:rPr lang="en-US" sz="3600" b="1" i="1" dirty="0" smtClean="0">
                <a:ln>
                  <a:solidFill>
                    <a:schemeClr val="tx1"/>
                  </a:solidFill>
                </a:ln>
                <a:solidFill>
                  <a:srgbClr val="C00000"/>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rPr>
              <a:t> Cantonment</a:t>
            </a:r>
            <a:endParaRPr lang="en-US" sz="3600" b="1" i="1" dirty="0">
              <a:ln>
                <a:solidFill>
                  <a:schemeClr val="tx1"/>
                </a:solidFill>
              </a:ln>
              <a:solidFill>
                <a:srgbClr val="C00000"/>
              </a:solidFill>
              <a:effectLst>
                <a:glow rad="101600">
                  <a:schemeClr val="accent2">
                    <a:satMod val="175000"/>
                    <a:alpha val="40000"/>
                  </a:schemeClr>
                </a:glow>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4395053" y="666192"/>
            <a:ext cx="3401893" cy="830997"/>
          </a:xfrm>
          <a:prstGeom prst="rect">
            <a:avLst/>
          </a:prstGeom>
        </p:spPr>
        <p:txBody>
          <a:bodyPr wrap="none">
            <a:spAutoFit/>
            <a:scene3d>
              <a:camera prst="orthographicFront"/>
              <a:lightRig rig="threePt" dir="t"/>
            </a:scene3d>
            <a:sp3d extrusionH="57150">
              <a:bevelT w="38100" h="38100"/>
            </a:sp3d>
          </a:bodyPr>
          <a:lstStyle/>
          <a:p>
            <a:pPr algn="ctr"/>
            <a:r>
              <a:rPr lang="en-US" sz="4800" b="1" i="1" cap="none" spc="0" dirty="0" smtClean="0">
                <a:ln w="13462">
                  <a:solidFill>
                    <a:schemeClr val="bg1"/>
                  </a:solidFill>
                  <a:prstDash val="solid"/>
                </a:ln>
                <a:solidFill>
                  <a:schemeClr val="bg1"/>
                </a:solidFill>
                <a:effectLst>
                  <a:glow rad="101600">
                    <a:schemeClr val="accent1">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Introduction</a:t>
            </a:r>
            <a:endParaRPr lang="en-US" sz="4800" b="1" i="1" cap="none" spc="0" dirty="0">
              <a:ln w="13462">
                <a:solidFill>
                  <a:schemeClr val="bg1"/>
                </a:solidFill>
                <a:prstDash val="solid"/>
              </a:ln>
              <a:solidFill>
                <a:schemeClr val="bg1"/>
              </a:solidFill>
              <a:effectLst>
                <a:glow rad="101600">
                  <a:schemeClr val="accent1">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729" y="240378"/>
            <a:ext cx="1682624" cy="168262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3842" y="4319779"/>
            <a:ext cx="3198158" cy="2538221"/>
          </a:xfrm>
          <a:prstGeom prst="rect">
            <a:avLst/>
          </a:prstGeom>
        </p:spPr>
      </p:pic>
    </p:spTree>
    <p:extLst>
      <p:ext uri="{BB962C8B-B14F-4D97-AF65-F5344CB8AC3E}">
        <p14:creationId xmlns:p14="http://schemas.microsoft.com/office/powerpoint/2010/main" val="2561132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2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5723" y="40341"/>
            <a:ext cx="2720553" cy="523220"/>
          </a:xfrm>
          <a:prstGeom prst="rect">
            <a:avLst/>
          </a:prstGeom>
        </p:spPr>
        <p:txBody>
          <a:bodyPr wrap="none">
            <a:spAutoFit/>
            <a:scene3d>
              <a:camera prst="orthographicFront"/>
              <a:lightRig rig="threePt" dir="t"/>
            </a:scene3d>
            <a:sp3d extrusionH="57150">
              <a:bevelT w="38100" h="38100"/>
            </a:sp3d>
          </a:bodyPr>
          <a:lstStyle/>
          <a:p>
            <a:pPr algn="ctr"/>
            <a:r>
              <a:rPr lang="en-US" sz="2800" b="1" i="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Vrinda" panose="020B0502040204020203" pitchFamily="34" charset="0"/>
              </a:rPr>
              <a:t>Grammar Focus</a:t>
            </a:r>
            <a:endParaRPr lang="en-US" sz="2800" i="1"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1" y="795462"/>
            <a:ext cx="12192001" cy="954107"/>
          </a:xfrm>
          <a:prstGeom prst="rect">
            <a:avLst/>
          </a:prstGeom>
        </p:spPr>
        <p:txBody>
          <a:bodyPr wrap="square">
            <a:spAutoFit/>
            <a:scene3d>
              <a:camera prst="orthographicFront"/>
              <a:lightRig rig="threePt" dir="t"/>
            </a:scene3d>
            <a:sp3d extrusionH="57150">
              <a:bevelT w="38100" h="38100"/>
            </a:sp3d>
          </a:bodyPr>
          <a:lstStyle/>
          <a:p>
            <a:pPr algn="just"/>
            <a:r>
              <a:rPr lang="en-US" sz="2800" b="1" i="1" dirty="0" err="1" smtClean="0">
                <a:latin typeface="Kalpurush" panose="02000600000000000000" pitchFamily="2" charset="0"/>
                <a:cs typeface="Kalpurush" panose="02000600000000000000" pitchFamily="2" charset="0"/>
              </a:rPr>
              <a:t>চিরন্তন</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সত্য</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অভ্যাস</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বা</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সাধারণ</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ঘটনা</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বোঝালে</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কিংবা</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বর্তমানকালে</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মাঝে</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মাঝে</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বা</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নিয়মিত</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ঘটে</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বোঝালে</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বাক্যটি</a:t>
            </a:r>
            <a:r>
              <a:rPr lang="en-US" sz="2800" b="1" i="1" dirty="0" smtClean="0">
                <a:latin typeface="Kalpurush" panose="02000600000000000000" pitchFamily="2" charset="0"/>
                <a:cs typeface="Kalpurush" panose="02000600000000000000" pitchFamily="2" charset="0"/>
              </a:rPr>
              <a:t> </a:t>
            </a:r>
            <a:r>
              <a:rPr lang="en-US" sz="2800" b="1" i="1" dirty="0" smtClean="0">
                <a:solidFill>
                  <a:srgbClr val="C00000"/>
                </a:solidFill>
                <a:latin typeface="Times New Roman" panose="02020603050405020304" pitchFamily="18" charset="0"/>
                <a:cs typeface="Times New Roman" panose="02020603050405020304" pitchFamily="18" charset="0"/>
              </a:rPr>
              <a:t>Present </a:t>
            </a:r>
            <a:r>
              <a:rPr lang="en-US" sz="2800" b="1" i="1" dirty="0" err="1" smtClean="0">
                <a:solidFill>
                  <a:srgbClr val="C00000"/>
                </a:solidFill>
                <a:latin typeface="Times New Roman" panose="02020603050405020304" pitchFamily="18" charset="0"/>
                <a:cs typeface="Times New Roman" panose="02020603050405020304" pitchFamily="18" charset="0"/>
              </a:rPr>
              <a:t>Indefinit</a:t>
            </a:r>
            <a:r>
              <a:rPr lang="en-US" sz="2800" b="1" i="1" dirty="0" smtClean="0">
                <a:solidFill>
                  <a:srgbClr val="C00000"/>
                </a:solidFill>
                <a:latin typeface="Times New Roman" panose="02020603050405020304" pitchFamily="18" charset="0"/>
                <a:cs typeface="Times New Roman" panose="02020603050405020304" pitchFamily="18" charset="0"/>
              </a:rPr>
              <a:t> Tense </a:t>
            </a:r>
            <a:r>
              <a:rPr lang="en-US" sz="2800" b="1" i="1" dirty="0" err="1" smtClean="0">
                <a:latin typeface="Kalpurush" panose="02000600000000000000" pitchFamily="2" charset="0"/>
                <a:cs typeface="Kalpurush" panose="02000600000000000000" pitchFamily="2" charset="0"/>
              </a:rPr>
              <a:t>হয়</a:t>
            </a:r>
            <a:r>
              <a:rPr lang="en-US" sz="2800" b="1" i="1" dirty="0" smtClean="0">
                <a:latin typeface="Kalpurush" panose="02000600000000000000" pitchFamily="2" charset="0"/>
                <a:cs typeface="Kalpurush" panose="02000600000000000000" pitchFamily="2" charset="0"/>
              </a:rPr>
              <a:t>। </a:t>
            </a:r>
            <a:r>
              <a:rPr lang="en-US" sz="2800" b="1" i="1" dirty="0" err="1" smtClean="0">
                <a:latin typeface="Kalpurush" panose="02000600000000000000" pitchFamily="2" charset="0"/>
                <a:cs typeface="Kalpurush" panose="02000600000000000000" pitchFamily="2" charset="0"/>
              </a:rPr>
              <a:t>যেমনঃ</a:t>
            </a:r>
            <a:endParaRPr lang="en-US" sz="2800" b="1" i="1" dirty="0">
              <a:latin typeface="Kalpurush" panose="02000600000000000000" pitchFamily="2" charset="0"/>
              <a:cs typeface="Kalpurush" panose="02000600000000000000" pitchFamily="2" charset="0"/>
            </a:endParaRPr>
          </a:p>
        </p:txBody>
      </p:sp>
      <p:sp>
        <p:nvSpPr>
          <p:cNvPr id="5" name="Rectangle 4"/>
          <p:cNvSpPr/>
          <p:nvPr/>
        </p:nvSpPr>
        <p:spPr>
          <a:xfrm>
            <a:off x="-2" y="2196623"/>
            <a:ext cx="12192001" cy="1384995"/>
          </a:xfrm>
          <a:prstGeom prst="rect">
            <a:avLst/>
          </a:prstGeom>
        </p:spPr>
        <p:txBody>
          <a:bodyPr wrap="square">
            <a:spAutoFit/>
            <a:scene3d>
              <a:camera prst="orthographicFront"/>
              <a:lightRig rig="threePt" dir="t"/>
            </a:scene3d>
            <a:sp3d extrusionH="57150">
              <a:bevelT w="38100" h="38100"/>
            </a:sp3d>
          </a:bodyPr>
          <a:lstStyle/>
          <a:p>
            <a:pPr marL="457200" indent="-457200">
              <a:lnSpc>
                <a:spcPct val="150000"/>
              </a:lnSpc>
              <a:buFont typeface="Wingdings" panose="05000000000000000000" pitchFamily="2" charset="2"/>
              <a:buChar char="Ø"/>
            </a:pPr>
            <a:r>
              <a:rPr lang="en-US" sz="2800" b="1" i="1" dirty="0" err="1">
                <a:solidFill>
                  <a:srgbClr val="002060"/>
                </a:solidFill>
                <a:latin typeface="Kalpurush" panose="02000600000000000000" pitchFamily="2" charset="0"/>
                <a:cs typeface="Kalpurush" panose="02000600000000000000" pitchFamily="2" charset="0"/>
              </a:rPr>
              <a:t>আমি</a:t>
            </a:r>
            <a:r>
              <a:rPr lang="en-US" sz="2800" b="1" i="1" dirty="0">
                <a:solidFill>
                  <a:srgbClr val="002060"/>
                </a:solidFill>
                <a:latin typeface="Kalpurush" panose="02000600000000000000" pitchFamily="2" charset="0"/>
                <a:cs typeface="Kalpurush" panose="02000600000000000000" pitchFamily="2" charset="0"/>
              </a:rPr>
              <a:t> </a:t>
            </a:r>
            <a:r>
              <a:rPr lang="en-US" sz="2800" b="1" i="1" dirty="0" err="1" smtClean="0">
                <a:solidFill>
                  <a:srgbClr val="002060"/>
                </a:solidFill>
                <a:latin typeface="Kalpurush" panose="02000600000000000000" pitchFamily="2" charset="0"/>
                <a:cs typeface="Kalpurush" panose="02000600000000000000" pitchFamily="2" charset="0"/>
              </a:rPr>
              <a:t>প্রথম</a:t>
            </a:r>
            <a:r>
              <a:rPr lang="en-US" sz="2800" b="1" i="1" dirty="0" smtClean="0">
                <a:solidFill>
                  <a:srgbClr val="002060"/>
                </a:solidFill>
                <a:latin typeface="Kalpurush" panose="02000600000000000000" pitchFamily="2" charset="0"/>
                <a:cs typeface="Kalpurush" panose="02000600000000000000" pitchFamily="2" charset="0"/>
              </a:rPr>
              <a:t> </a:t>
            </a:r>
            <a:r>
              <a:rPr lang="en-US" sz="2800" b="1" i="1" dirty="0" err="1">
                <a:solidFill>
                  <a:srgbClr val="002060"/>
                </a:solidFill>
                <a:latin typeface="Kalpurush" panose="02000600000000000000" pitchFamily="2" charset="0"/>
                <a:cs typeface="Kalpurush" panose="02000600000000000000" pitchFamily="2" charset="0"/>
              </a:rPr>
              <a:t>আলো</a:t>
            </a:r>
            <a:r>
              <a:rPr lang="en-US" sz="2800" b="1" i="1" dirty="0">
                <a:solidFill>
                  <a:srgbClr val="002060"/>
                </a:solidFill>
                <a:latin typeface="Kalpurush" panose="02000600000000000000" pitchFamily="2" charset="0"/>
                <a:cs typeface="Kalpurush" panose="02000600000000000000" pitchFamily="2" charset="0"/>
              </a:rPr>
              <a:t> </a:t>
            </a:r>
            <a:r>
              <a:rPr lang="en-US" sz="2800" b="1" i="1" dirty="0" err="1">
                <a:solidFill>
                  <a:srgbClr val="002060"/>
                </a:solidFill>
                <a:latin typeface="Kalpurush" panose="02000600000000000000" pitchFamily="2" charset="0"/>
                <a:cs typeface="Kalpurush" panose="02000600000000000000" pitchFamily="2" charset="0"/>
              </a:rPr>
              <a:t>পত্রিকা</a:t>
            </a:r>
            <a:r>
              <a:rPr lang="en-US" sz="2800" b="1" i="1" dirty="0">
                <a:solidFill>
                  <a:srgbClr val="002060"/>
                </a:solidFill>
                <a:latin typeface="Kalpurush" panose="02000600000000000000" pitchFamily="2" charset="0"/>
                <a:cs typeface="Kalpurush" panose="02000600000000000000" pitchFamily="2" charset="0"/>
              </a:rPr>
              <a:t> </a:t>
            </a:r>
            <a:r>
              <a:rPr lang="en-US" sz="2800" b="1" i="1" dirty="0" err="1" smtClean="0">
                <a:solidFill>
                  <a:srgbClr val="002060"/>
                </a:solidFill>
                <a:latin typeface="Kalpurush" panose="02000600000000000000" pitchFamily="2" charset="0"/>
                <a:cs typeface="Kalpurush" panose="02000600000000000000" pitchFamily="2" charset="0"/>
              </a:rPr>
              <a:t>পড়ি</a:t>
            </a:r>
            <a:r>
              <a:rPr lang="en-US" sz="2800" b="1" i="1" dirty="0" smtClean="0">
                <a:solidFill>
                  <a:srgbClr val="002060"/>
                </a:solidFill>
                <a:latin typeface="Kalpurush" panose="02000600000000000000" pitchFamily="2" charset="0"/>
                <a:cs typeface="Kalpurush" panose="02000600000000000000" pitchFamily="2" charset="0"/>
              </a:rPr>
              <a:t>- </a:t>
            </a:r>
            <a:r>
              <a:rPr lang="en-US" sz="2800" b="1" i="1" dirty="0" smtClean="0">
                <a:solidFill>
                  <a:srgbClr val="002060"/>
                </a:solidFill>
                <a:latin typeface="Times New Roman" panose="02020603050405020304" pitchFamily="18" charset="0"/>
                <a:cs typeface="Times New Roman" panose="02020603050405020304" pitchFamily="18" charset="0"/>
              </a:rPr>
              <a:t>I read the </a:t>
            </a:r>
            <a:r>
              <a:rPr lang="en-US" sz="2800" b="1" i="1" dirty="0" err="1" smtClean="0">
                <a:solidFill>
                  <a:srgbClr val="002060"/>
                </a:solidFill>
                <a:latin typeface="Times New Roman" panose="02020603050405020304" pitchFamily="18" charset="0"/>
                <a:cs typeface="Times New Roman" panose="02020603050405020304" pitchFamily="18" charset="0"/>
              </a:rPr>
              <a:t>Prothom-Alo</a:t>
            </a:r>
            <a:r>
              <a:rPr lang="en-US" sz="2800" b="1" i="1" dirty="0" smtClean="0">
                <a:solidFill>
                  <a:srgbClr val="002060"/>
                </a:solidFill>
                <a:latin typeface="Times New Roman" panose="02020603050405020304" pitchFamily="18" charset="0"/>
                <a:cs typeface="Times New Roman" panose="02020603050405020304" pitchFamily="18" charset="0"/>
              </a:rPr>
              <a:t> newspaper.</a:t>
            </a:r>
          </a:p>
          <a:p>
            <a:pPr marL="457200" indent="-457200">
              <a:lnSpc>
                <a:spcPct val="150000"/>
              </a:lnSpc>
              <a:buFont typeface="Wingdings" panose="05000000000000000000" pitchFamily="2" charset="2"/>
              <a:buChar char="Ø"/>
            </a:pPr>
            <a:r>
              <a:rPr lang="en-US" sz="2800" b="1" i="1" dirty="0" err="1">
                <a:solidFill>
                  <a:srgbClr val="002060"/>
                </a:solidFill>
                <a:latin typeface="Kalpurush" panose="02000600000000000000" pitchFamily="2" charset="0"/>
                <a:cs typeface="Kalpurush" panose="02000600000000000000" pitchFamily="2" charset="0"/>
              </a:rPr>
              <a:t>সূর্য</a:t>
            </a:r>
            <a:r>
              <a:rPr lang="en-US" sz="2800" b="1" i="1" dirty="0">
                <a:solidFill>
                  <a:srgbClr val="002060"/>
                </a:solidFill>
                <a:latin typeface="Kalpurush" panose="02000600000000000000" pitchFamily="2" charset="0"/>
                <a:cs typeface="Kalpurush" panose="02000600000000000000" pitchFamily="2" charset="0"/>
              </a:rPr>
              <a:t> </a:t>
            </a:r>
            <a:r>
              <a:rPr lang="en-US" sz="2800" b="1" i="1" dirty="0" err="1">
                <a:solidFill>
                  <a:srgbClr val="002060"/>
                </a:solidFill>
                <a:latin typeface="Kalpurush" panose="02000600000000000000" pitchFamily="2" charset="0"/>
                <a:cs typeface="Kalpurush" panose="02000600000000000000" pitchFamily="2" charset="0"/>
              </a:rPr>
              <a:t>পূর্ব</a:t>
            </a:r>
            <a:r>
              <a:rPr lang="en-US" sz="2800" b="1" i="1" dirty="0">
                <a:solidFill>
                  <a:srgbClr val="002060"/>
                </a:solidFill>
                <a:latin typeface="Kalpurush" panose="02000600000000000000" pitchFamily="2" charset="0"/>
                <a:cs typeface="Kalpurush" panose="02000600000000000000" pitchFamily="2" charset="0"/>
              </a:rPr>
              <a:t> </a:t>
            </a:r>
            <a:r>
              <a:rPr lang="en-US" sz="2800" b="1" i="1" dirty="0" err="1">
                <a:solidFill>
                  <a:srgbClr val="002060"/>
                </a:solidFill>
                <a:latin typeface="Kalpurush" panose="02000600000000000000" pitchFamily="2" charset="0"/>
                <a:cs typeface="Kalpurush" panose="02000600000000000000" pitchFamily="2" charset="0"/>
              </a:rPr>
              <a:t>দিকে</a:t>
            </a:r>
            <a:r>
              <a:rPr lang="en-US" sz="2800" b="1" i="1" dirty="0">
                <a:solidFill>
                  <a:srgbClr val="002060"/>
                </a:solidFill>
                <a:latin typeface="Kalpurush" panose="02000600000000000000" pitchFamily="2" charset="0"/>
                <a:cs typeface="Kalpurush" panose="02000600000000000000" pitchFamily="2" charset="0"/>
              </a:rPr>
              <a:t> </a:t>
            </a:r>
            <a:r>
              <a:rPr lang="en-US" sz="2800" b="1" i="1" dirty="0" err="1" smtClean="0">
                <a:solidFill>
                  <a:srgbClr val="002060"/>
                </a:solidFill>
                <a:latin typeface="Kalpurush" panose="02000600000000000000" pitchFamily="2" charset="0"/>
                <a:cs typeface="Kalpurush" panose="02000600000000000000" pitchFamily="2" charset="0"/>
              </a:rPr>
              <a:t>ওঠে</a:t>
            </a:r>
            <a:r>
              <a:rPr lang="en-US" sz="2800" b="1" i="1" dirty="0" smtClean="0">
                <a:solidFill>
                  <a:srgbClr val="002060"/>
                </a:solidFill>
                <a:latin typeface="Kalpurush" panose="02000600000000000000" pitchFamily="2" charset="0"/>
                <a:cs typeface="Kalpurush" panose="02000600000000000000" pitchFamily="2" charset="0"/>
              </a:rPr>
              <a:t>- </a:t>
            </a:r>
            <a:r>
              <a:rPr lang="en-US" sz="2800" b="1" i="1" dirty="0" smtClean="0">
                <a:solidFill>
                  <a:srgbClr val="002060"/>
                </a:solidFill>
                <a:latin typeface="Times New Roman" panose="02020603050405020304" pitchFamily="18" charset="0"/>
                <a:cs typeface="Times New Roman" panose="02020603050405020304" pitchFamily="18" charset="0"/>
              </a:rPr>
              <a:t>The sun rises in the east.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0" y="4028672"/>
            <a:ext cx="12192000" cy="1116972"/>
          </a:xfrm>
          <a:prstGeom prst="rect">
            <a:avLst/>
          </a:prstGeom>
        </p:spPr>
        <p:txBody>
          <a:bodyPr wrap="square">
            <a:spAutoFit/>
            <a:scene3d>
              <a:camera prst="orthographicFront"/>
              <a:lightRig rig="threePt" dir="t"/>
            </a:scene3d>
            <a:sp3d extrusionH="57150">
              <a:bevelT w="38100" h="38100"/>
            </a:sp3d>
          </a:bodyPr>
          <a:lstStyle/>
          <a:p>
            <a:pPr>
              <a:lnSpc>
                <a:spcPct val="107000"/>
              </a:lnSpc>
              <a:spcAft>
                <a:spcPts val="800"/>
              </a:spcAft>
            </a:pPr>
            <a:r>
              <a:rPr lang="en-US" sz="2800" b="1" i="1" dirty="0">
                <a:solidFill>
                  <a:srgbClr val="C00000"/>
                </a:solidFill>
                <a:latin typeface="Times New Roman" panose="02020603050405020304" pitchFamily="18" charset="0"/>
                <a:ea typeface="Calibri" panose="020F0502020204030204" pitchFamily="34" charset="0"/>
                <a:cs typeface="Vrinda" panose="020B0502040204020203" pitchFamily="34" charset="0"/>
              </a:rPr>
              <a:t>Present Indefinite </a:t>
            </a:r>
            <a:r>
              <a:rPr lang="en-US" sz="2800" b="1" i="1"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Tense-</a:t>
            </a:r>
            <a:r>
              <a:rPr lang="en-US" sz="2800" b="1" i="1" dirty="0">
                <a:solidFill>
                  <a:srgbClr val="C00000"/>
                </a:solidFill>
                <a:latin typeface="SutonnyMJ" pitchFamily="2" charset="0"/>
                <a:ea typeface="Calibri" panose="020F0502020204030204" pitchFamily="34" charset="0"/>
                <a:cs typeface="SutonnyMJ" pitchFamily="2" charset="0"/>
              </a:rPr>
              <a:t> </a:t>
            </a:r>
            <a:r>
              <a:rPr lang="en-US" sz="2800" b="1" i="1" dirty="0" err="1" smtClean="0">
                <a:latin typeface="Kalpurush" panose="02000600000000000000" pitchFamily="2" charset="0"/>
                <a:ea typeface="Calibri" panose="020F0502020204030204" pitchFamily="34" charset="0"/>
                <a:cs typeface="Kalpurush" panose="02000600000000000000" pitchFamily="2" charset="0"/>
              </a:rPr>
              <a:t>এর</a:t>
            </a:r>
            <a:r>
              <a:rPr lang="en-US" sz="2800" b="1" i="1" dirty="0" smtClean="0">
                <a:latin typeface="Kalpurush" panose="02000600000000000000" pitchFamily="2" charset="0"/>
                <a:ea typeface="Calibri" panose="020F0502020204030204" pitchFamily="34" charset="0"/>
                <a:cs typeface="Kalpurush" panose="02000600000000000000" pitchFamily="2" charset="0"/>
              </a:rPr>
              <a:t> </a:t>
            </a:r>
            <a:r>
              <a:rPr lang="en-US" sz="2800" b="1" i="1" dirty="0" err="1" smtClean="0">
                <a:latin typeface="Kalpurush" panose="02000600000000000000" pitchFamily="2" charset="0"/>
                <a:ea typeface="Calibri" panose="020F0502020204030204" pitchFamily="34" charset="0"/>
                <a:cs typeface="Kalpurush" panose="02000600000000000000" pitchFamily="2" charset="0"/>
              </a:rPr>
              <a:t>ক্ষেত্রে</a:t>
            </a:r>
            <a:r>
              <a:rPr lang="en-US" sz="2800" b="1" i="1" dirty="0" smtClean="0">
                <a:latin typeface="Kalpurush" panose="02000600000000000000" pitchFamily="2" charset="0"/>
                <a:ea typeface="Calibri" panose="020F0502020204030204" pitchFamily="34" charset="0"/>
                <a:cs typeface="Kalpurush" panose="02000600000000000000" pitchFamily="2" charset="0"/>
              </a:rPr>
              <a:t> </a:t>
            </a:r>
            <a:r>
              <a:rPr lang="en-US" sz="2800" b="1" i="1" dirty="0" err="1" smtClean="0">
                <a:latin typeface="Kalpurush" panose="02000600000000000000" pitchFamily="2" charset="0"/>
                <a:ea typeface="Calibri" panose="020F0502020204030204" pitchFamily="34" charset="0"/>
                <a:cs typeface="Kalpurush" panose="02000600000000000000" pitchFamily="2" charset="0"/>
              </a:rPr>
              <a:t>নিচের</a:t>
            </a:r>
            <a:r>
              <a:rPr lang="en-US" sz="2800" b="1" i="1" dirty="0" smtClean="0">
                <a:latin typeface="Times New Roman" panose="02020603050405020304" pitchFamily="18" charset="0"/>
                <a:ea typeface="Calibri" panose="020F0502020204030204" pitchFamily="34" charset="0"/>
                <a:cs typeface="Vrinda" panose="020B0502040204020203" pitchFamily="34" charset="0"/>
              </a:rPr>
              <a:t>  </a:t>
            </a:r>
            <a:r>
              <a:rPr lang="en-US" sz="2800" b="1" i="1"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structure- </a:t>
            </a:r>
            <a:r>
              <a:rPr lang="en-US" sz="2800" b="1" i="1" dirty="0" err="1" smtClean="0">
                <a:latin typeface="Kalpurush" panose="02000600000000000000" pitchFamily="2" charset="0"/>
                <a:ea typeface="Calibri" panose="020F0502020204030204" pitchFamily="34" charset="0"/>
                <a:cs typeface="Kalpurush" panose="02000600000000000000" pitchFamily="2" charset="0"/>
              </a:rPr>
              <a:t>টি</a:t>
            </a:r>
            <a:r>
              <a:rPr lang="en-US" sz="2800" b="1" i="1" dirty="0" smtClean="0">
                <a:latin typeface="Kalpurush" panose="02000600000000000000" pitchFamily="2" charset="0"/>
                <a:ea typeface="Calibri" panose="020F0502020204030204" pitchFamily="34" charset="0"/>
                <a:cs typeface="Kalpurush" panose="02000600000000000000" pitchFamily="2" charset="0"/>
              </a:rPr>
              <a:t> </a:t>
            </a:r>
            <a:r>
              <a:rPr lang="en-US" sz="2800" b="1" i="1" dirty="0" err="1" smtClean="0">
                <a:latin typeface="Kalpurush" panose="02000600000000000000" pitchFamily="2" charset="0"/>
                <a:ea typeface="Calibri" panose="020F0502020204030204" pitchFamily="34" charset="0"/>
                <a:cs typeface="Kalpurush" panose="02000600000000000000" pitchFamily="2" charset="0"/>
              </a:rPr>
              <a:t>ব্যবহৃত</a:t>
            </a:r>
            <a:r>
              <a:rPr lang="en-US" sz="2800" b="1" i="1" dirty="0" smtClean="0">
                <a:latin typeface="Kalpurush" panose="02000600000000000000" pitchFamily="2" charset="0"/>
                <a:ea typeface="Calibri" panose="020F0502020204030204" pitchFamily="34" charset="0"/>
                <a:cs typeface="Kalpurush" panose="02000600000000000000" pitchFamily="2" charset="0"/>
              </a:rPr>
              <a:t> </a:t>
            </a:r>
            <a:r>
              <a:rPr lang="en-US" sz="2800" b="1" i="1" dirty="0" err="1" smtClean="0">
                <a:latin typeface="Kalpurush" panose="02000600000000000000" pitchFamily="2" charset="0"/>
                <a:ea typeface="Calibri" panose="020F0502020204030204" pitchFamily="34" charset="0"/>
                <a:cs typeface="Kalpurush" panose="02000600000000000000" pitchFamily="2" charset="0"/>
              </a:rPr>
              <a:t>হয়</a:t>
            </a:r>
            <a:r>
              <a:rPr lang="en-US" sz="2800" b="1" i="1" dirty="0" smtClean="0">
                <a:latin typeface="Kalpurush" panose="02000600000000000000" pitchFamily="2" charset="0"/>
                <a:ea typeface="Calibri" panose="020F0502020204030204" pitchFamily="34" charset="0"/>
                <a:cs typeface="Kalpurush" panose="02000600000000000000" pitchFamily="2" charset="0"/>
              </a:rPr>
              <a:t>। </a:t>
            </a:r>
            <a:endParaRPr lang="en-US" sz="2800" b="1" i="1" dirty="0">
              <a:latin typeface="Calibri" panose="020F0502020204030204" pitchFamily="34" charset="0"/>
              <a:ea typeface="Calibri" panose="020F0502020204030204" pitchFamily="34" charset="0"/>
              <a:cs typeface="Vrinda" panose="020B0502040204020203" pitchFamily="34" charset="0"/>
            </a:endParaRPr>
          </a:p>
          <a:p>
            <a:pPr>
              <a:lnSpc>
                <a:spcPct val="107000"/>
              </a:lnSpc>
              <a:spcAft>
                <a:spcPts val="800"/>
              </a:spcAft>
            </a:pPr>
            <a:r>
              <a:rPr lang="en-US" sz="2800" b="1" i="1" dirty="0">
                <a:solidFill>
                  <a:srgbClr val="C00000"/>
                </a:solidFill>
                <a:latin typeface="Times New Roman" panose="02020603050405020304" pitchFamily="18" charset="0"/>
                <a:ea typeface="Calibri" panose="020F0502020204030204" pitchFamily="34" charset="0"/>
                <a:cs typeface="Vrinda" panose="020B0502040204020203" pitchFamily="34" charset="0"/>
              </a:rPr>
              <a:t>Structure : Subject + </a:t>
            </a:r>
            <a:r>
              <a:rPr lang="en-US" sz="2800" b="1" i="1"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verb- </a:t>
            </a:r>
            <a:r>
              <a:rPr lang="en-US" sz="2800" b="1" i="1" dirty="0" err="1" smtClean="0">
                <a:latin typeface="Kalpurush" panose="02000600000000000000" pitchFamily="2" charset="0"/>
                <a:ea typeface="Calibri" panose="020F0502020204030204" pitchFamily="34" charset="0"/>
                <a:cs typeface="Kalpurush" panose="02000600000000000000" pitchFamily="2" charset="0"/>
              </a:rPr>
              <a:t>এর</a:t>
            </a:r>
            <a:r>
              <a:rPr lang="en-US" sz="2800" b="1" i="1" dirty="0" smtClean="0">
                <a:latin typeface="Times New Roman" panose="02020603050405020304" pitchFamily="18" charset="0"/>
                <a:ea typeface="Calibri" panose="020F0502020204030204" pitchFamily="34" charset="0"/>
                <a:cs typeface="Vrinda" panose="020B0502040204020203" pitchFamily="34" charset="0"/>
              </a:rPr>
              <a:t>  </a:t>
            </a:r>
            <a:r>
              <a:rPr lang="en-US" sz="2800" b="1" i="1" dirty="0">
                <a:solidFill>
                  <a:srgbClr val="C00000"/>
                </a:solidFill>
                <a:latin typeface="Times New Roman" panose="02020603050405020304" pitchFamily="18" charset="0"/>
                <a:ea typeface="Calibri" panose="020F0502020204030204" pitchFamily="34" charset="0"/>
                <a:cs typeface="Vrinda" panose="020B0502040204020203" pitchFamily="34" charset="0"/>
              </a:rPr>
              <a:t>present form</a:t>
            </a:r>
            <a:r>
              <a:rPr lang="en-US" sz="2800" b="1" i="1" dirty="0">
                <a:latin typeface="Times New Roman" panose="02020603050405020304" pitchFamily="18" charset="0"/>
                <a:ea typeface="Calibri" panose="020F0502020204030204" pitchFamily="34" charset="0"/>
                <a:cs typeface="Vrinda" panose="020B0502040204020203" pitchFamily="34" charset="0"/>
              </a:rPr>
              <a:t> </a:t>
            </a:r>
            <a:r>
              <a:rPr lang="en-US" sz="2800" b="1" i="1" dirty="0" smtClean="0">
                <a:latin typeface="Times New Roman" panose="02020603050405020304" pitchFamily="18" charset="0"/>
                <a:ea typeface="Calibri" panose="020F0502020204030204" pitchFamily="34" charset="0"/>
                <a:cs typeface="Vrinda" panose="020B0502040204020203" pitchFamily="34" charset="0"/>
              </a:rPr>
              <a:t>+ </a:t>
            </a:r>
            <a:r>
              <a:rPr lang="en-US" sz="2800" b="1" i="1" dirty="0" smtClean="0">
                <a:latin typeface="SutonnyMJ" pitchFamily="2" charset="0"/>
                <a:ea typeface="Calibri" panose="020F0502020204030204" pitchFamily="34" charset="0"/>
                <a:cs typeface="SutonnyMJ" pitchFamily="2" charset="0"/>
              </a:rPr>
              <a:t> </a:t>
            </a:r>
            <a:r>
              <a:rPr lang="en-US" sz="2800" b="1" i="1" dirty="0" err="1" smtClean="0">
                <a:latin typeface="Kalpurush" panose="02000600000000000000" pitchFamily="2" charset="0"/>
                <a:ea typeface="Calibri" panose="020F0502020204030204" pitchFamily="34" charset="0"/>
                <a:cs typeface="Kalpurush" panose="02000600000000000000" pitchFamily="2" charset="0"/>
              </a:rPr>
              <a:t>বাকি</a:t>
            </a:r>
            <a:r>
              <a:rPr lang="en-US" sz="2800" b="1" i="1" dirty="0" smtClean="0">
                <a:latin typeface="Kalpurush" panose="02000600000000000000" pitchFamily="2" charset="0"/>
                <a:ea typeface="Calibri" panose="020F0502020204030204" pitchFamily="34" charset="0"/>
                <a:cs typeface="Kalpurush" panose="02000600000000000000" pitchFamily="2" charset="0"/>
              </a:rPr>
              <a:t> </a:t>
            </a:r>
            <a:r>
              <a:rPr lang="en-US" sz="2800" b="1" i="1" dirty="0" err="1" smtClean="0">
                <a:latin typeface="Kalpurush" panose="02000600000000000000" pitchFamily="2" charset="0"/>
                <a:ea typeface="Calibri" panose="020F0502020204030204" pitchFamily="34" charset="0"/>
                <a:cs typeface="Kalpurush" panose="02000600000000000000" pitchFamily="2" charset="0"/>
              </a:rPr>
              <a:t>অংশ</a:t>
            </a:r>
            <a:r>
              <a:rPr lang="en-US" sz="2800" b="1" i="1" dirty="0" smtClean="0">
                <a:latin typeface="Kalpurush" panose="02000600000000000000" pitchFamily="2" charset="0"/>
                <a:ea typeface="Calibri" panose="020F0502020204030204" pitchFamily="34" charset="0"/>
                <a:cs typeface="Kalpurush" panose="02000600000000000000" pitchFamily="2" charset="0"/>
              </a:rPr>
              <a:t>। </a:t>
            </a:r>
            <a:endParaRPr lang="en-US" sz="2800" b="1" i="1" dirty="0">
              <a:latin typeface="Calibri" panose="020F0502020204030204" pitchFamily="34" charset="0"/>
              <a:ea typeface="Calibri" panose="020F0502020204030204" pitchFamily="34" charset="0"/>
              <a:cs typeface="Vrinda" panose="020B0502040204020203" pitchFamily="34" charset="0"/>
            </a:endParaRPr>
          </a:p>
        </p:txBody>
      </p:sp>
      <p:sp>
        <p:nvSpPr>
          <p:cNvPr id="8" name="Rectangle 7"/>
          <p:cNvSpPr/>
          <p:nvPr/>
        </p:nvSpPr>
        <p:spPr>
          <a:xfrm>
            <a:off x="0" y="5592698"/>
            <a:ext cx="12192000" cy="1014380"/>
          </a:xfrm>
          <a:prstGeom prst="rect">
            <a:avLst/>
          </a:prstGeom>
        </p:spPr>
        <p:txBody>
          <a:bodyPr wrap="square">
            <a:spAutoFit/>
            <a:scene3d>
              <a:camera prst="orthographicFront"/>
              <a:lightRig rig="threePt" dir="t"/>
            </a:scene3d>
            <a:sp3d extrusionH="57150">
              <a:bevelT w="38100" h="38100"/>
            </a:sp3d>
          </a:bodyPr>
          <a:lstStyle/>
          <a:p>
            <a:pPr>
              <a:lnSpc>
                <a:spcPct val="107000"/>
              </a:lnSpc>
              <a:spcAft>
                <a:spcPts val="800"/>
              </a:spcAft>
            </a:pPr>
            <a:r>
              <a:rPr lang="en-US" sz="2800" b="1" i="1"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Note: Subject </a:t>
            </a:r>
            <a:r>
              <a:rPr lang="en-US" sz="2800" b="1" i="1" dirty="0" err="1" smtClean="0">
                <a:solidFill>
                  <a:srgbClr val="C00000"/>
                </a:solidFill>
                <a:latin typeface="Kalpurush" panose="02000600000000000000" pitchFamily="2" charset="0"/>
                <a:ea typeface="Calibri" panose="020F0502020204030204" pitchFamily="34" charset="0"/>
                <a:cs typeface="Kalpurush" panose="02000600000000000000" pitchFamily="2" charset="0"/>
              </a:rPr>
              <a:t>যদি</a:t>
            </a:r>
            <a:r>
              <a:rPr lang="en-US" sz="2800" b="1" i="1"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 3</a:t>
            </a:r>
            <a:r>
              <a:rPr lang="en-US" sz="2800" b="1" i="1" baseline="30000"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rd</a:t>
            </a:r>
            <a:r>
              <a:rPr lang="en-US" sz="2800" b="1" i="1"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 Person Singular Number </a:t>
            </a:r>
            <a:r>
              <a:rPr lang="en-US" sz="2800" b="1" i="1" dirty="0" smtClean="0">
                <a:solidFill>
                  <a:srgbClr val="002060"/>
                </a:solidFill>
                <a:latin typeface="Times New Roman" panose="02020603050405020304" pitchFamily="18" charset="0"/>
                <a:ea typeface="Calibri" panose="020F0502020204030204" pitchFamily="34" charset="0"/>
                <a:cs typeface="Vrinda" panose="020B0502040204020203" pitchFamily="34" charset="0"/>
              </a:rPr>
              <a:t>(he/she/it/</a:t>
            </a:r>
            <a:r>
              <a:rPr lang="en-US" sz="2800" b="1" i="1" dirty="0" err="1" smtClean="0">
                <a:solidFill>
                  <a:srgbClr val="002060"/>
                </a:solidFill>
                <a:latin typeface="Times New Roman" panose="02020603050405020304" pitchFamily="18" charset="0"/>
                <a:ea typeface="Calibri" panose="020F0502020204030204" pitchFamily="34" charset="0"/>
                <a:cs typeface="Vrinda" panose="020B0502040204020203" pitchFamily="34" charset="0"/>
              </a:rPr>
              <a:t>Jony</a:t>
            </a:r>
            <a:r>
              <a:rPr lang="en-US" sz="2800" b="1" i="1" dirty="0" smtClean="0">
                <a:solidFill>
                  <a:srgbClr val="002060"/>
                </a:solidFill>
                <a:latin typeface="Times New Roman" panose="02020603050405020304" pitchFamily="18" charset="0"/>
                <a:ea typeface="Calibri" panose="020F0502020204030204" pitchFamily="34" charset="0"/>
                <a:cs typeface="Vrinda" panose="020B0502040204020203" pitchFamily="34" charset="0"/>
              </a:rPr>
              <a:t>/</a:t>
            </a:r>
            <a:r>
              <a:rPr lang="en-US" sz="2800" b="1" i="1" dirty="0" err="1" smtClean="0">
                <a:solidFill>
                  <a:srgbClr val="002060"/>
                </a:solidFill>
                <a:latin typeface="Times New Roman" panose="02020603050405020304" pitchFamily="18" charset="0"/>
                <a:ea typeface="Calibri" panose="020F0502020204030204" pitchFamily="34" charset="0"/>
                <a:cs typeface="Vrinda" panose="020B0502040204020203" pitchFamily="34" charset="0"/>
              </a:rPr>
              <a:t>Jui</a:t>
            </a:r>
            <a:r>
              <a:rPr lang="en-US" sz="2800" b="1" i="1" dirty="0" smtClean="0">
                <a:solidFill>
                  <a:srgbClr val="002060"/>
                </a:solidFill>
                <a:latin typeface="Times New Roman" panose="02020603050405020304" pitchFamily="18" charset="0"/>
                <a:ea typeface="Calibri" panose="020F0502020204030204" pitchFamily="34" charset="0"/>
                <a:cs typeface="Vrinda" panose="020B0502040204020203" pitchFamily="34" charset="0"/>
              </a:rPr>
              <a:t> etc.)</a:t>
            </a:r>
            <a:r>
              <a:rPr lang="en-US" sz="2800" b="1" i="1"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 </a:t>
            </a:r>
            <a:r>
              <a:rPr lang="en-US" sz="2800" b="1" i="1" dirty="0" err="1" smtClean="0">
                <a:solidFill>
                  <a:srgbClr val="C00000"/>
                </a:solidFill>
                <a:latin typeface="Kalpurush" panose="02000600000000000000" pitchFamily="2" charset="0"/>
                <a:ea typeface="Calibri" panose="020F0502020204030204" pitchFamily="34" charset="0"/>
                <a:cs typeface="Kalpurush" panose="02000600000000000000" pitchFamily="2" charset="0"/>
              </a:rPr>
              <a:t>হয়</a:t>
            </a:r>
            <a:r>
              <a:rPr lang="en-US" sz="2800" b="1" i="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2800" b="1" i="1" dirty="0" err="1" smtClean="0">
                <a:solidFill>
                  <a:srgbClr val="C00000"/>
                </a:solidFill>
                <a:latin typeface="Kalpurush" panose="02000600000000000000" pitchFamily="2" charset="0"/>
                <a:ea typeface="Calibri" panose="020F0502020204030204" pitchFamily="34" charset="0"/>
                <a:cs typeface="Kalpurush" panose="02000600000000000000" pitchFamily="2" charset="0"/>
              </a:rPr>
              <a:t>তাহলে</a:t>
            </a:r>
            <a:r>
              <a:rPr lang="en-US" sz="2800" b="1" i="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2800" b="1" i="1"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Verb </a:t>
            </a:r>
            <a:r>
              <a:rPr lang="en-US" sz="2800" b="1" i="1" dirty="0" err="1" smtClean="0">
                <a:solidFill>
                  <a:srgbClr val="C00000"/>
                </a:solidFill>
                <a:latin typeface="Kalpurush" panose="02000600000000000000" pitchFamily="2" charset="0"/>
                <a:ea typeface="Calibri" panose="020F0502020204030204" pitchFamily="34" charset="0"/>
                <a:cs typeface="Kalpurush" panose="02000600000000000000" pitchFamily="2" charset="0"/>
              </a:rPr>
              <a:t>এর</a:t>
            </a:r>
            <a:r>
              <a:rPr lang="en-US" sz="2800" b="1" i="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2800" b="1" i="1" dirty="0" err="1" smtClean="0">
                <a:solidFill>
                  <a:srgbClr val="C00000"/>
                </a:solidFill>
                <a:latin typeface="Kalpurush" panose="02000600000000000000" pitchFamily="2" charset="0"/>
                <a:ea typeface="Calibri" panose="020F0502020204030204" pitchFamily="34" charset="0"/>
                <a:cs typeface="Kalpurush" panose="02000600000000000000" pitchFamily="2" charset="0"/>
              </a:rPr>
              <a:t>সাথে</a:t>
            </a:r>
            <a:r>
              <a:rPr lang="en-US" sz="2800" b="1" i="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2800" b="1" i="1"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‘s’ </a:t>
            </a:r>
            <a:r>
              <a:rPr lang="en-US" sz="2800" b="1" i="1" dirty="0" err="1" smtClean="0">
                <a:solidFill>
                  <a:srgbClr val="C00000"/>
                </a:solidFill>
                <a:latin typeface="Kalpurush" panose="02000600000000000000" pitchFamily="2" charset="0"/>
                <a:ea typeface="Calibri" panose="020F0502020204030204" pitchFamily="34" charset="0"/>
                <a:cs typeface="Kalpurush" panose="02000600000000000000" pitchFamily="2" charset="0"/>
              </a:rPr>
              <a:t>বা</a:t>
            </a:r>
            <a:r>
              <a:rPr lang="en-US" sz="2800" b="1" i="1"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 ‘</a:t>
            </a:r>
            <a:r>
              <a:rPr lang="en-US" sz="2800" b="1" i="1" dirty="0" err="1" smtClean="0">
                <a:solidFill>
                  <a:srgbClr val="C00000"/>
                </a:solidFill>
                <a:latin typeface="Times New Roman" panose="02020603050405020304" pitchFamily="18" charset="0"/>
                <a:ea typeface="Calibri" panose="020F0502020204030204" pitchFamily="34" charset="0"/>
                <a:cs typeface="Vrinda" panose="020B0502040204020203" pitchFamily="34" charset="0"/>
              </a:rPr>
              <a:t>es</a:t>
            </a:r>
            <a:r>
              <a:rPr lang="en-US" sz="2800" b="1" i="1" dirty="0" smtClean="0">
                <a:solidFill>
                  <a:srgbClr val="C00000"/>
                </a:solidFill>
                <a:latin typeface="Times New Roman" panose="02020603050405020304" pitchFamily="18" charset="0"/>
                <a:ea typeface="Calibri" panose="020F0502020204030204" pitchFamily="34" charset="0"/>
                <a:cs typeface="Vrinda" panose="020B0502040204020203" pitchFamily="34" charset="0"/>
              </a:rPr>
              <a:t>’ </a:t>
            </a:r>
            <a:r>
              <a:rPr lang="en-US" sz="2800" b="1" i="1" dirty="0" err="1" smtClean="0">
                <a:solidFill>
                  <a:srgbClr val="C00000"/>
                </a:solidFill>
                <a:latin typeface="Kalpurush" panose="02000600000000000000" pitchFamily="2" charset="0"/>
                <a:ea typeface="Calibri" panose="020F0502020204030204" pitchFamily="34" charset="0"/>
                <a:cs typeface="Kalpurush" panose="02000600000000000000" pitchFamily="2" charset="0"/>
              </a:rPr>
              <a:t>যুক্ত</a:t>
            </a:r>
            <a:r>
              <a:rPr lang="en-US" sz="2800" b="1" i="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a:t>
            </a:r>
            <a:r>
              <a:rPr lang="en-US" sz="2800" b="1" i="1" dirty="0" err="1" smtClean="0">
                <a:solidFill>
                  <a:srgbClr val="C00000"/>
                </a:solidFill>
                <a:latin typeface="Kalpurush" panose="02000600000000000000" pitchFamily="2" charset="0"/>
                <a:ea typeface="Calibri" panose="020F0502020204030204" pitchFamily="34" charset="0"/>
                <a:cs typeface="Kalpurush" panose="02000600000000000000" pitchFamily="2" charset="0"/>
              </a:rPr>
              <a:t>হয়</a:t>
            </a:r>
            <a:r>
              <a:rPr lang="en-US" sz="2800" b="1" i="1" dirty="0" smtClean="0">
                <a:solidFill>
                  <a:srgbClr val="C00000"/>
                </a:solidFill>
                <a:latin typeface="Kalpurush" panose="02000600000000000000" pitchFamily="2" charset="0"/>
                <a:ea typeface="Calibri" panose="020F0502020204030204" pitchFamily="34" charset="0"/>
                <a:cs typeface="Kalpurush" panose="02000600000000000000" pitchFamily="2" charset="0"/>
              </a:rPr>
              <a:t>। </a:t>
            </a:r>
            <a:endParaRPr lang="en-US" sz="2800" b="1" i="1" dirty="0">
              <a:latin typeface="Kalpurush" panose="02000600000000000000" pitchFamily="2" charset="0"/>
              <a:ea typeface="Calibri" panose="020F0502020204030204" pitchFamily="34" charset="0"/>
              <a:cs typeface="Kalpurush" panose="02000600000000000000" pitchFamily="2" charset="0"/>
            </a:endParaRPr>
          </a:p>
        </p:txBody>
      </p:sp>
    </p:spTree>
    <p:extLst>
      <p:ext uri="{BB962C8B-B14F-4D97-AF65-F5344CB8AC3E}">
        <p14:creationId xmlns:p14="http://schemas.microsoft.com/office/powerpoint/2010/main" val="126048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9778" y="40341"/>
            <a:ext cx="7225553" cy="523220"/>
          </a:xfrm>
          <a:prstGeom prst="rect">
            <a:avLst/>
          </a:prstGeom>
        </p:spPr>
        <p:txBody>
          <a:bodyPr wrap="square">
            <a:spAutoFit/>
            <a:scene3d>
              <a:camera prst="orthographicFront"/>
              <a:lightRig rig="threePt" dir="t"/>
            </a:scene3d>
            <a:sp3d extrusionH="57150">
              <a:bevelT w="38100" h="38100"/>
            </a:sp3d>
          </a:bodyPr>
          <a:lstStyle/>
          <a:p>
            <a:pPr algn="just"/>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Make five sentences from the </a:t>
            </a:r>
            <a:r>
              <a:rPr lang="en-US" sz="2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substitution table</a:t>
            </a: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3834914997"/>
              </p:ext>
            </p:extLst>
          </p:nvPr>
        </p:nvGraphicFramePr>
        <p:xfrm>
          <a:off x="475129" y="1409699"/>
          <a:ext cx="11241741" cy="4038601"/>
        </p:xfrm>
        <a:graphic>
          <a:graphicData uri="http://schemas.openxmlformats.org/drawingml/2006/table">
            <a:tbl>
              <a:tblPr firstRow="1" bandRow="1">
                <a:tableStyleId>{5940675A-B579-460E-94D1-54222C63F5DA}</a:tableStyleId>
              </a:tblPr>
              <a:tblGrid>
                <a:gridCol w="2308571"/>
                <a:gridCol w="2438231"/>
                <a:gridCol w="6494939"/>
              </a:tblGrid>
              <a:tr h="607577">
                <a:tc>
                  <a:txBody>
                    <a:bodyPr/>
                    <a:lstStyle/>
                    <a:p>
                      <a:endParaRPr lang="en-US" sz="2800" b="1" i="1"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lives</a:t>
                      </a:r>
                      <a:endParaRPr lang="en-US" sz="2800" b="1"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called </a:t>
                      </a:r>
                      <a:r>
                        <a:rPr lang="en-US" sz="2800" b="1" i="1" dirty="0" err="1" smtClean="0">
                          <a:latin typeface="Times New Roman" panose="02020603050405020304" pitchFamily="18" charset="0"/>
                          <a:cs typeface="Times New Roman" panose="02020603050405020304" pitchFamily="18" charset="0"/>
                        </a:rPr>
                        <a:t>Blackheaded</a:t>
                      </a:r>
                      <a:r>
                        <a:rPr lang="en-US" sz="2800" b="1" i="1" dirty="0" smtClean="0">
                          <a:latin typeface="Times New Roman" panose="02020603050405020304" pitchFamily="18" charset="0"/>
                          <a:cs typeface="Times New Roman" panose="02020603050405020304" pitchFamily="18" charset="0"/>
                        </a:rPr>
                        <a:t> Oriole in English.</a:t>
                      </a:r>
                      <a:endParaRPr lang="en-US" sz="2800" b="1"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cell3D prstMaterial="dkEdge">
                      <a:bevel/>
                      <a:lightRig rig="flood" dir="t"/>
                    </a:cell3D>
                  </a:tcPr>
                </a:tc>
              </a:tr>
              <a:tr h="1107935">
                <a:tc>
                  <a:txBody>
                    <a:bodyPr/>
                    <a:lstStyle/>
                    <a:p>
                      <a:r>
                        <a:rPr lang="en-US" sz="2800" b="1" i="1" dirty="0" err="1" smtClean="0">
                          <a:latin typeface="Times New Roman" panose="02020603050405020304" pitchFamily="18" charset="0"/>
                          <a:cs typeface="Times New Roman" panose="02020603050405020304" pitchFamily="18" charset="0"/>
                        </a:rPr>
                        <a:t>Benebau</a:t>
                      </a:r>
                      <a:endParaRPr lang="en-US" sz="2800" b="1" i="1"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are</a:t>
                      </a:r>
                      <a:endParaRPr lang="en-US" sz="2800" b="1" i="1"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built with dry grass and barks of trees.</a:t>
                      </a:r>
                      <a:endParaRPr lang="en-US" sz="2800" b="1" i="1" dirty="0">
                        <a:latin typeface="Times New Roman" panose="02020603050405020304" pitchFamily="18" charset="0"/>
                        <a:cs typeface="Times New Roman" panose="02020603050405020304" pitchFamily="18" charset="0"/>
                      </a:endParaRPr>
                    </a:p>
                  </a:txBody>
                  <a:tcPr>
                    <a:cell3D prstMaterial="dkEdge">
                      <a:bevel/>
                      <a:lightRig rig="flood" dir="t"/>
                    </a:cell3D>
                  </a:tcPr>
                </a:tc>
              </a:tr>
              <a:tr h="607577">
                <a:tc>
                  <a:txBody>
                    <a:bodyPr/>
                    <a:lstStyle/>
                    <a:p>
                      <a:r>
                        <a:rPr lang="en-US" sz="2800" b="1" i="1" dirty="0" smtClean="0">
                          <a:latin typeface="Times New Roman" panose="02020603050405020304" pitchFamily="18" charset="0"/>
                          <a:cs typeface="Times New Roman" panose="02020603050405020304" pitchFamily="18" charset="0"/>
                        </a:rPr>
                        <a:t>It </a:t>
                      </a:r>
                      <a:endParaRPr lang="en-US" sz="2800" b="1" i="1"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is</a:t>
                      </a:r>
                      <a:endParaRPr lang="en-US" sz="2800" b="1" i="1"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in round shaped</a:t>
                      </a:r>
                      <a:r>
                        <a:rPr lang="en-US" sz="2800" b="1" i="1" baseline="0" dirty="0" smtClean="0">
                          <a:latin typeface="Times New Roman" panose="02020603050405020304" pitchFamily="18" charset="0"/>
                          <a:cs typeface="Times New Roman" panose="02020603050405020304" pitchFamily="18" charset="0"/>
                        </a:rPr>
                        <a:t> nest.</a:t>
                      </a:r>
                      <a:endParaRPr lang="en-US" sz="2800" b="1" i="1" dirty="0">
                        <a:latin typeface="Times New Roman" panose="02020603050405020304" pitchFamily="18" charset="0"/>
                        <a:cs typeface="Times New Roman" panose="02020603050405020304" pitchFamily="18" charset="0"/>
                      </a:endParaRPr>
                    </a:p>
                  </a:txBody>
                  <a:tcPr>
                    <a:cell3D prstMaterial="dkEdge">
                      <a:bevel/>
                      <a:lightRig rig="flood" dir="t"/>
                    </a:cell3D>
                  </a:tcPr>
                </a:tc>
              </a:tr>
              <a:tr h="607577">
                <a:tc>
                  <a:txBody>
                    <a:bodyPr/>
                    <a:lstStyle/>
                    <a:p>
                      <a:r>
                        <a:rPr lang="en-US" sz="2800" b="1" i="1" dirty="0" smtClean="0">
                          <a:latin typeface="Times New Roman" panose="02020603050405020304" pitchFamily="18" charset="0"/>
                          <a:cs typeface="Times New Roman" panose="02020603050405020304" pitchFamily="18" charset="0"/>
                        </a:rPr>
                        <a:t>The nests</a:t>
                      </a:r>
                      <a:endParaRPr lang="en-US" sz="2800" b="1" i="1"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resembles</a:t>
                      </a:r>
                      <a:endParaRPr lang="en-US" sz="2800" b="1" i="1" dirty="0">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r>
                        <a:rPr lang="en-US" sz="2800" b="1" i="1" baseline="0" dirty="0" smtClean="0">
                          <a:latin typeface="Times New Roman" panose="02020603050405020304" pitchFamily="18" charset="0"/>
                          <a:cs typeface="Times New Roman" panose="02020603050405020304" pitchFamily="18" charset="0"/>
                        </a:rPr>
                        <a:t>a beautiful bird.</a:t>
                      </a:r>
                      <a:endParaRPr lang="en-US" sz="2800" b="1" i="1" dirty="0">
                        <a:latin typeface="Times New Roman" panose="02020603050405020304" pitchFamily="18" charset="0"/>
                        <a:cs typeface="Times New Roman" panose="02020603050405020304" pitchFamily="18" charset="0"/>
                      </a:endParaRPr>
                    </a:p>
                  </a:txBody>
                  <a:tcPr>
                    <a:cell3D prstMaterial="dkEdge">
                      <a:bevel/>
                      <a:lightRig rig="flood" dir="t"/>
                    </a:cell3D>
                  </a:tcPr>
                </a:tc>
              </a:tr>
              <a:tr h="1107935">
                <a:tc>
                  <a:txBody>
                    <a:bodyPr/>
                    <a:lstStyle/>
                    <a:p>
                      <a:endParaRPr lang="en-US" sz="2800" b="1" i="1">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endParaRPr lang="en-US" sz="2800" b="1" i="1">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to the mynah, another familiar</a:t>
                      </a:r>
                      <a:r>
                        <a:rPr lang="en-US" sz="2800" b="1" i="1" baseline="0" dirty="0" smtClean="0">
                          <a:latin typeface="Times New Roman" panose="02020603050405020304" pitchFamily="18" charset="0"/>
                          <a:cs typeface="Times New Roman" panose="02020603050405020304" pitchFamily="18" charset="0"/>
                        </a:rPr>
                        <a:t> bird of Bangladesh.</a:t>
                      </a:r>
                      <a:endParaRPr lang="en-US" sz="2800" b="1" i="1" dirty="0">
                        <a:latin typeface="Times New Roman" panose="02020603050405020304" pitchFamily="18" charset="0"/>
                        <a:cs typeface="Times New Roman" panose="02020603050405020304" pitchFamily="18" charset="0"/>
                      </a:endParaRPr>
                    </a:p>
                  </a:txBody>
                  <a:tcPr>
                    <a:cell3D prstMaterial="dkEdge">
                      <a:bevel/>
                      <a:lightRig rig="flood" dir="t"/>
                    </a:cell3D>
                  </a:tcPr>
                </a:tc>
              </a:tr>
            </a:tbl>
          </a:graphicData>
        </a:graphic>
      </p:graphicFrame>
    </p:spTree>
    <p:extLst>
      <p:ext uri="{BB962C8B-B14F-4D97-AF65-F5344CB8AC3E}">
        <p14:creationId xmlns:p14="http://schemas.microsoft.com/office/powerpoint/2010/main" val="214690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1235" y="40341"/>
            <a:ext cx="1376081" cy="523220"/>
          </a:xfrm>
          <a:prstGeom prst="rect">
            <a:avLst/>
          </a:prstGeom>
        </p:spPr>
        <p:txBody>
          <a:bodyPr wrap="square">
            <a:spAutoFit/>
            <a:scene3d>
              <a:camera prst="orthographicFront"/>
              <a:lightRig rig="threePt" dir="t"/>
            </a:scene3d>
            <a:sp3d extrusionH="57150">
              <a:bevelT w="38100" h="38100"/>
            </a:sp3d>
          </a:bodyPr>
          <a:lstStyle/>
          <a:p>
            <a:pPr algn="ctr"/>
            <a:r>
              <a:rPr lang="en-US" sz="2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844922" y="1240268"/>
            <a:ext cx="10488706" cy="4401205"/>
          </a:xfrm>
          <a:prstGeom prst="rect">
            <a:avLst/>
          </a:prstGeom>
          <a:noFill/>
        </p:spPr>
        <p:txBody>
          <a:bodyPr wrap="square" rtlCol="0">
            <a:spAutoFit/>
            <a:scene3d>
              <a:camera prst="orthographicFront"/>
              <a:lightRig rig="threePt" dir="t"/>
            </a:scene3d>
            <a:sp3d extrusionH="57150">
              <a:bevelT w="38100" h="38100"/>
            </a:sp3d>
          </a:bodyPr>
          <a:lstStyle/>
          <a:p>
            <a:pPr marL="514350" indent="-514350">
              <a:lnSpc>
                <a:spcPct val="200000"/>
              </a:lnSpc>
              <a:buAutoNum type="arabicPeriod"/>
            </a:pPr>
            <a:r>
              <a:rPr lang="en-US" sz="2800" b="1" i="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Benebau</a:t>
            </a: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called </a:t>
            </a:r>
            <a:r>
              <a:rPr lang="en-US" sz="2800" b="1" i="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Blackheaded</a:t>
            </a: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Oriole in English.</a:t>
            </a:r>
          </a:p>
          <a:p>
            <a:pPr marL="514350" indent="-514350">
              <a:lnSpc>
                <a:spcPct val="200000"/>
              </a:lnSpc>
              <a:buAutoNum type="arabicPeriod"/>
            </a:pP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lives in round shaped nest.</a:t>
            </a:r>
            <a:endPar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lnSpc>
                <a:spcPct val="200000"/>
              </a:lnSpc>
              <a:buAutoNum type="arabicPeriod"/>
            </a:pP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nests are built with dry grass and barks of trees.</a:t>
            </a:r>
          </a:p>
          <a:p>
            <a:pPr marL="514350" indent="-514350">
              <a:lnSpc>
                <a:spcPct val="200000"/>
              </a:lnSpc>
              <a:buAutoNum type="arabicPeriod"/>
            </a:pP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resembles to the mynah, another familiar bird of Bangladesh.</a:t>
            </a:r>
          </a:p>
          <a:p>
            <a:pPr marL="514350" indent="-514350">
              <a:lnSpc>
                <a:spcPct val="200000"/>
              </a:lnSpc>
              <a:buAutoNum type="arabicPeriod"/>
            </a:pP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a beautiful bird.</a:t>
            </a:r>
          </a:p>
        </p:txBody>
      </p:sp>
    </p:spTree>
    <p:extLst>
      <p:ext uri="{BB962C8B-B14F-4D97-AF65-F5344CB8AC3E}">
        <p14:creationId xmlns:p14="http://schemas.microsoft.com/office/powerpoint/2010/main" val="48144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110" y="40341"/>
            <a:ext cx="8422340" cy="523220"/>
          </a:xfrm>
          <a:prstGeom prst="rect">
            <a:avLst/>
          </a:prstGeom>
        </p:spPr>
        <p:txBody>
          <a:bodyPr wrap="square">
            <a:spAutoFit/>
            <a:scene3d>
              <a:camera prst="orthographicFront"/>
              <a:lightRig rig="threePt" dir="t"/>
            </a:scene3d>
            <a:sp3d extrusionH="57150">
              <a:bevelT w="38100" h="38100"/>
            </a:sp3d>
          </a:bodyPr>
          <a:lstStyle/>
          <a:p>
            <a:pPr algn="just"/>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Make </a:t>
            </a:r>
            <a:r>
              <a:rPr lang="en-US" sz="2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another five </a:t>
            </a: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sentences from the </a:t>
            </a:r>
            <a:r>
              <a:rPr lang="en-US" sz="2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substitution table</a:t>
            </a:r>
            <a:r>
              <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603962034"/>
              </p:ext>
            </p:extLst>
          </p:nvPr>
        </p:nvGraphicFramePr>
        <p:xfrm>
          <a:off x="838200" y="1461246"/>
          <a:ext cx="10515600" cy="4015776"/>
        </p:xfrm>
        <a:graphic>
          <a:graphicData uri="http://schemas.openxmlformats.org/drawingml/2006/table">
            <a:tbl>
              <a:tblPr firstRow="1" bandRow="1">
                <a:tableStyleId>{5940675A-B579-460E-94D1-54222C63F5DA}</a:tableStyleId>
              </a:tblPr>
              <a:tblGrid>
                <a:gridCol w="1722383"/>
                <a:gridCol w="1994338"/>
                <a:gridCol w="6798879"/>
              </a:tblGrid>
              <a:tr h="676732">
                <a:tc>
                  <a:txBody>
                    <a:bodyPr/>
                    <a:lstStyle/>
                    <a:p>
                      <a:endParaRPr lang="en-US" sz="2800" b="1" i="1" dirty="0">
                        <a:latin typeface="Times New Roman" pitchFamily="18" charset="0"/>
                        <a:cs typeface="Times New Roman" pitchFamily="18" charset="0"/>
                      </a:endParaRPr>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smtClean="0">
                          <a:latin typeface="Times New Roman" panose="02020603050405020304" pitchFamily="18" charset="0"/>
                          <a:cs typeface="Times New Roman" panose="02020603050405020304" pitchFamily="18" charset="0"/>
                        </a:rPr>
                        <a:t>is</a:t>
                      </a:r>
                      <a:endParaRPr lang="en-US" sz="2800" b="1" i="1" dirty="0" smtClean="0">
                        <a:solidFill>
                          <a:schemeClr val="bg1">
                            <a:lumMod val="95000"/>
                            <a:lumOff val="5000"/>
                          </a:schemeClr>
                        </a:solidFill>
                        <a:latin typeface="Times New Roman" pitchFamily="18" charset="0"/>
                        <a:cs typeface="Times New Roman" pitchFamily="18" charset="0"/>
                      </a:endParaRPr>
                    </a:p>
                  </a:txBody>
                  <a:tcPr>
                    <a:cell3D prstMaterial="dkEdge">
                      <a:bevel/>
                      <a:lightRig rig="flood" dir="t"/>
                    </a:cell3D>
                  </a:tcPr>
                </a:tc>
                <a:tc>
                  <a:txBody>
                    <a:bodyPr/>
                    <a:lstStyle/>
                    <a:p>
                      <a:r>
                        <a:rPr lang="en-US" sz="2800" b="1" i="1" baseline="0" dirty="0" smtClean="0">
                          <a:latin typeface="Times New Roman" panose="02020603050405020304" pitchFamily="18" charset="0"/>
                          <a:cs typeface="Times New Roman" panose="02020603050405020304" pitchFamily="18" charset="0"/>
                        </a:rPr>
                        <a:t>a </a:t>
                      </a:r>
                      <a:r>
                        <a:rPr lang="en-US" sz="2800" b="1" i="1" dirty="0" smtClean="0">
                          <a:latin typeface="Times New Roman" panose="02020603050405020304" pitchFamily="18" charset="0"/>
                          <a:cs typeface="Times New Roman" panose="02020603050405020304" pitchFamily="18" charset="0"/>
                        </a:rPr>
                        <a:t>very sprightly and restless bird.</a:t>
                      </a:r>
                      <a:endParaRPr lang="en-US" sz="2800" b="1" i="1" dirty="0">
                        <a:solidFill>
                          <a:schemeClr val="bg1">
                            <a:lumMod val="95000"/>
                            <a:lumOff val="5000"/>
                          </a:schemeClr>
                        </a:solidFill>
                        <a:latin typeface="Times New Roman" pitchFamily="18" charset="0"/>
                        <a:cs typeface="Times New Roman" pitchFamily="18" charset="0"/>
                      </a:endParaRPr>
                    </a:p>
                  </a:txBody>
                  <a:tcPr>
                    <a:cell3D prstMaterial="dkEdge">
                      <a:bevel/>
                      <a:lightRig rig="flood" dir="t"/>
                    </a:cell3D>
                  </a:tcPr>
                </a:tc>
              </a:tr>
              <a:tr h="632116">
                <a:tc>
                  <a:txBody>
                    <a:bodyPr/>
                    <a:lstStyle/>
                    <a:p>
                      <a:endParaRPr lang="en-US" sz="2800" b="1" i="1" dirty="0">
                        <a:latin typeface="Times New Roman" pitchFamily="18" charset="0"/>
                        <a:cs typeface="Times New Roman" pitchFamily="18" charset="0"/>
                      </a:endParaRP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eats</a:t>
                      </a:r>
                      <a:endParaRPr lang="en-US" sz="2800" b="1" i="1" dirty="0">
                        <a:solidFill>
                          <a:srgbClr val="660033"/>
                        </a:solidFill>
                        <a:latin typeface="Times New Roman" pitchFamily="18" charset="0"/>
                        <a:cs typeface="Times New Roman" pitchFamily="18" charset="0"/>
                      </a:endParaRP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at</a:t>
                      </a:r>
                      <a:r>
                        <a:rPr lang="en-US" sz="2800" b="1" i="1" baseline="0" dirty="0" smtClean="0">
                          <a:latin typeface="Times New Roman" panose="02020603050405020304" pitchFamily="18" charset="0"/>
                          <a:cs typeface="Times New Roman" panose="02020603050405020304" pitchFamily="18" charset="0"/>
                        </a:rPr>
                        <a:t> one spot for long.</a:t>
                      </a:r>
                      <a:endParaRPr lang="en-US" sz="2800" b="1" i="1" dirty="0">
                        <a:latin typeface="Times New Roman" pitchFamily="18" charset="0"/>
                        <a:cs typeface="Times New Roman" pitchFamily="18" charset="0"/>
                      </a:endParaRPr>
                    </a:p>
                  </a:txBody>
                  <a:tcPr>
                    <a:cell3D prstMaterial="dkEdge">
                      <a:bevel/>
                      <a:lightRig rig="flood" dir="t"/>
                    </a:cell3D>
                  </a:tcPr>
                </a:tc>
              </a:tr>
              <a:tr h="676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smtClean="0">
                          <a:latin typeface="Times New Roman" panose="02020603050405020304" pitchFamily="18" charset="0"/>
                          <a:cs typeface="Times New Roman" panose="02020603050405020304" pitchFamily="18" charset="0"/>
                        </a:rPr>
                        <a:t>It never</a:t>
                      </a:r>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smtClean="0">
                          <a:latin typeface="Times New Roman" panose="02020603050405020304" pitchFamily="18" charset="0"/>
                          <a:cs typeface="Times New Roman" panose="02020603050405020304" pitchFamily="18" charset="0"/>
                        </a:rPr>
                        <a:t>takes part</a:t>
                      </a: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all kinds of worms.</a:t>
                      </a:r>
                      <a:endParaRPr lang="en-US" sz="2800" b="1" i="1" dirty="0">
                        <a:solidFill>
                          <a:srgbClr val="660033"/>
                        </a:solidFill>
                        <a:latin typeface="Times New Roman" pitchFamily="18" charset="0"/>
                        <a:cs typeface="Times New Roman" pitchFamily="18" charset="0"/>
                      </a:endParaRPr>
                    </a:p>
                  </a:txBody>
                  <a:tcPr>
                    <a:cell3D prstMaterial="dkEdge">
                      <a:bevel/>
                      <a:lightRig rig="flood" dir="t"/>
                    </a:cell3D>
                  </a:tcPr>
                </a:tc>
              </a:tr>
              <a:tr h="676732">
                <a:tc>
                  <a:txBody>
                    <a:bodyPr/>
                    <a:lstStyle/>
                    <a:p>
                      <a:r>
                        <a:rPr lang="en-US" sz="2800" b="1" i="1" dirty="0" smtClean="0">
                          <a:latin typeface="Times New Roman" panose="02020603050405020304" pitchFamily="18" charset="0"/>
                          <a:cs typeface="Times New Roman" panose="02020603050405020304" pitchFamily="18" charset="0"/>
                        </a:rPr>
                        <a:t>It</a:t>
                      </a:r>
                      <a:r>
                        <a:rPr lang="en-US" sz="2800" b="1" i="1" baseline="0" dirty="0" smtClean="0">
                          <a:latin typeface="Times New Roman" panose="02020603050405020304" pitchFamily="18" charset="0"/>
                          <a:cs typeface="Times New Roman" panose="02020603050405020304" pitchFamily="18" charset="0"/>
                        </a:rPr>
                        <a:t> </a:t>
                      </a:r>
                      <a:endParaRPr lang="en-US" sz="2800" b="1" i="1" dirty="0">
                        <a:latin typeface="Times New Roman" pitchFamily="18" charset="0"/>
                        <a:cs typeface="Times New Roman" pitchFamily="18" charset="0"/>
                      </a:endParaRPr>
                    </a:p>
                  </a:txBody>
                  <a:tcP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smtClean="0">
                          <a:latin typeface="Times New Roman" panose="02020603050405020304" pitchFamily="18" charset="0"/>
                          <a:cs typeface="Times New Roman" panose="02020603050405020304" pitchFamily="18" charset="0"/>
                        </a:rPr>
                        <a:t>lays</a:t>
                      </a: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round shaped beautiful</a:t>
                      </a:r>
                      <a:r>
                        <a:rPr lang="en-US" sz="2800" b="1" i="1" baseline="0" dirty="0" smtClean="0">
                          <a:latin typeface="Times New Roman" panose="02020603050405020304" pitchFamily="18" charset="0"/>
                          <a:cs typeface="Times New Roman" panose="02020603050405020304" pitchFamily="18" charset="0"/>
                        </a:rPr>
                        <a:t> nests.</a:t>
                      </a:r>
                      <a:endParaRPr lang="en-US" sz="2800" b="1" i="1" dirty="0">
                        <a:latin typeface="Times New Roman" pitchFamily="18" charset="0"/>
                        <a:cs typeface="Times New Roman" pitchFamily="18" charset="0"/>
                      </a:endParaRPr>
                    </a:p>
                  </a:txBody>
                  <a:tcPr>
                    <a:cell3D prstMaterial="dkEdge">
                      <a:bevel/>
                      <a:lightRig rig="flood" dir="t"/>
                    </a:cell3D>
                  </a:tcPr>
                </a:tc>
              </a:tr>
              <a:tr h="676732">
                <a:tc>
                  <a:txBody>
                    <a:bodyPr/>
                    <a:lstStyle/>
                    <a:p>
                      <a:endParaRPr lang="en-US" sz="2800" b="1" i="1" dirty="0">
                        <a:latin typeface="Times New Roman" pitchFamily="18" charset="0"/>
                        <a:cs typeface="Times New Roman" pitchFamily="18" charset="0"/>
                      </a:endParaRPr>
                    </a:p>
                  </a:txBody>
                  <a:tcPr>
                    <a:cell3D prstMaterial="dkEdge">
                      <a:bevel/>
                      <a:lightRig rig="flood" dir="t"/>
                    </a:cell3D>
                  </a:tcPr>
                </a:tc>
                <a:tc>
                  <a:txBody>
                    <a:bodyPr/>
                    <a:lstStyle/>
                    <a:p>
                      <a:r>
                        <a:rPr lang="en-US" sz="2800" b="1" i="1" dirty="0" smtClean="0">
                          <a:latin typeface="Times New Roman" pitchFamily="18" charset="0"/>
                          <a:cs typeface="Times New Roman" pitchFamily="18" charset="0"/>
                        </a:rPr>
                        <a:t>makes</a:t>
                      </a:r>
                      <a:endParaRPr lang="en-US" sz="2800" b="1" i="1" dirty="0">
                        <a:latin typeface="Times New Roman" pitchFamily="18" charset="0"/>
                        <a:cs typeface="Times New Roman" pitchFamily="18" charset="0"/>
                      </a:endParaRPr>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in building their nests.</a:t>
                      </a:r>
                      <a:endParaRPr lang="en-US" sz="2800" b="1" i="1" dirty="0">
                        <a:latin typeface="Times New Roman" pitchFamily="18" charset="0"/>
                        <a:cs typeface="Times New Roman" pitchFamily="18" charset="0"/>
                      </a:endParaRPr>
                    </a:p>
                  </a:txBody>
                  <a:tcPr>
                    <a:cell3D prstMaterial="dkEdge">
                      <a:bevel/>
                      <a:lightRig rig="flood" dir="t"/>
                    </a:cell3D>
                  </a:tcPr>
                </a:tc>
              </a:tr>
              <a:tr h="676732">
                <a:tc>
                  <a:txBody>
                    <a:bodyPr/>
                    <a:lstStyle/>
                    <a:p>
                      <a:endParaRPr lang="en-US" sz="2800" b="1" i="1" dirty="0">
                        <a:latin typeface="Times New Roman" pitchFamily="18" charset="0"/>
                        <a:cs typeface="Times New Roman" pitchFamily="18" charset="0"/>
                      </a:endParaRPr>
                    </a:p>
                  </a:txBody>
                  <a:tcPr>
                    <a:cell3D prstMaterial="dkEdge">
                      <a:bevel/>
                      <a:lightRig rig="flood" dir="t"/>
                    </a:cell3D>
                  </a:tcPr>
                </a:tc>
                <a:tc>
                  <a:txBody>
                    <a:bodyPr/>
                    <a:lstStyle/>
                    <a:p>
                      <a:endParaRPr lang="en-US" dirty="0"/>
                    </a:p>
                  </a:txBody>
                  <a:tcPr>
                    <a:cell3D prstMaterial="dkEdge">
                      <a:bevel/>
                      <a:lightRig rig="flood" dir="t"/>
                    </a:cell3D>
                  </a:tcPr>
                </a:tc>
                <a:tc>
                  <a:txBody>
                    <a:bodyPr/>
                    <a:lstStyle/>
                    <a:p>
                      <a:r>
                        <a:rPr lang="en-US" sz="2800" b="1" i="1" dirty="0" smtClean="0">
                          <a:latin typeface="Times New Roman" panose="02020603050405020304" pitchFamily="18" charset="0"/>
                          <a:cs typeface="Times New Roman" panose="02020603050405020304" pitchFamily="18" charset="0"/>
                        </a:rPr>
                        <a:t>two to three eggs at a time.</a:t>
                      </a:r>
                      <a:endParaRPr lang="en-US" sz="2800" b="1" i="1" dirty="0">
                        <a:latin typeface="Times New Roman" pitchFamily="18" charset="0"/>
                        <a:cs typeface="Times New Roman" pitchFamily="18" charset="0"/>
                      </a:endParaRPr>
                    </a:p>
                  </a:txBody>
                  <a:tcPr>
                    <a:cell3D prstMaterial="dkEdge">
                      <a:bevel/>
                      <a:lightRig rig="flood" dir="t"/>
                    </a:cell3D>
                  </a:tcPr>
                </a:tc>
              </a:tr>
            </a:tbl>
          </a:graphicData>
        </a:graphic>
      </p:graphicFrame>
    </p:spTree>
    <p:extLst>
      <p:ext uri="{BB962C8B-B14F-4D97-AF65-F5344CB8AC3E}">
        <p14:creationId xmlns:p14="http://schemas.microsoft.com/office/powerpoint/2010/main" val="1916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1235" y="40341"/>
            <a:ext cx="1376081" cy="523220"/>
          </a:xfrm>
          <a:prstGeom prst="rect">
            <a:avLst/>
          </a:prstGeom>
        </p:spPr>
        <p:txBody>
          <a:bodyPr wrap="square">
            <a:spAutoFit/>
            <a:scene3d>
              <a:camera prst="orthographicFront"/>
              <a:lightRig rig="threePt" dir="t"/>
            </a:scene3d>
            <a:sp3d extrusionH="57150">
              <a:bevelT w="38100" h="38100"/>
            </a:sp3d>
          </a:bodyPr>
          <a:lstStyle/>
          <a:p>
            <a:pPr algn="ctr"/>
            <a:r>
              <a:rPr lang="en-US" sz="28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Answer</a:t>
            </a:r>
            <a:endParaRPr lang="en-US" sz="28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844922" y="1240268"/>
            <a:ext cx="10488706" cy="4401205"/>
          </a:xfrm>
          <a:prstGeom prst="rect">
            <a:avLst/>
          </a:prstGeom>
          <a:noFill/>
        </p:spPr>
        <p:txBody>
          <a:bodyPr wrap="square" rtlCol="0">
            <a:spAutoFit/>
            <a:scene3d>
              <a:camera prst="orthographicFront"/>
              <a:lightRig rig="threePt" dir="t"/>
            </a:scene3d>
            <a:sp3d extrusionH="57150">
              <a:bevelT w="38100" h="38100"/>
            </a:sp3d>
          </a:bodyPr>
          <a:lstStyle/>
          <a:p>
            <a:pPr marL="514350" indent="-514350">
              <a:lnSpc>
                <a:spcPct val="200000"/>
              </a:lnSpc>
              <a:buAutoNum type="arabicPeriod"/>
            </a:pP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a very sprightly and restless bird.</a:t>
            </a:r>
          </a:p>
          <a:p>
            <a:pPr marL="514350" indent="-514350">
              <a:lnSpc>
                <a:spcPct val="200000"/>
              </a:lnSpc>
              <a:buAutoNum type="arabicPeriod"/>
            </a:pP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eats all kinds of worms.</a:t>
            </a:r>
            <a:endParaRPr lang="en-US"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lnSpc>
                <a:spcPct val="200000"/>
              </a:lnSpc>
              <a:buAutoNum type="arabicPeriod"/>
            </a:pP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takes part in building their nests.</a:t>
            </a:r>
          </a:p>
          <a:p>
            <a:pPr marL="514350" indent="-514350">
              <a:lnSpc>
                <a:spcPct val="200000"/>
              </a:lnSpc>
              <a:buAutoNum type="arabicPeriod"/>
            </a:pP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makes round shaped beautiful nests.</a:t>
            </a:r>
          </a:p>
          <a:p>
            <a:pPr marL="514350" indent="-514350">
              <a:lnSpc>
                <a:spcPct val="200000"/>
              </a:lnSpc>
              <a:buAutoNum type="arabicPeriod"/>
            </a:pPr>
            <a:r>
              <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lays two or three eggs at </a:t>
            </a:r>
            <a:r>
              <a:rPr lang="en-US" sz="2800" b="1" i="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time.</a:t>
            </a:r>
            <a:endParaRPr lang="en-US" sz="2800" b="1"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04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341"/>
            <a:ext cx="12192000" cy="830997"/>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just"/>
            <a:r>
              <a:rPr lang="en-US" sz="2400" b="1" i="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A2. Look at the picture of the ‘Tia’ (Parakeet) below. And then write a paragraph on the bird using the clues given. </a:t>
            </a:r>
            <a:endParaRPr lang="en-US" sz="24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646" y="871338"/>
            <a:ext cx="4930131" cy="3623647"/>
          </a:xfrm>
          <a:prstGeom prst="rect">
            <a:avLst/>
          </a:prstGeom>
          <a:effectLst>
            <a:glow rad="228600">
              <a:schemeClr val="accent2">
                <a:satMod val="175000"/>
                <a:alpha val="40000"/>
              </a:schemeClr>
            </a:glow>
          </a:effectLst>
          <a:scene3d>
            <a:camera prst="orthographicFront"/>
            <a:lightRig rig="threePt" dir="t"/>
          </a:scene3d>
          <a:sp3d>
            <a:bevelT/>
          </a:sp3d>
        </p:spPr>
      </p:pic>
      <p:sp>
        <p:nvSpPr>
          <p:cNvPr id="4" name="Rectangle 3"/>
          <p:cNvSpPr/>
          <p:nvPr/>
        </p:nvSpPr>
        <p:spPr>
          <a:xfrm>
            <a:off x="0" y="4570890"/>
            <a:ext cx="12192000" cy="224676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just"/>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Clues:</a:t>
            </a:r>
            <a:r>
              <a:rPr lang="en-US" sz="2800"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i="1" cap="none" spc="0" dirty="0" smtClean="0">
                <a:ln w="0"/>
                <a:solidFill>
                  <a:srgbClr val="002060"/>
                </a:solidFill>
                <a:latin typeface="Times New Roman" panose="02020603050405020304" pitchFamily="18" charset="0"/>
                <a:cs typeface="Times New Roman" panose="02020603050405020304" pitchFamily="18" charset="0"/>
              </a:rPr>
              <a:t>found all over </a:t>
            </a:r>
            <a:r>
              <a:rPr lang="en-US" sz="2800" i="1" cap="none" spc="0" dirty="0" err="1" smtClean="0">
                <a:ln w="0"/>
                <a:solidFill>
                  <a:srgbClr val="002060"/>
                </a:solidFill>
                <a:latin typeface="Times New Roman" panose="02020603050405020304" pitchFamily="18" charset="0"/>
                <a:cs typeface="Times New Roman" panose="02020603050405020304" pitchFamily="18" charset="0"/>
              </a:rPr>
              <a:t>Bangaladesh</a:t>
            </a:r>
            <a:r>
              <a:rPr lang="en-US" sz="2800" i="1" cap="none" spc="0" dirty="0" smtClean="0">
                <a:ln w="0"/>
                <a:solidFill>
                  <a:srgbClr val="002060"/>
                </a:solidFill>
                <a:latin typeface="Times New Roman" panose="02020603050405020304" pitchFamily="18" charset="0"/>
                <a:cs typeface="Times New Roman" panose="02020603050405020304" pitchFamily="18" charset="0"/>
              </a:rPr>
              <a:t> – about 42 cm – whole body green – strong, curved beak, bright red – eyes round and yellow – feet red – tall, slim tail – around its neck black and red </a:t>
            </a:r>
            <a:r>
              <a:rPr lang="en-US" sz="2800" i="1" cap="none" spc="0" dirty="0" err="1" smtClean="0">
                <a:ln w="0"/>
                <a:solidFill>
                  <a:srgbClr val="002060"/>
                </a:solidFill>
                <a:latin typeface="Times New Roman" panose="02020603050405020304" pitchFamily="18" charset="0"/>
                <a:cs typeface="Times New Roman" panose="02020603050405020304" pitchFamily="18" charset="0"/>
              </a:rPr>
              <a:t>coloured</a:t>
            </a:r>
            <a:r>
              <a:rPr lang="en-US" sz="2800" i="1" cap="none" spc="0" dirty="0" smtClean="0">
                <a:ln w="0"/>
                <a:solidFill>
                  <a:srgbClr val="002060"/>
                </a:solidFill>
                <a:latin typeface="Times New Roman" panose="02020603050405020304" pitchFamily="18" charset="0"/>
                <a:cs typeface="Times New Roman" panose="02020603050405020304" pitchFamily="18" charset="0"/>
              </a:rPr>
              <a:t> rings – eats grass, nuts, </a:t>
            </a:r>
            <a:r>
              <a:rPr lang="en-US" sz="2800" i="1" cap="none" spc="0" dirty="0" err="1" smtClean="0">
                <a:ln w="0"/>
                <a:solidFill>
                  <a:srgbClr val="002060"/>
                </a:solidFill>
                <a:latin typeface="Times New Roman" panose="02020603050405020304" pitchFamily="18" charset="0"/>
                <a:cs typeface="Times New Roman" panose="02020603050405020304" pitchFamily="18" charset="0"/>
              </a:rPr>
              <a:t>chilli</a:t>
            </a:r>
            <a:r>
              <a:rPr lang="en-US" sz="2800" i="1" cap="none" spc="0" dirty="0" smtClean="0">
                <a:ln w="0"/>
                <a:solidFill>
                  <a:srgbClr val="002060"/>
                </a:solidFill>
                <a:latin typeface="Times New Roman" panose="02020603050405020304" pitchFamily="18" charset="0"/>
                <a:cs typeface="Times New Roman" panose="02020603050405020304" pitchFamily="18" charset="0"/>
              </a:rPr>
              <a:t>, ripe banana and othe</a:t>
            </a:r>
            <a:r>
              <a:rPr lang="en-US" sz="2800" i="1" dirty="0" smtClean="0">
                <a:ln w="0"/>
                <a:solidFill>
                  <a:srgbClr val="002060"/>
                </a:solidFill>
                <a:latin typeface="Times New Roman" panose="02020603050405020304" pitchFamily="18" charset="0"/>
                <a:cs typeface="Times New Roman" panose="02020603050405020304" pitchFamily="18" charset="0"/>
              </a:rPr>
              <a:t>r fruits – live in flocks – builds nets in tall </a:t>
            </a:r>
            <a:r>
              <a:rPr lang="en-US" sz="2800" i="1" dirty="0" err="1" smtClean="0">
                <a:ln w="0"/>
                <a:solidFill>
                  <a:srgbClr val="002060"/>
                </a:solidFill>
                <a:latin typeface="Times New Roman" panose="02020603050405020304" pitchFamily="18" charset="0"/>
                <a:cs typeface="Times New Roman" panose="02020603050405020304" pitchFamily="18" charset="0"/>
              </a:rPr>
              <a:t>shimul</a:t>
            </a:r>
            <a:r>
              <a:rPr lang="en-US" sz="2800" i="1" dirty="0" smtClean="0">
                <a:ln w="0"/>
                <a:solidFill>
                  <a:srgbClr val="002060"/>
                </a:solidFill>
                <a:latin typeface="Times New Roman" panose="02020603050405020304" pitchFamily="18" charset="0"/>
                <a:cs typeface="Times New Roman" panose="02020603050405020304" pitchFamily="18" charset="0"/>
              </a:rPr>
              <a:t> trees/in holes of empty buildings</a:t>
            </a:r>
            <a:r>
              <a:rPr lang="en-US" sz="2800" i="1" cap="none" spc="0" dirty="0" smtClean="0">
                <a:ln w="0"/>
                <a:solidFill>
                  <a:srgbClr val="002060"/>
                </a:solidFill>
                <a:latin typeface="Times New Roman" panose="02020603050405020304" pitchFamily="18" charset="0"/>
                <a:cs typeface="Times New Roman" panose="02020603050405020304" pitchFamily="18" charset="0"/>
              </a:rPr>
              <a:t> – lays four to six eggs.</a:t>
            </a:r>
            <a:endParaRPr lang="en-US" sz="2800" i="1" cap="none" spc="0" dirty="0">
              <a:ln w="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16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nal_608ee15ec2e5df0061fcdbca_11638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3" name="Rectangle 2"/>
          <p:cNvSpPr/>
          <p:nvPr/>
        </p:nvSpPr>
        <p:spPr>
          <a:xfrm>
            <a:off x="1185144" y="2967335"/>
            <a:ext cx="9821728" cy="923330"/>
          </a:xfrm>
          <a:prstGeom prst="rect">
            <a:avLst/>
          </a:prstGeom>
          <a:blipFill>
            <a:blip r:embed="rId5"/>
            <a:tile tx="0" ty="0" sx="100000" sy="100000" flip="none" algn="tl"/>
          </a:blip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54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Let’s see a Tia chirping in nature.</a:t>
            </a:r>
            <a:endParaRPr lang="en-US" sz="54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91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374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1" fill="hold" display="0">
                  <p:stCondLst>
                    <p:cond delay="indefinite"/>
                  </p:stCondLst>
                </p:cTn>
                <p:tgtEl>
                  <p:spTgt spid="2"/>
                </p:tgtEl>
              </p:cMediaNode>
            </p:video>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99233"/>
            <a:ext cx="12192000" cy="4031873"/>
          </a:xfrm>
          <a:prstGeom prst="rect">
            <a:avLst/>
          </a:prstGeom>
          <a:noFill/>
        </p:spPr>
        <p:txBody>
          <a:bodyPr wrap="square" rtlCol="0">
            <a:spAutoFit/>
            <a:scene3d>
              <a:camera prst="orthographicFront"/>
              <a:lightRig rig="threePt" dir="t"/>
            </a:scene3d>
            <a:sp3d extrusionH="57150">
              <a:bevelT w="38100" h="38100"/>
            </a:sp3d>
          </a:bodyPr>
          <a:lstStyle/>
          <a:p>
            <a:pPr algn="just"/>
            <a:r>
              <a:rPr lang="en-US" sz="3200"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Tia or Parakeet is found in all over Bangladesh. It is about 42 cm long. Its whole body is covered with green feathers. It has a bright red </a:t>
            </a:r>
            <a:r>
              <a:rPr lang="en-US" sz="3200" i="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coloured</a:t>
            </a:r>
            <a:r>
              <a:rPr lang="en-US" sz="3200"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strong curved beak. Its eyes are round and yellow. It has tall red feet and a slim long tail. Around its neck it has a black and red </a:t>
            </a:r>
            <a:r>
              <a:rPr lang="en-US" sz="3200" i="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coloured</a:t>
            </a:r>
            <a:r>
              <a:rPr lang="en-US" sz="3200"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ring. It lives on grass, nuts, </a:t>
            </a:r>
            <a:r>
              <a:rPr lang="en-US" sz="3200" i="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chilli</a:t>
            </a:r>
            <a:r>
              <a:rPr lang="en-US" sz="3200"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ripe banana and other fruits. Tia lives in flocks. It builds nests in tall </a:t>
            </a:r>
            <a:r>
              <a:rPr lang="en-US" sz="3200" i="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shimul</a:t>
            </a:r>
            <a:r>
              <a:rPr lang="en-US" sz="3200" i="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trees or in the holes of empty buildings. It lays four or six eggs at a time. It is one of the most beautiful birds found in our country.</a:t>
            </a:r>
            <a:endParaRPr lang="en-US" sz="3200"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520" t="4863" r="7261" b="19449"/>
          <a:stretch/>
        </p:blipFill>
        <p:spPr>
          <a:xfrm>
            <a:off x="94129" y="53788"/>
            <a:ext cx="4059382" cy="2514600"/>
          </a:xfrm>
          <a:prstGeom prst="rect">
            <a:avLst/>
          </a:prstGeom>
          <a:scene3d>
            <a:camera prst="orthographicFront"/>
            <a:lightRig rig="threePt" dir="t"/>
          </a:scene3d>
          <a:sp3d>
            <a:bevelT/>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869" t="15556" r="66138" b="14545"/>
          <a:stretch/>
        </p:blipFill>
        <p:spPr>
          <a:xfrm>
            <a:off x="4210206" y="53788"/>
            <a:ext cx="961980" cy="2514600"/>
          </a:xfrm>
          <a:prstGeom prst="rect">
            <a:avLst/>
          </a:prstGeom>
          <a:scene3d>
            <a:camera prst="orthographicFront"/>
            <a:lightRig rig="threePt" dir="t"/>
          </a:scene3d>
          <a:sp3d>
            <a:bevelT/>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261" t="7191" r="6072" b="12755"/>
          <a:stretch/>
        </p:blipFill>
        <p:spPr>
          <a:xfrm>
            <a:off x="6952578" y="53788"/>
            <a:ext cx="1760824" cy="2511792"/>
          </a:xfrm>
          <a:prstGeom prst="rect">
            <a:avLst/>
          </a:prstGeom>
          <a:scene3d>
            <a:camera prst="orthographicFront"/>
            <a:lightRig rig="threePt" dir="t"/>
          </a:scene3d>
          <a:sp3d>
            <a:bevelT/>
          </a:sp3d>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3035" r="42934"/>
          <a:stretch/>
        </p:blipFill>
        <p:spPr>
          <a:xfrm>
            <a:off x="5227869" y="56596"/>
            <a:ext cx="1655579" cy="2508984"/>
          </a:xfrm>
          <a:prstGeom prst="rect">
            <a:avLst/>
          </a:prstGeom>
          <a:scene3d>
            <a:camera prst="orthographicFront"/>
            <a:lightRig rig="threePt" dir="t"/>
          </a:scene3d>
          <a:sp3d>
            <a:bevelT/>
          </a:sp3d>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0736" t="7196" r="29228" b="13809"/>
          <a:stretch/>
        </p:blipFill>
        <p:spPr>
          <a:xfrm>
            <a:off x="8769085" y="68256"/>
            <a:ext cx="1966207" cy="2497324"/>
          </a:xfrm>
          <a:prstGeom prst="rect">
            <a:avLst/>
          </a:prstGeom>
          <a:scene3d>
            <a:camera prst="orthographicFront"/>
            <a:lightRig rig="threePt" dir="t"/>
          </a:scene3d>
          <a:sp3d>
            <a:bevelT/>
          </a:sp3d>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0181"/>
          <a:stretch/>
        </p:blipFill>
        <p:spPr>
          <a:xfrm>
            <a:off x="10804422" y="87343"/>
            <a:ext cx="1279637" cy="2459149"/>
          </a:xfrm>
          <a:prstGeom prst="rect">
            <a:avLst/>
          </a:prstGeom>
          <a:scene3d>
            <a:camera prst="orthographicFront"/>
            <a:lightRig rig="threePt" dir="t"/>
          </a:scene3d>
          <a:sp3d>
            <a:bevelT/>
          </a:sp3d>
        </p:spPr>
      </p:pic>
    </p:spTree>
    <p:extLst>
      <p:ext uri="{BB962C8B-B14F-4D97-AF65-F5344CB8AC3E}">
        <p14:creationId xmlns:p14="http://schemas.microsoft.com/office/powerpoint/2010/main" val="109011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894928"/>
            <a:ext cx="12192000" cy="1077218"/>
          </a:xfrm>
          <a:prstGeom prst="rect">
            <a:avLst/>
          </a:prstGeom>
          <a:noFill/>
        </p:spPr>
        <p:txBody>
          <a:bodyPr wrap="square" rtlCol="0">
            <a:spAutoFit/>
            <a:scene3d>
              <a:camera prst="orthographicFront"/>
              <a:lightRig rig="threePt" dir="t"/>
            </a:scene3d>
            <a:sp3d extrusionH="57150">
              <a:bevelT w="38100" h="38100"/>
            </a:sp3d>
          </a:bodyPr>
          <a:lstStyle/>
          <a:p>
            <a:pPr algn="just"/>
            <a:r>
              <a:rPr lang="en-US" sz="32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Do you know the name of our national bird? Can you describe it in simple words? You may follow the given model.</a:t>
            </a:r>
            <a:endParaRPr lang="en-US" sz="32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012" y="554739"/>
            <a:ext cx="2847975" cy="1600200"/>
          </a:xfrm>
          <a:prstGeom prst="rect">
            <a:avLst/>
          </a:prstGeom>
          <a:effectLst>
            <a:glow rad="228600">
              <a:schemeClr val="accent1">
                <a:satMod val="175000"/>
                <a:alpha val="40000"/>
              </a:schemeClr>
            </a:glow>
          </a:effectLst>
          <a:scene3d>
            <a:camera prst="orthographicFront"/>
            <a:lightRig rig="threePt" dir="t"/>
          </a:scene3d>
          <a:sp3d>
            <a:bevelT/>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306" y="3972146"/>
            <a:ext cx="3711388" cy="2783541"/>
          </a:xfrm>
          <a:prstGeom prst="rect">
            <a:avLst/>
          </a:prstGeom>
        </p:spPr>
      </p:pic>
    </p:spTree>
    <p:extLst>
      <p:ext uri="{BB962C8B-B14F-4D97-AF65-F5344CB8AC3E}">
        <p14:creationId xmlns:p14="http://schemas.microsoft.com/office/powerpoint/2010/main" val="321176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285" y="1420625"/>
            <a:ext cx="3462715" cy="4016749"/>
          </a:xfrm>
          <a:prstGeom prst="rect">
            <a:avLst/>
          </a:prstGeom>
        </p:spPr>
      </p:pic>
      <p:sp>
        <p:nvSpPr>
          <p:cNvPr id="3" name="Oval Callout 2"/>
          <p:cNvSpPr/>
          <p:nvPr/>
        </p:nvSpPr>
        <p:spPr>
          <a:xfrm>
            <a:off x="6239435" y="1815353"/>
            <a:ext cx="5136777" cy="4545105"/>
          </a:xfrm>
          <a:prstGeom prst="wedgeEllipseCallout">
            <a:avLst>
              <a:gd name="adj1" fmla="val -52925"/>
              <a:gd name="adj2" fmla="val -4050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all for today.</a:t>
            </a:r>
            <a:endParaRPr lang="en-US" sz="32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01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7788" y="40341"/>
            <a:ext cx="5794846"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8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ell the names of these birds.</a:t>
            </a:r>
            <a:endParaRPr lang="en-US" sz="28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925"/>
          <a:stretch/>
        </p:blipFill>
        <p:spPr>
          <a:xfrm>
            <a:off x="3668583" y="816190"/>
            <a:ext cx="2093518" cy="2401156"/>
          </a:xfrm>
          <a:prstGeom prst="rect">
            <a:avLst/>
          </a:prstGeom>
          <a:scene3d>
            <a:camera prst="orthographicFront"/>
            <a:lightRig rig="threePt" dir="t"/>
          </a:scene3d>
          <a:sp3d>
            <a:bevelT/>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684" y="821656"/>
            <a:ext cx="3054879" cy="2395691"/>
          </a:xfrm>
          <a:prstGeom prst="rect">
            <a:avLst/>
          </a:prstGeom>
          <a:scene3d>
            <a:camera prst="orthographicFront"/>
            <a:lightRig rig="threePt" dir="t"/>
          </a:scene3d>
          <a:sp3d>
            <a:bevelT/>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3958" y="816190"/>
            <a:ext cx="2086642" cy="2401155"/>
          </a:xfrm>
          <a:prstGeom prst="rect">
            <a:avLst/>
          </a:prstGeom>
          <a:scene3d>
            <a:camera prst="orthographicFront"/>
            <a:lightRig rig="threePt" dir="t"/>
          </a:scene3d>
          <a:sp3d>
            <a:bevelT/>
          </a:sp3d>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318" r="6775"/>
          <a:stretch/>
        </p:blipFill>
        <p:spPr>
          <a:xfrm>
            <a:off x="6255122" y="816190"/>
            <a:ext cx="3311236" cy="2392703"/>
          </a:xfrm>
          <a:prstGeom prst="rect">
            <a:avLst/>
          </a:prstGeom>
          <a:ln>
            <a:solidFill>
              <a:schemeClr val="accent1">
                <a:lumMod val="60000"/>
                <a:lumOff val="40000"/>
              </a:schemeClr>
            </a:solidFill>
          </a:ln>
          <a:scene3d>
            <a:camera prst="orthographicFront"/>
            <a:lightRig rig="threePt" dir="t"/>
          </a:scene3d>
          <a:sp3d>
            <a:bevelT/>
          </a:sp3d>
        </p:spPr>
      </p:pic>
      <p:sp>
        <p:nvSpPr>
          <p:cNvPr id="8" name="Rectangle 7"/>
          <p:cNvSpPr/>
          <p:nvPr/>
        </p:nvSpPr>
        <p:spPr>
          <a:xfrm>
            <a:off x="654103" y="3244239"/>
            <a:ext cx="1988045"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smtClean="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Magpie Robin</a:t>
            </a:r>
            <a:endParaRPr lang="en-US" sz="2400" b="1" i="1" cap="none" spc="0" dirty="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4178175" y="3238755"/>
            <a:ext cx="1074333"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smtClean="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Martin</a:t>
            </a:r>
            <a:endParaRPr lang="en-US" sz="2400" b="1" i="1" cap="none" spc="0" dirty="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p:cNvSpPr/>
          <p:nvPr/>
        </p:nvSpPr>
        <p:spPr>
          <a:xfrm>
            <a:off x="10259869" y="3238755"/>
            <a:ext cx="1454822"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smtClean="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Tailorbird</a:t>
            </a:r>
            <a:endParaRPr lang="en-US" sz="2400" b="1" i="1" cap="none" spc="0" dirty="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7331094" y="3238755"/>
            <a:ext cx="1159293"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smtClean="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Cuckoo</a:t>
            </a:r>
            <a:endParaRPr lang="en-US" sz="2400" b="1" i="1" cap="none" spc="0" dirty="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5637" b="4180"/>
          <a:stretch/>
        </p:blipFill>
        <p:spPr>
          <a:xfrm>
            <a:off x="112720" y="4042077"/>
            <a:ext cx="3062843" cy="2211239"/>
          </a:xfrm>
          <a:prstGeom prst="rect">
            <a:avLst/>
          </a:prstGeom>
          <a:scene3d>
            <a:camera prst="orthographicFront"/>
            <a:lightRig rig="threePt" dir="t"/>
          </a:scene3d>
          <a:sp3d>
            <a:bevelT/>
          </a:sp3d>
        </p:spPr>
      </p:pic>
      <p:sp>
        <p:nvSpPr>
          <p:cNvPr id="13" name="Rectangle 12"/>
          <p:cNvSpPr/>
          <p:nvPr/>
        </p:nvSpPr>
        <p:spPr>
          <a:xfrm>
            <a:off x="1098158" y="6280206"/>
            <a:ext cx="1091966"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smtClean="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Mynah</a:t>
            </a:r>
            <a:endParaRPr lang="en-US" sz="2400" b="1" i="1" cap="none" spc="0" dirty="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b="5657"/>
          <a:stretch/>
        </p:blipFill>
        <p:spPr>
          <a:xfrm>
            <a:off x="3668583" y="4042077"/>
            <a:ext cx="2093518" cy="2238129"/>
          </a:xfrm>
          <a:prstGeom prst="rect">
            <a:avLst/>
          </a:prstGeom>
          <a:scene3d>
            <a:camera prst="orthographicFront"/>
            <a:lightRig rig="threePt" dir="t"/>
          </a:scene3d>
          <a:sp3d>
            <a:bevelT/>
          </a:sp3d>
        </p:spPr>
      </p:pic>
      <p:sp>
        <p:nvSpPr>
          <p:cNvPr id="15" name="Rectangle 14"/>
          <p:cNvSpPr/>
          <p:nvPr/>
        </p:nvSpPr>
        <p:spPr>
          <a:xfrm>
            <a:off x="3848148" y="6307100"/>
            <a:ext cx="1734386"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smtClean="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Woodpecker</a:t>
            </a:r>
            <a:endParaRPr lang="en-US" sz="2400" b="1" i="1" cap="none" spc="0" dirty="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r="12292"/>
          <a:stretch/>
        </p:blipFill>
        <p:spPr>
          <a:xfrm>
            <a:off x="6669967" y="4042077"/>
            <a:ext cx="2481544" cy="2265023"/>
          </a:xfrm>
          <a:prstGeom prst="rect">
            <a:avLst/>
          </a:prstGeom>
          <a:scene3d>
            <a:camera prst="orthographicFront"/>
            <a:lightRig rig="threePt" dir="t"/>
          </a:scene3d>
          <a:sp3d>
            <a:bevelT/>
          </a:sp3d>
        </p:spPr>
      </p:pic>
      <p:sp>
        <p:nvSpPr>
          <p:cNvPr id="17" name="Rectangle 16"/>
          <p:cNvSpPr/>
          <p:nvPr/>
        </p:nvSpPr>
        <p:spPr>
          <a:xfrm>
            <a:off x="7142740" y="6334424"/>
            <a:ext cx="1535998"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smtClean="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Kingfisher</a:t>
            </a:r>
            <a:endParaRPr lang="en-US" sz="2400" b="1" i="1" cap="none" spc="0" dirty="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89306" y="4046552"/>
            <a:ext cx="2195945" cy="2287872"/>
          </a:xfrm>
          <a:prstGeom prst="rect">
            <a:avLst/>
          </a:prstGeom>
          <a:scene3d>
            <a:camera prst="orthographicFront"/>
            <a:lightRig rig="threePt" dir="t"/>
          </a:scene3d>
          <a:sp3d>
            <a:bevelT/>
          </a:sp3d>
        </p:spPr>
      </p:pic>
      <p:sp>
        <p:nvSpPr>
          <p:cNvPr id="19" name="Rectangle 18"/>
          <p:cNvSpPr/>
          <p:nvPr/>
        </p:nvSpPr>
        <p:spPr>
          <a:xfrm>
            <a:off x="10484576" y="6361317"/>
            <a:ext cx="1005403"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smtClean="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Heron</a:t>
            </a:r>
            <a:endParaRPr lang="en-US" sz="2400" b="1" i="1" cap="none" spc="0" dirty="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22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0-#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2" presetClass="entr" presetSubtype="8"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3" grpId="0"/>
      <p:bldP spid="15" grpId="0"/>
      <p:bldP spid="1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56194" cy="6858000"/>
          </a:xfrm>
          <a:prstGeom prst="rect">
            <a:avLst/>
          </a:prstGeom>
        </p:spPr>
      </p:pic>
      <p:sp>
        <p:nvSpPr>
          <p:cNvPr id="3" name="Rectangle 2"/>
          <p:cNvSpPr/>
          <p:nvPr/>
        </p:nvSpPr>
        <p:spPr>
          <a:xfrm>
            <a:off x="6096000" y="2705725"/>
            <a:ext cx="5070299" cy="144655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8800" b="0" cap="none" spc="0" dirty="0" smtClean="0">
                <a:ln w="0"/>
                <a:solidFill>
                  <a:srgbClr val="C00000"/>
                </a:solidFill>
                <a:effectLst>
                  <a:outerShdw blurRad="38100" dist="19050" dir="2700000" algn="tl" rotWithShape="0">
                    <a:schemeClr val="dk1">
                      <a:alpha val="40000"/>
                    </a:schemeClr>
                  </a:outerShdw>
                </a:effectLst>
                <a:latin typeface="Forte" panose="03060902040502070203" pitchFamily="66" charset="0"/>
              </a:rPr>
              <a:t>Thank you</a:t>
            </a:r>
            <a:endParaRPr lang="en-US" sz="8800" b="0" cap="none" spc="0" dirty="0">
              <a:ln w="0"/>
              <a:solidFill>
                <a:srgbClr val="C00000"/>
              </a:solidFill>
              <a:effectLst>
                <a:outerShdw blurRad="38100" dist="19050" dir="2700000" algn="tl" rotWithShape="0">
                  <a:schemeClr val="dk1">
                    <a:alpha val="40000"/>
                  </a:schemeClr>
                </a:outerShdw>
              </a:effectLst>
              <a:latin typeface="Forte" panose="03060902040502070203" pitchFamily="66" charset="0"/>
            </a:endParaRPr>
          </a:p>
        </p:txBody>
      </p:sp>
    </p:spTree>
    <p:extLst>
      <p:ext uri="{BB962C8B-B14F-4D97-AF65-F5344CB8AC3E}">
        <p14:creationId xmlns:p14="http://schemas.microsoft.com/office/powerpoint/2010/main" val="127909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7" presetClass="emph" presetSubtype="0" repeatCount="indefinite" fill="remove" grpId="1" nodeType="afterEffect">
                                  <p:stCondLst>
                                    <p:cond delay="0"/>
                                  </p:stCondLst>
                                  <p:iterate type="lt">
                                    <p:tmPct val="0"/>
                                  </p:iterate>
                                  <p:childTnLst>
                                    <p:animClr clrSpc="rgb" dir="cw">
                                      <p:cBhvr override="childStyle">
                                        <p:cTn id="14" dur="250" autoRev="1" fill="remove"/>
                                        <p:tgtEl>
                                          <p:spTgt spid="3"/>
                                        </p:tgtEl>
                                        <p:attrNameLst>
                                          <p:attrName>style.color</p:attrName>
                                        </p:attrNameLst>
                                      </p:cBhvr>
                                      <p:to>
                                        <a:schemeClr val="bg1"/>
                                      </p:to>
                                    </p:animClr>
                                    <p:animClr clrSpc="rgb" dir="cw">
                                      <p:cBhvr>
                                        <p:cTn id="15" dur="250" autoRev="1" fill="remove"/>
                                        <p:tgtEl>
                                          <p:spTgt spid="3"/>
                                        </p:tgtEl>
                                        <p:attrNameLst>
                                          <p:attrName>fillcolor</p:attrName>
                                        </p:attrNameLst>
                                      </p:cBhvr>
                                      <p:to>
                                        <a:schemeClr val="bg1"/>
                                      </p:to>
                                    </p:animClr>
                                    <p:set>
                                      <p:cBhvr>
                                        <p:cTn id="16" dur="250" autoRev="1" fill="remove"/>
                                        <p:tgtEl>
                                          <p:spTgt spid="3"/>
                                        </p:tgtEl>
                                        <p:attrNameLst>
                                          <p:attrName>fill.type</p:attrName>
                                        </p:attrNameLst>
                                      </p:cBhvr>
                                      <p:to>
                                        <p:strVal val="solid"/>
                                      </p:to>
                                    </p:set>
                                    <p:set>
                                      <p:cBhvr>
                                        <p:cTn id="17"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 love Our Bangladesh: Alexandrine Parakeet or Green Parrot (Tiya/Tuta  Pakhi) is a common pet bird in Bangladesh"/>
          <p:cNvPicPr/>
          <p:nvPr/>
        </p:nvPicPr>
        <p:blipFill>
          <a:blip r:embed="rId2">
            <a:extLst>
              <a:ext uri="{28A0092B-C50C-407E-A947-70E740481C1C}">
                <a14:useLocalDpi xmlns:a14="http://schemas.microsoft.com/office/drawing/2010/main" val="0"/>
              </a:ext>
            </a:extLst>
          </a:blip>
          <a:srcRect/>
          <a:stretch>
            <a:fillRect/>
          </a:stretch>
        </p:blipFill>
        <p:spPr bwMode="auto">
          <a:xfrm>
            <a:off x="147919" y="134471"/>
            <a:ext cx="2541494" cy="2581834"/>
          </a:xfrm>
          <a:prstGeom prst="rect">
            <a:avLst/>
          </a:prstGeom>
          <a:noFill/>
          <a:ln>
            <a:noFill/>
          </a:ln>
          <a:scene3d>
            <a:camera prst="orthographicFront"/>
            <a:lightRig rig="threePt" dir="t"/>
          </a:scene3d>
          <a:sp3d>
            <a:bevelT/>
          </a:sp3d>
        </p:spPr>
      </p:pic>
      <p:pic>
        <p:nvPicPr>
          <p:cNvPr id="3" name="Picture 2" descr="The Life of Sweet Birds: BANGLADESHI SPARROW"/>
          <p:cNvPicPr/>
          <p:nvPr/>
        </p:nvPicPr>
        <p:blipFill>
          <a:blip r:embed="rId3">
            <a:extLst>
              <a:ext uri="{28A0092B-C50C-407E-A947-70E740481C1C}">
                <a14:useLocalDpi xmlns:a14="http://schemas.microsoft.com/office/drawing/2010/main" val="0"/>
              </a:ext>
            </a:extLst>
          </a:blip>
          <a:srcRect/>
          <a:stretch>
            <a:fillRect/>
          </a:stretch>
        </p:blipFill>
        <p:spPr bwMode="auto">
          <a:xfrm>
            <a:off x="3012141" y="1600200"/>
            <a:ext cx="2729753" cy="2581834"/>
          </a:xfrm>
          <a:prstGeom prst="rect">
            <a:avLst/>
          </a:prstGeom>
          <a:noFill/>
          <a:ln>
            <a:noFill/>
          </a:ln>
          <a:scene3d>
            <a:camera prst="orthographicFront"/>
            <a:lightRig rig="threePt" dir="t"/>
          </a:scene3d>
          <a:sp3d>
            <a:bevelT/>
          </a:sp3d>
        </p:spPr>
      </p:pic>
      <p:pic>
        <p:nvPicPr>
          <p:cNvPr id="4" name="Picture 3" descr="Bird Watching in Bangladesh"/>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716305"/>
            <a:ext cx="2900082" cy="2581834"/>
          </a:xfrm>
          <a:prstGeom prst="rect">
            <a:avLst/>
          </a:prstGeom>
          <a:noFill/>
          <a:ln>
            <a:noFill/>
          </a:ln>
          <a:scene3d>
            <a:camera prst="orthographicFront"/>
            <a:lightRig rig="threePt" dir="t"/>
          </a:scene3d>
          <a:sp3d>
            <a:bevelT/>
          </a:sp3d>
        </p:spPr>
      </p:pic>
      <p:pic>
        <p:nvPicPr>
          <p:cNvPr id="5" name="Picture 4" descr="Welcome Pahela Falgun Valentine's Day today - The New Nation"/>
          <p:cNvPicPr/>
          <p:nvPr/>
        </p:nvPicPr>
        <p:blipFill>
          <a:blip r:embed="rId5">
            <a:extLst>
              <a:ext uri="{28A0092B-C50C-407E-A947-70E740481C1C}">
                <a14:useLocalDpi xmlns:a14="http://schemas.microsoft.com/office/drawing/2010/main" val="0"/>
              </a:ext>
            </a:extLst>
          </a:blip>
          <a:srcRect/>
          <a:stretch>
            <a:fillRect/>
          </a:stretch>
        </p:blipFill>
        <p:spPr bwMode="auto">
          <a:xfrm>
            <a:off x="9350188" y="3792070"/>
            <a:ext cx="2635623" cy="2581834"/>
          </a:xfrm>
          <a:prstGeom prst="rect">
            <a:avLst/>
          </a:prstGeom>
          <a:noFill/>
          <a:ln>
            <a:noFill/>
          </a:ln>
          <a:scene3d>
            <a:camera prst="orthographicFront"/>
            <a:lightRig rig="threePt" dir="t"/>
          </a:scene3d>
          <a:sp3d>
            <a:bevelT/>
          </a:sp3d>
        </p:spPr>
      </p:pic>
      <p:sp>
        <p:nvSpPr>
          <p:cNvPr id="6" name="Rectangle 5"/>
          <p:cNvSpPr/>
          <p:nvPr/>
        </p:nvSpPr>
        <p:spPr>
          <a:xfrm>
            <a:off x="915964" y="2743199"/>
            <a:ext cx="1005403"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smtClean="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Parrot</a:t>
            </a:r>
            <a:endParaRPr lang="en-US" sz="2400" b="1" i="1" cap="none" spc="0" dirty="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3745273" y="4222375"/>
            <a:ext cx="1263487"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smtClean="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Sparrow</a:t>
            </a:r>
            <a:endParaRPr lang="en-US" sz="2400" b="1" i="1" cap="none" spc="0" dirty="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7103451" y="5338480"/>
            <a:ext cx="885179"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smtClean="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Egret</a:t>
            </a:r>
            <a:endParaRPr lang="en-US" sz="2400" b="1" i="1" cap="none" spc="0" dirty="0">
              <a:ln w="1905"/>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9277233" y="6396335"/>
            <a:ext cx="2781531"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i="1" dirty="0" err="1" smtClean="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Blackheaded</a:t>
            </a:r>
            <a:r>
              <a:rPr lang="en-US" sz="2400" b="1" i="1" dirty="0" smtClean="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Oriole</a:t>
            </a:r>
            <a:endParaRPr lang="en-US" sz="2400" b="1" i="1" cap="none" spc="0" dirty="0">
              <a:ln w="1905"/>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3187788" y="40341"/>
            <a:ext cx="5794846"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r>
              <a:rPr lang="en-US" sz="2800" b="1"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ell the names of these birds.</a:t>
            </a:r>
            <a:endParaRPr lang="en-US" sz="2800" b="1"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698" y="653023"/>
            <a:ext cx="7402604" cy="5551953"/>
          </a:xfrm>
          <a:prstGeom prst="rect">
            <a:avLst/>
          </a:prstGeom>
        </p:spPr>
      </p:pic>
      <p:sp>
        <p:nvSpPr>
          <p:cNvPr id="3" name="Rectangle 2"/>
          <p:cNvSpPr/>
          <p:nvPr/>
        </p:nvSpPr>
        <p:spPr>
          <a:xfrm>
            <a:off x="1000966" y="6289383"/>
            <a:ext cx="10190097" cy="52322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 the </a:t>
            </a: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pictures you </a:t>
            </a:r>
            <a:r>
              <a:rPr lang="en-US" sz="2800" b="1"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all have seen the common birds of our country.</a:t>
            </a:r>
            <a:endParaRPr lang="en-US" sz="2800" b="1"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282105" y="40981"/>
            <a:ext cx="9623148" cy="52322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800" b="1" i="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Birds are called the most beautiful creature of the god in nature.</a:t>
            </a:r>
            <a:endParaRPr lang="en-US" sz="28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99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6692" y="3038599"/>
            <a:ext cx="9938618" cy="769441"/>
          </a:xfrm>
          <a:prstGeom prst="rect">
            <a:avLst/>
          </a:prstGeom>
          <a:blipFill>
            <a:blip r:embed="rId2"/>
            <a:tile tx="0" ty="0" sx="100000" sy="100000" flip="none" algn="tl"/>
          </a:blipFill>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4400" b="1" i="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Our today’s lesson is on them. And it is …</a:t>
            </a:r>
            <a:endParaRPr lang="en-US" sz="4400" b="1"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363" y="1898338"/>
            <a:ext cx="4583276" cy="3049962"/>
          </a:xfrm>
          <a:prstGeom prst="rect">
            <a:avLst/>
          </a:prstGeom>
          <a:scene3d>
            <a:camera prst="orthographicFront"/>
            <a:lightRig rig="threePt" dir="t"/>
          </a:scene3d>
          <a:sp3d>
            <a:bevelT/>
          </a:sp3d>
        </p:spPr>
      </p:pic>
      <p:sp>
        <p:nvSpPr>
          <p:cNvPr id="6" name="Rectangle 5"/>
          <p:cNvSpPr/>
          <p:nvPr/>
        </p:nvSpPr>
        <p:spPr>
          <a:xfrm>
            <a:off x="3079790" y="866543"/>
            <a:ext cx="6032421" cy="92333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38100" h="38100"/>
            </a:sp3d>
          </a:bodyPr>
          <a:lstStyle/>
          <a:p>
            <a:pPr algn="ctr"/>
            <a:r>
              <a:rPr lang="en-US" sz="5400" b="1" i="1" cap="none" spc="0" dirty="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Birds of Bangladesh</a:t>
            </a:r>
            <a:endParaRPr lang="en-US" sz="5400" b="1" i="1"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4778188" y="5309446"/>
            <a:ext cx="2635624" cy="620708"/>
          </a:xfrm>
          <a:prstGeom prst="rect">
            <a:avLst/>
          </a:prstGeom>
          <a:noFill/>
        </p:spPr>
        <p:txBody>
          <a:bodyPr wrap="none" lIns="91440" tIns="45720" rIns="91440" bIns="45720">
            <a:prstTxWarp prst="textWave1">
              <a:avLst>
                <a:gd name="adj1" fmla="val 12500"/>
                <a:gd name="adj2" fmla="val -1222"/>
              </a:avLst>
            </a:prstTxWarp>
            <a:spAutoFit/>
            <a:scene3d>
              <a:camera prst="orthographicFront"/>
              <a:lightRig rig="threePt" dir="t"/>
            </a:scene3d>
            <a:sp3d extrusionH="57150">
              <a:bevelT w="38100" h="38100"/>
            </a:sp3d>
          </a:bodyPr>
          <a:lstStyle/>
          <a:p>
            <a:pPr algn="ctr"/>
            <a:r>
              <a:rPr lang="en-US" sz="5400" b="1" i="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Lesson- 12</a:t>
            </a:r>
            <a:endParaRPr lang="en-US" sz="54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49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strVal val="ppt_w*0.70"/>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par>
                          <p:cTn id="10" fill="hold">
                            <p:stCondLst>
                              <p:cond delay="1000"/>
                            </p:stCondLst>
                            <p:childTnLst>
                              <p:par>
                                <p:cTn id="11" presetID="4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
                                        <p:tgtEl>
                                          <p:spTgt spid="3"/>
                                        </p:tgtEl>
                                      </p:cBhvr>
                                    </p:animEffect>
                                    <p:anim calcmode="lin" valueType="num">
                                      <p:cBhvr>
                                        <p:cTn id="14" dur="400" fill="hold"/>
                                        <p:tgtEl>
                                          <p:spTgt spid="3"/>
                                        </p:tgtEl>
                                        <p:attrNameLst>
                                          <p:attrName>ppt_x</p:attrName>
                                        </p:attrNameLst>
                                      </p:cBhvr>
                                      <p:tavLst>
                                        <p:tav tm="0">
                                          <p:val>
                                            <p:strVal val="#ppt_x"/>
                                          </p:val>
                                        </p:tav>
                                        <p:tav tm="100000">
                                          <p:val>
                                            <p:strVal val="#ppt_x"/>
                                          </p:val>
                                        </p:tav>
                                      </p:tavLst>
                                    </p:anim>
                                    <p:anim calcmode="lin" valueType="num">
                                      <p:cBhvr>
                                        <p:cTn id="15" dur="400" fill="hold"/>
                                        <p:tgtEl>
                                          <p:spTgt spid="3"/>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96259953"/>
              </p:ext>
            </p:extLst>
          </p:nvPr>
        </p:nvGraphicFramePr>
        <p:xfrm>
          <a:off x="618564" y="746560"/>
          <a:ext cx="1095935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7712" y="1554816"/>
            <a:ext cx="3076575" cy="2914650"/>
          </a:xfrm>
          <a:prstGeom prst="rect">
            <a:avLst/>
          </a:prstGeom>
        </p:spPr>
      </p:pic>
    </p:spTree>
    <p:extLst>
      <p:ext uri="{BB962C8B-B14F-4D97-AF65-F5344CB8AC3E}">
        <p14:creationId xmlns:p14="http://schemas.microsoft.com/office/powerpoint/2010/main" val="101322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1+#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14675" y="0"/>
            <a:ext cx="5962650" cy="6858000"/>
            <a:chOff x="3114675" y="0"/>
            <a:chExt cx="5962650" cy="68580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675" y="0"/>
              <a:ext cx="5962650" cy="2466975"/>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114675" y="4391025"/>
              <a:ext cx="5962650" cy="2466975"/>
            </a:xfrm>
            <a:prstGeom prst="rect">
              <a:avLst/>
            </a:prstGeom>
          </p:spPr>
        </p:pic>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921" y="4225650"/>
            <a:ext cx="3198158" cy="25382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2536" y="1543521"/>
            <a:ext cx="2526927" cy="2526927"/>
          </a:xfrm>
          <a:prstGeom prst="ellipse">
            <a:avLst/>
          </a:prstGeom>
          <a:ln>
            <a:noFill/>
          </a:ln>
          <a:effectLst>
            <a:glow rad="228600">
              <a:schemeClr val="accent3">
                <a:satMod val="175000"/>
                <a:alpha val="40000"/>
              </a:schemeClr>
            </a:glow>
            <a:softEdge rad="112500"/>
          </a:effectLst>
          <a:scene3d>
            <a:camera prst="orthographicFront"/>
            <a:lightRig rig="threePt" dir="t"/>
          </a:scene3d>
          <a:sp3d>
            <a:bevelT/>
          </a:sp3d>
        </p:spPr>
      </p:pic>
    </p:spTree>
    <p:extLst>
      <p:ext uri="{BB962C8B-B14F-4D97-AF65-F5344CB8AC3E}">
        <p14:creationId xmlns:p14="http://schemas.microsoft.com/office/powerpoint/2010/main" val="399593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3909" y="362789"/>
            <a:ext cx="3524182" cy="707886"/>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sp3d extrusionH="57150">
              <a:bevelT w="38100" h="38100"/>
            </a:sp3d>
          </a:bodyPr>
          <a:lstStyle/>
          <a:p>
            <a:pPr algn="ctr"/>
            <a:r>
              <a:rPr lang="en-US" sz="40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Plentiful</a:t>
            </a:r>
            <a:endPar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4333909" y="5760430"/>
            <a:ext cx="3524182" cy="646331"/>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wrap="square" rtlCol="0">
            <a:spAutoFit/>
            <a:sp3d extrusionH="57150">
              <a:bevelT w="38100" h="38100"/>
            </a:sp3d>
          </a:bodyPr>
          <a:lstStyle/>
          <a:p>
            <a:pPr algn="ctr"/>
            <a:r>
              <a:rPr lang="en-US" sz="36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lot of</a:t>
            </a:r>
            <a:endPar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8411" y="1810808"/>
            <a:ext cx="4315177" cy="3236383"/>
          </a:xfrm>
          <a:prstGeom prst="rect">
            <a:avLst/>
          </a:prstGeom>
          <a:scene3d>
            <a:camera prst="orthographicFront"/>
            <a:lightRig rig="threePt" dir="t"/>
          </a:scene3d>
          <a:sp3d>
            <a:bevelT/>
          </a:sp3d>
        </p:spPr>
      </p:pic>
    </p:spTree>
    <p:extLst>
      <p:ext uri="{BB962C8B-B14F-4D97-AF65-F5344CB8AC3E}">
        <p14:creationId xmlns:p14="http://schemas.microsoft.com/office/powerpoint/2010/main" val="154580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1015</Words>
  <Application>Microsoft Office PowerPoint</Application>
  <PresentationFormat>Widescreen</PresentationFormat>
  <Paragraphs>118</Paragraphs>
  <Slides>30</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Forte</vt:lpstr>
      <vt:lpstr>Kalpurush</vt:lpstr>
      <vt:lpstr>SutonnyMJ</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RAJAN</dc:creator>
  <cp:lastModifiedBy>RAJAN</cp:lastModifiedBy>
  <cp:revision>60</cp:revision>
  <dcterms:created xsi:type="dcterms:W3CDTF">2021-05-01T17:46:51Z</dcterms:created>
  <dcterms:modified xsi:type="dcterms:W3CDTF">2021-05-02T18:16:24Z</dcterms:modified>
</cp:coreProperties>
</file>