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0" r:id="rId1"/>
  </p:sldMasterIdLst>
  <p:sldIdLst>
    <p:sldId id="256" r:id="rId2"/>
    <p:sldId id="258" r:id="rId3"/>
    <p:sldId id="259" r:id="rId4"/>
    <p:sldId id="260" r:id="rId5"/>
    <p:sldId id="262" r:id="rId6"/>
    <p:sldId id="261" r:id="rId7"/>
    <p:sldId id="263" r:id="rId8"/>
    <p:sldId id="266" r:id="rId9"/>
    <p:sldId id="277" r:id="rId10"/>
    <p:sldId id="269" r:id="rId11"/>
    <p:sldId id="267" r:id="rId12"/>
    <p:sldId id="272" r:id="rId13"/>
    <p:sldId id="274" r:id="rId14"/>
    <p:sldId id="276" r:id="rId15"/>
    <p:sldId id="278" r:id="rId16"/>
    <p:sldId id="279" r:id="rId17"/>
    <p:sldId id="28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EFE"/>
    <a:srgbClr val="FF3A3A"/>
    <a:srgbClr val="FF5252"/>
    <a:srgbClr val="95DEB6"/>
    <a:srgbClr val="FF9C4A"/>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71" autoAdjust="0"/>
    <p:restoredTop sz="94660"/>
  </p:normalViewPr>
  <p:slideViewPr>
    <p:cSldViewPr snapToGrid="0">
      <p:cViewPr varScale="1">
        <p:scale>
          <a:sx n="72" d="100"/>
          <a:sy n="72" d="100"/>
        </p:scale>
        <p:origin x="42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3164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4117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31530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7814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52473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0564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1273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9019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4839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3905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115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622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0199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64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3512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9946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5/2/2021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365077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 xmlns:a16="http://schemas.microsoft.com/office/drawing/2014/main" id="{EA7EFE1C-8324-49A5-868A-B211F3D3A218}"/>
              </a:ext>
            </a:extLst>
          </p:cNvPr>
          <p:cNvSpPr/>
          <p:nvPr/>
        </p:nvSpPr>
        <p:spPr>
          <a:xfrm rot="7800000">
            <a:off x="6939075" y="-1044595"/>
            <a:ext cx="1876712" cy="454369"/>
          </a:xfrm>
          <a:prstGeom prst="roundRect">
            <a:avLst>
              <a:gd name="adj" fmla="val 50000"/>
            </a:avLst>
          </a:prstGeom>
          <a:gradFill flip="none" rotWithShape="1">
            <a:gsLst>
              <a:gs pos="0">
                <a:schemeClr val="bg1"/>
              </a:gs>
              <a:gs pos="11560">
                <a:srgbClr val="E1F6EB"/>
              </a:gs>
              <a:gs pos="26514">
                <a:srgbClr val="BBEAD0"/>
              </a:gs>
              <a:gs pos="52400">
                <a:srgbClr val="79D6A3"/>
              </a:gs>
              <a:gs pos="100000">
                <a:srgbClr val="33993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 xmlns:a16="http://schemas.microsoft.com/office/drawing/2014/main" id="{0529B12E-7521-4103-B3E2-945A98E54A08}"/>
              </a:ext>
            </a:extLst>
          </p:cNvPr>
          <p:cNvSpPr/>
          <p:nvPr/>
        </p:nvSpPr>
        <p:spPr>
          <a:xfrm rot="7800000">
            <a:off x="3319072" y="7333594"/>
            <a:ext cx="1536751" cy="454369"/>
          </a:xfrm>
          <a:prstGeom prst="roundRect">
            <a:avLst>
              <a:gd name="adj" fmla="val 50000"/>
            </a:avLst>
          </a:prstGeom>
          <a:gradFill flip="none" rotWithShape="1">
            <a:gsLst>
              <a:gs pos="0">
                <a:srgbClr val="FEFEFE"/>
              </a:gs>
              <a:gs pos="100000">
                <a:srgbClr val="FF3A3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 xmlns:a16="http://schemas.microsoft.com/office/drawing/2014/main" id="{753E5B18-7AD8-44CA-AD38-613E9CA79B58}"/>
              </a:ext>
            </a:extLst>
          </p:cNvPr>
          <p:cNvSpPr/>
          <p:nvPr/>
        </p:nvSpPr>
        <p:spPr>
          <a:xfrm rot="7800000">
            <a:off x="-1274105" y="7224027"/>
            <a:ext cx="1536751" cy="454369"/>
          </a:xfrm>
          <a:prstGeom prst="roundRect">
            <a:avLst>
              <a:gd name="adj" fmla="val 50000"/>
            </a:avLst>
          </a:prstGeom>
          <a:gradFill flip="none" rotWithShape="1">
            <a:gsLst>
              <a:gs pos="0">
                <a:schemeClr val="accent3">
                  <a:lumMod val="0"/>
                  <a:lumOff val="100000"/>
                </a:schemeClr>
              </a:gs>
              <a:gs pos="100000">
                <a:schemeClr val="tx2">
                  <a:lumMod val="60000"/>
                  <a:lumOff val="40000"/>
                </a:schemeClr>
              </a:gs>
              <a:gs pos="60000">
                <a:schemeClr val="accent3">
                  <a:lumMod val="10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 xmlns:a16="http://schemas.microsoft.com/office/drawing/2014/main" id="{41C9D049-24E2-40F4-9929-3AFBB7A9C1BE}"/>
              </a:ext>
            </a:extLst>
          </p:cNvPr>
          <p:cNvSpPr/>
          <p:nvPr/>
        </p:nvSpPr>
        <p:spPr>
          <a:xfrm rot="7800000">
            <a:off x="4306143" y="7618524"/>
            <a:ext cx="1876712" cy="454369"/>
          </a:xfrm>
          <a:prstGeom prst="roundRect">
            <a:avLst>
              <a:gd name="adj" fmla="val 50000"/>
            </a:avLst>
          </a:prstGeom>
          <a:gradFill>
            <a:gsLst>
              <a:gs pos="0">
                <a:srgbClr val="FF9C4A"/>
              </a:gs>
              <a:gs pos="100000">
                <a:srgbClr val="FF5252"/>
              </a:gs>
              <a:gs pos="50000">
                <a:schemeClr val="accent3">
                  <a:lumMod val="100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 xmlns:a16="http://schemas.microsoft.com/office/drawing/2014/main" id="{EC459E61-A181-491C-A039-846F5FEDC815}"/>
              </a:ext>
            </a:extLst>
          </p:cNvPr>
          <p:cNvSpPr/>
          <p:nvPr/>
        </p:nvSpPr>
        <p:spPr>
          <a:xfrm>
            <a:off x="3761097" y="2049899"/>
            <a:ext cx="4521200" cy="2570480"/>
          </a:xfrm>
          <a:prstGeom prst="roundRect">
            <a:avLst>
              <a:gd name="adj" fmla="val 6559"/>
            </a:avLst>
          </a:prstGeom>
          <a:solidFill>
            <a:schemeClr val="bg1">
              <a:lumMod val="95000"/>
            </a:schemeClr>
          </a:solidFill>
          <a:ln>
            <a:noFill/>
          </a:ln>
          <a:effectLst>
            <a:outerShdw blurRad="317500" dist="152400" dir="5400000" algn="ctr" rotWithShape="0">
              <a:schemeClr val="tx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 xmlns:a16="http://schemas.microsoft.com/office/drawing/2014/main" id="{6864192B-FD03-446B-9849-46E39372F4C0}"/>
              </a:ext>
            </a:extLst>
          </p:cNvPr>
          <p:cNvSpPr/>
          <p:nvPr/>
        </p:nvSpPr>
        <p:spPr>
          <a:xfrm rot="7800000">
            <a:off x="10764669" y="-1276302"/>
            <a:ext cx="2558320" cy="36085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 xmlns:a16="http://schemas.microsoft.com/office/drawing/2014/main" id="{60633714-4FF8-428A-A09D-5CBA533882CD}"/>
              </a:ext>
            </a:extLst>
          </p:cNvPr>
          <p:cNvSpPr/>
          <p:nvPr/>
        </p:nvSpPr>
        <p:spPr>
          <a:xfrm rot="7800000">
            <a:off x="8939841" y="-1068302"/>
            <a:ext cx="1876712" cy="454369"/>
          </a:xfrm>
          <a:prstGeom prst="roundRect">
            <a:avLst>
              <a:gd name="adj" fmla="val 50000"/>
            </a:avLst>
          </a:prstGeom>
          <a:gradFill>
            <a:gsLst>
              <a:gs pos="0">
                <a:srgbClr val="FF9C4A"/>
              </a:gs>
              <a:gs pos="100000">
                <a:schemeClr val="tx2">
                  <a:lumMod val="60000"/>
                  <a:lumOff val="40000"/>
                </a:schemeClr>
              </a:gs>
              <a:gs pos="60000">
                <a:schemeClr val="accent3">
                  <a:lumMod val="100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 xmlns:a16="http://schemas.microsoft.com/office/drawing/2014/main" id="{588B701B-EDA9-4045-BCDC-03D651F09F37}"/>
              </a:ext>
            </a:extLst>
          </p:cNvPr>
          <p:cNvSpPr/>
          <p:nvPr/>
        </p:nvSpPr>
        <p:spPr>
          <a:xfrm rot="7800000">
            <a:off x="677972" y="7433536"/>
            <a:ext cx="1876712" cy="454369"/>
          </a:xfrm>
          <a:prstGeom prst="roundRect">
            <a:avLst>
              <a:gd name="adj" fmla="val 50000"/>
            </a:avLst>
          </a:prstGeom>
          <a:gradFill>
            <a:gsLst>
              <a:gs pos="0">
                <a:srgbClr val="FF9C4A"/>
              </a:gs>
              <a:gs pos="100000">
                <a:schemeClr val="tx2">
                  <a:lumMod val="60000"/>
                  <a:lumOff val="40000"/>
                </a:schemeClr>
              </a:gs>
              <a:gs pos="60000">
                <a:schemeClr val="accent3">
                  <a:lumMod val="100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 xmlns:a16="http://schemas.microsoft.com/office/drawing/2014/main" id="{A082152A-326A-4DF0-9EB8-1BA90068A47F}"/>
              </a:ext>
            </a:extLst>
          </p:cNvPr>
          <p:cNvSpPr/>
          <p:nvPr/>
        </p:nvSpPr>
        <p:spPr>
          <a:xfrm rot="7800000">
            <a:off x="5920583" y="-1263807"/>
            <a:ext cx="2558320" cy="360859"/>
          </a:xfrm>
          <a:prstGeom prst="roundRect">
            <a:avLst>
              <a:gd name="adj" fmla="val 50000"/>
            </a:avLst>
          </a:prstGeom>
          <a:gradFill flip="none" rotWithShape="1">
            <a:gsLst>
              <a:gs pos="0">
                <a:schemeClr val="bg1"/>
              </a:gs>
              <a:gs pos="30000">
                <a:srgbClr val="FFFF00"/>
              </a:gs>
              <a:gs pos="57100">
                <a:srgbClr val="FF6D6D"/>
              </a:gs>
              <a:gs pos="100000">
                <a:srgbClr val="FF0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 xmlns:a16="http://schemas.microsoft.com/office/drawing/2014/main" id="{AC78FD97-9D9D-49DA-B815-CB6734583A0B}"/>
              </a:ext>
            </a:extLst>
          </p:cNvPr>
          <p:cNvSpPr txBox="1"/>
          <p:nvPr/>
        </p:nvSpPr>
        <p:spPr>
          <a:xfrm>
            <a:off x="4518163" y="2642289"/>
            <a:ext cx="2847899" cy="1200329"/>
          </a:xfrm>
          <a:prstGeom prst="rect">
            <a:avLst/>
          </a:prstGeom>
          <a:noFill/>
        </p:spPr>
        <p:txBody>
          <a:bodyPr wrap="square" rtlCol="0">
            <a:spAutoFit/>
          </a:bodyPr>
          <a:lstStyle/>
          <a:p>
            <a:pPr algn="ctr"/>
            <a:r>
              <a:rPr lang="en-US" sz="7200" dirty="0" err="1">
                <a:latin typeface="NikoshBAN" panose="02000000000000000000" pitchFamily="2" charset="0"/>
                <a:cs typeface="NikoshBAN" panose="02000000000000000000" pitchFamily="2" charset="0"/>
              </a:rPr>
              <a:t>স্বাগতম</a:t>
            </a:r>
            <a:endParaRPr lang="en-US" sz="7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2484602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fill="hold" grpId="0" nodeType="withEffect" p14:presetBounceEnd="45000">
                                      <p:stCondLst>
                                        <p:cond delay="0"/>
                                      </p:stCondLst>
                                      <p:childTnLst>
                                        <p:animMotion origin="layout" path="M -3.54167E-6 -4.07407E-6 L 0.34089 -0.72129 " pathEditMode="relative" rAng="0" ptsTypes="AA" p14:bounceEnd="45000">
                                          <p:cBhvr>
                                            <p:cTn id="6" dur="1500" fill="hold"/>
                                            <p:tgtEl>
                                              <p:spTgt spid="28"/>
                                            </p:tgtEl>
                                            <p:attrNameLst>
                                              <p:attrName>ppt_x</p:attrName>
                                              <p:attrName>ppt_y</p:attrName>
                                            </p:attrNameLst>
                                          </p:cBhvr>
                                          <p:rCtr x="17044" y="-36065"/>
                                        </p:animMotion>
                                      </p:childTnLst>
                                    </p:cTn>
                                  </p:par>
                                  <p:par>
                                    <p:cTn id="7" presetID="56" presetClass="path" presetSubtype="0" accel="50000" fill="hold" grpId="0" nodeType="withEffect" p14:presetBounceEnd="45000">
                                      <p:stCondLst>
                                        <p:cond delay="0"/>
                                      </p:stCondLst>
                                      <p:childTnLst>
                                        <p:animMotion origin="layout" path="M -4.79167E-6 3.7037E-7 L -0.25716 0.54653 " pathEditMode="relative" rAng="0" ptsTypes="AA" p14:bounceEnd="45000">
                                          <p:cBhvr>
                                            <p:cTn id="8" dur="1500" fill="hold"/>
                                            <p:tgtEl>
                                              <p:spTgt spid="34"/>
                                            </p:tgtEl>
                                            <p:attrNameLst>
                                              <p:attrName>ppt_x</p:attrName>
                                              <p:attrName>ppt_y</p:attrName>
                                            </p:attrNameLst>
                                          </p:cBhvr>
                                          <p:rCtr x="-12865" y="27315"/>
                                        </p:animMotion>
                                      </p:childTnLst>
                                    </p:cTn>
                                  </p:par>
                                  <p:par>
                                    <p:cTn id="9" presetID="56" presetClass="path" presetSubtype="0" accel="50000" fill="hold" grpId="0" nodeType="withEffect" p14:presetBounceEnd="45000">
                                      <p:stCondLst>
                                        <p:cond delay="0"/>
                                      </p:stCondLst>
                                      <p:childTnLst>
                                        <p:animMotion origin="layout" path="M -3.75E-6 2.96296E-6 L -0.20091 0.42523 " pathEditMode="relative" rAng="0" ptsTypes="AA" p14:bounceEnd="45000">
                                          <p:cBhvr>
                                            <p:cTn id="10" dur="1500" fill="hold"/>
                                            <p:tgtEl>
                                              <p:spTgt spid="26"/>
                                            </p:tgtEl>
                                            <p:attrNameLst>
                                              <p:attrName>ppt_x</p:attrName>
                                              <p:attrName>ppt_y</p:attrName>
                                            </p:attrNameLst>
                                          </p:cBhvr>
                                          <p:rCtr x="-10052" y="21250"/>
                                        </p:animMotion>
                                      </p:childTnLst>
                                    </p:cTn>
                                  </p:par>
                                  <p:par>
                                    <p:cTn id="11" presetID="56" presetClass="path" presetSubtype="0" accel="50000" fill="hold" grpId="0" nodeType="withEffect" p14:presetBounceEnd="45000">
                                      <p:stCondLst>
                                        <p:cond delay="0"/>
                                      </p:stCondLst>
                                      <p:childTnLst>
                                        <p:animMotion origin="layout" path="M 3.75E-6 -4.81481E-6 L -0.17592 0.37408 " pathEditMode="relative" rAng="0" ptsTypes="AA" p14:bounceEnd="45000">
                                          <p:cBhvr>
                                            <p:cTn id="12" dur="1500" fill="hold"/>
                                            <p:tgtEl>
                                              <p:spTgt spid="32"/>
                                            </p:tgtEl>
                                            <p:attrNameLst>
                                              <p:attrName>ppt_x</p:attrName>
                                              <p:attrName>ppt_y</p:attrName>
                                            </p:attrNameLst>
                                          </p:cBhvr>
                                          <p:rCtr x="-8802" y="18704"/>
                                        </p:animMotion>
                                      </p:childTnLst>
                                    </p:cTn>
                                  </p:par>
                                  <p:par>
                                    <p:cTn id="13" presetID="56" presetClass="path" presetSubtype="0" accel="50000" fill="hold" grpId="0" nodeType="withEffect" p14:presetBounceEnd="45000">
                                      <p:stCondLst>
                                        <p:cond delay="0"/>
                                      </p:stCondLst>
                                      <p:childTnLst>
                                        <p:animMotion origin="layout" path="M -4.16667E-7 2.22222E-6 L -0.3595 0.76296 " pathEditMode="relative" rAng="0" ptsTypes="AA" p14:bounceEnd="45000">
                                          <p:cBhvr>
                                            <p:cTn id="14" dur="1500" fill="hold"/>
                                            <p:tgtEl>
                                              <p:spTgt spid="31"/>
                                            </p:tgtEl>
                                            <p:attrNameLst>
                                              <p:attrName>ppt_x</p:attrName>
                                              <p:attrName>ppt_y</p:attrName>
                                            </p:attrNameLst>
                                          </p:cBhvr>
                                          <p:rCtr x="-17982" y="38148"/>
                                        </p:animMotion>
                                      </p:childTnLst>
                                    </p:cTn>
                                  </p:par>
                                  <p:par>
                                    <p:cTn id="15" presetID="56" presetClass="path" presetSubtype="0" accel="50000" fill="hold" grpId="0" nodeType="withEffect" p14:presetBounceEnd="45000">
                                      <p:stCondLst>
                                        <p:cond delay="0"/>
                                      </p:stCondLst>
                                      <p:childTnLst>
                                        <p:animMotion origin="layout" path="M 1.66667E-6 -1.48148E-6 L 0.22292 -0.48542 " pathEditMode="relative" rAng="0" ptsTypes="AA" p14:bounceEnd="45000">
                                          <p:cBhvr>
                                            <p:cTn id="16" dur="1500" fill="hold"/>
                                            <p:tgtEl>
                                              <p:spTgt spid="29"/>
                                            </p:tgtEl>
                                            <p:attrNameLst>
                                              <p:attrName>ppt_x</p:attrName>
                                              <p:attrName>ppt_y</p:attrName>
                                            </p:attrNameLst>
                                          </p:cBhvr>
                                          <p:rCtr x="11146" y="-24282"/>
                                        </p:animMotion>
                                      </p:childTnLst>
                                    </p:cTn>
                                  </p:par>
                                  <p:par>
                                    <p:cTn id="17" presetID="56" presetClass="path" presetSubtype="0" accel="50000" fill="hold" grpId="0" nodeType="withEffect" p14:presetBounceEnd="45000">
                                      <p:stCondLst>
                                        <p:cond delay="0"/>
                                      </p:stCondLst>
                                      <p:childTnLst>
                                        <p:animMotion origin="layout" path="M 3.54167E-6 3.7037E-6 L 0.2056 -0.44098 " pathEditMode="relative" rAng="0" ptsTypes="AA" p14:bounceEnd="45000">
                                          <p:cBhvr>
                                            <p:cTn id="18" dur="1500" fill="hold"/>
                                            <p:tgtEl>
                                              <p:spTgt spid="27"/>
                                            </p:tgtEl>
                                            <p:attrNameLst>
                                              <p:attrName>ppt_x</p:attrName>
                                              <p:attrName>ppt_y</p:attrName>
                                            </p:attrNameLst>
                                          </p:cBhvr>
                                          <p:rCtr x="10273" y="-22060"/>
                                        </p:animMotion>
                                      </p:childTnLst>
                                    </p:cTn>
                                  </p:par>
                                  <p:par>
                                    <p:cTn id="19" presetID="56" presetClass="path" presetSubtype="0" accel="50000" fill="hold" grpId="0" nodeType="withEffect" p14:presetBounceEnd="45000">
                                      <p:stCondLst>
                                        <p:cond delay="0"/>
                                      </p:stCondLst>
                                      <p:childTnLst>
                                        <p:animMotion origin="layout" path="M -2.08333E-6 3.7037E-7 L 0.17084 -0.37222 " pathEditMode="relative" rAng="0" ptsTypes="AA" p14:bounceEnd="45000">
                                          <p:cBhvr>
                                            <p:cTn id="20" dur="1500" fill="hold"/>
                                            <p:tgtEl>
                                              <p:spTgt spid="33"/>
                                            </p:tgtEl>
                                            <p:attrNameLst>
                                              <p:attrName>ppt_x</p:attrName>
                                              <p:attrName>ppt_y</p:attrName>
                                            </p:attrNameLst>
                                          </p:cBhvr>
                                          <p:rCtr x="8542" y="-18611"/>
                                        </p:animMotion>
                                      </p:childTnLst>
                                    </p:cTn>
                                  </p:par>
                                  <p:par>
                                    <p:cTn id="21" presetID="53" presetClass="entr" presetSubtype="16" fill="hold" grpId="0" nodeType="withEffect">
                                      <p:stCondLst>
                                        <p:cond delay="25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fltVal val="0"/>
                                              </p:val>
                                            </p:tav>
                                            <p:tav tm="100000">
                                              <p:val>
                                                <p:strVal val="#ppt_h"/>
                                              </p:val>
                                            </p:tav>
                                          </p:tavLst>
                                        </p:anim>
                                        <p:animEffect transition="in" filter="fade">
                                          <p:cBhvr>
                                            <p:cTn id="25" dur="500"/>
                                            <p:tgtEl>
                                              <p:spTgt spid="30"/>
                                            </p:tgtEl>
                                          </p:cBhvr>
                                        </p:animEffect>
                                      </p:childTnLst>
                                    </p:cTn>
                                  </p:par>
                                  <p:par>
                                    <p:cTn id="26" presetID="53" presetClass="entr" presetSubtype="16" fill="hold" grpId="0" nodeType="withEffect">
                                      <p:stCondLst>
                                        <p:cond delay="500"/>
                                      </p:stCondLst>
                                      <p:childTnLst>
                                        <p:set>
                                          <p:cBhvr>
                                            <p:cTn id="27" dur="1" fill="hold">
                                              <p:stCondLst>
                                                <p:cond delay="0"/>
                                              </p:stCondLst>
                                            </p:cTn>
                                            <p:tgtEl>
                                              <p:spTgt spid="42"/>
                                            </p:tgtEl>
                                            <p:attrNameLst>
                                              <p:attrName>style.visibility</p:attrName>
                                            </p:attrNameLst>
                                          </p:cBhvr>
                                          <p:to>
                                            <p:strVal val="visible"/>
                                          </p:to>
                                        </p:set>
                                        <p:anim calcmode="lin" valueType="num">
                                          <p:cBhvr>
                                            <p:cTn id="28" dur="500" fill="hold"/>
                                            <p:tgtEl>
                                              <p:spTgt spid="42"/>
                                            </p:tgtEl>
                                            <p:attrNameLst>
                                              <p:attrName>ppt_w</p:attrName>
                                            </p:attrNameLst>
                                          </p:cBhvr>
                                          <p:tavLst>
                                            <p:tav tm="0">
                                              <p:val>
                                                <p:fltVal val="0"/>
                                              </p:val>
                                            </p:tav>
                                            <p:tav tm="100000">
                                              <p:val>
                                                <p:strVal val="#ppt_w"/>
                                              </p:val>
                                            </p:tav>
                                          </p:tavLst>
                                        </p:anim>
                                        <p:anim calcmode="lin" valueType="num">
                                          <p:cBhvr>
                                            <p:cTn id="29" dur="500" fill="hold"/>
                                            <p:tgtEl>
                                              <p:spTgt spid="42"/>
                                            </p:tgtEl>
                                            <p:attrNameLst>
                                              <p:attrName>ppt_h</p:attrName>
                                            </p:attrNameLst>
                                          </p:cBhvr>
                                          <p:tavLst>
                                            <p:tav tm="0">
                                              <p:val>
                                                <p:fltVal val="0"/>
                                              </p:val>
                                            </p:tav>
                                            <p:tav tm="100000">
                                              <p:val>
                                                <p:strVal val="#ppt_h"/>
                                              </p:val>
                                            </p:tav>
                                          </p:tavLst>
                                        </p:anim>
                                        <p:animEffect transition="in" filter="fade">
                                          <p:cBhvr>
                                            <p:cTn id="3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fill="hold" grpId="0" nodeType="withEffect">
                                      <p:stCondLst>
                                        <p:cond delay="0"/>
                                      </p:stCondLst>
                                      <p:childTnLst>
                                        <p:animMotion origin="layout" path="M -3.54167E-6 -4.07407E-6 L 0.34089 -0.72129 " pathEditMode="relative" rAng="0" ptsTypes="AA">
                                          <p:cBhvr>
                                            <p:cTn id="6" dur="1500" fill="hold"/>
                                            <p:tgtEl>
                                              <p:spTgt spid="28"/>
                                            </p:tgtEl>
                                            <p:attrNameLst>
                                              <p:attrName>ppt_x</p:attrName>
                                              <p:attrName>ppt_y</p:attrName>
                                            </p:attrNameLst>
                                          </p:cBhvr>
                                          <p:rCtr x="17044" y="-36065"/>
                                        </p:animMotion>
                                      </p:childTnLst>
                                    </p:cTn>
                                  </p:par>
                                  <p:par>
                                    <p:cTn id="7" presetID="56" presetClass="path" presetSubtype="0" accel="50000" fill="hold" grpId="0" nodeType="withEffect">
                                      <p:stCondLst>
                                        <p:cond delay="0"/>
                                      </p:stCondLst>
                                      <p:childTnLst>
                                        <p:animMotion origin="layout" path="M -4.79167E-6 3.7037E-7 L -0.25716 0.54653 " pathEditMode="relative" rAng="0" ptsTypes="AA">
                                          <p:cBhvr>
                                            <p:cTn id="8" dur="1500" fill="hold"/>
                                            <p:tgtEl>
                                              <p:spTgt spid="34"/>
                                            </p:tgtEl>
                                            <p:attrNameLst>
                                              <p:attrName>ppt_x</p:attrName>
                                              <p:attrName>ppt_y</p:attrName>
                                            </p:attrNameLst>
                                          </p:cBhvr>
                                          <p:rCtr x="-12865" y="27315"/>
                                        </p:animMotion>
                                      </p:childTnLst>
                                    </p:cTn>
                                  </p:par>
                                  <p:par>
                                    <p:cTn id="9" presetID="56" presetClass="path" presetSubtype="0" accel="50000" fill="hold" grpId="0" nodeType="withEffect">
                                      <p:stCondLst>
                                        <p:cond delay="0"/>
                                      </p:stCondLst>
                                      <p:childTnLst>
                                        <p:animMotion origin="layout" path="M -3.75E-6 2.96296E-6 L -0.20091 0.42523 " pathEditMode="relative" rAng="0" ptsTypes="AA">
                                          <p:cBhvr>
                                            <p:cTn id="10" dur="1500" fill="hold"/>
                                            <p:tgtEl>
                                              <p:spTgt spid="26"/>
                                            </p:tgtEl>
                                            <p:attrNameLst>
                                              <p:attrName>ppt_x</p:attrName>
                                              <p:attrName>ppt_y</p:attrName>
                                            </p:attrNameLst>
                                          </p:cBhvr>
                                          <p:rCtr x="-10052" y="21250"/>
                                        </p:animMotion>
                                      </p:childTnLst>
                                    </p:cTn>
                                  </p:par>
                                  <p:par>
                                    <p:cTn id="11" presetID="56" presetClass="path" presetSubtype="0" accel="50000" fill="hold" grpId="0" nodeType="withEffect">
                                      <p:stCondLst>
                                        <p:cond delay="0"/>
                                      </p:stCondLst>
                                      <p:childTnLst>
                                        <p:animMotion origin="layout" path="M 3.75E-6 -4.81481E-6 L -0.17592 0.37408 " pathEditMode="relative" rAng="0" ptsTypes="AA">
                                          <p:cBhvr>
                                            <p:cTn id="12" dur="1500" fill="hold"/>
                                            <p:tgtEl>
                                              <p:spTgt spid="32"/>
                                            </p:tgtEl>
                                            <p:attrNameLst>
                                              <p:attrName>ppt_x</p:attrName>
                                              <p:attrName>ppt_y</p:attrName>
                                            </p:attrNameLst>
                                          </p:cBhvr>
                                          <p:rCtr x="-8802" y="18704"/>
                                        </p:animMotion>
                                      </p:childTnLst>
                                    </p:cTn>
                                  </p:par>
                                  <p:par>
                                    <p:cTn id="13" presetID="56" presetClass="path" presetSubtype="0" accel="50000" fill="hold" grpId="0" nodeType="withEffect">
                                      <p:stCondLst>
                                        <p:cond delay="0"/>
                                      </p:stCondLst>
                                      <p:childTnLst>
                                        <p:animMotion origin="layout" path="M -4.16667E-7 2.22222E-6 L -0.3595 0.76296 " pathEditMode="relative" rAng="0" ptsTypes="AA">
                                          <p:cBhvr>
                                            <p:cTn id="14" dur="1500" fill="hold"/>
                                            <p:tgtEl>
                                              <p:spTgt spid="31"/>
                                            </p:tgtEl>
                                            <p:attrNameLst>
                                              <p:attrName>ppt_x</p:attrName>
                                              <p:attrName>ppt_y</p:attrName>
                                            </p:attrNameLst>
                                          </p:cBhvr>
                                          <p:rCtr x="-17982" y="38148"/>
                                        </p:animMotion>
                                      </p:childTnLst>
                                    </p:cTn>
                                  </p:par>
                                  <p:par>
                                    <p:cTn id="15" presetID="56" presetClass="path" presetSubtype="0" accel="50000" fill="hold" grpId="0" nodeType="withEffect">
                                      <p:stCondLst>
                                        <p:cond delay="0"/>
                                      </p:stCondLst>
                                      <p:childTnLst>
                                        <p:animMotion origin="layout" path="M 1.66667E-6 -1.48148E-6 L 0.22292 -0.48542 " pathEditMode="relative" rAng="0" ptsTypes="AA">
                                          <p:cBhvr>
                                            <p:cTn id="16" dur="1500" fill="hold"/>
                                            <p:tgtEl>
                                              <p:spTgt spid="29"/>
                                            </p:tgtEl>
                                            <p:attrNameLst>
                                              <p:attrName>ppt_x</p:attrName>
                                              <p:attrName>ppt_y</p:attrName>
                                            </p:attrNameLst>
                                          </p:cBhvr>
                                          <p:rCtr x="11146" y="-24282"/>
                                        </p:animMotion>
                                      </p:childTnLst>
                                    </p:cTn>
                                  </p:par>
                                  <p:par>
                                    <p:cTn id="17" presetID="56" presetClass="path" presetSubtype="0" accel="50000" fill="hold" grpId="0" nodeType="withEffect">
                                      <p:stCondLst>
                                        <p:cond delay="0"/>
                                      </p:stCondLst>
                                      <p:childTnLst>
                                        <p:animMotion origin="layout" path="M 3.54167E-6 3.7037E-6 L 0.2056 -0.44098 " pathEditMode="relative" rAng="0" ptsTypes="AA">
                                          <p:cBhvr>
                                            <p:cTn id="18" dur="1500" fill="hold"/>
                                            <p:tgtEl>
                                              <p:spTgt spid="27"/>
                                            </p:tgtEl>
                                            <p:attrNameLst>
                                              <p:attrName>ppt_x</p:attrName>
                                              <p:attrName>ppt_y</p:attrName>
                                            </p:attrNameLst>
                                          </p:cBhvr>
                                          <p:rCtr x="10273" y="-22060"/>
                                        </p:animMotion>
                                      </p:childTnLst>
                                    </p:cTn>
                                  </p:par>
                                  <p:par>
                                    <p:cTn id="19" presetID="56" presetClass="path" presetSubtype="0" accel="50000" fill="hold" grpId="0" nodeType="withEffect">
                                      <p:stCondLst>
                                        <p:cond delay="0"/>
                                      </p:stCondLst>
                                      <p:childTnLst>
                                        <p:animMotion origin="layout" path="M -2.08333E-6 3.7037E-7 L 0.17084 -0.37222 " pathEditMode="relative" rAng="0" ptsTypes="AA">
                                          <p:cBhvr>
                                            <p:cTn id="20" dur="1500" fill="hold"/>
                                            <p:tgtEl>
                                              <p:spTgt spid="33"/>
                                            </p:tgtEl>
                                            <p:attrNameLst>
                                              <p:attrName>ppt_x</p:attrName>
                                              <p:attrName>ppt_y</p:attrName>
                                            </p:attrNameLst>
                                          </p:cBhvr>
                                          <p:rCtr x="8542" y="-18611"/>
                                        </p:animMotion>
                                      </p:childTnLst>
                                    </p:cTn>
                                  </p:par>
                                  <p:par>
                                    <p:cTn id="21" presetID="53" presetClass="entr" presetSubtype="16" fill="hold" grpId="0" nodeType="withEffect">
                                      <p:stCondLst>
                                        <p:cond delay="25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fltVal val="0"/>
                                              </p:val>
                                            </p:tav>
                                            <p:tav tm="100000">
                                              <p:val>
                                                <p:strVal val="#ppt_h"/>
                                              </p:val>
                                            </p:tav>
                                          </p:tavLst>
                                        </p:anim>
                                        <p:animEffect transition="in" filter="fade">
                                          <p:cBhvr>
                                            <p:cTn id="25" dur="500"/>
                                            <p:tgtEl>
                                              <p:spTgt spid="30"/>
                                            </p:tgtEl>
                                          </p:cBhvr>
                                        </p:animEffect>
                                      </p:childTnLst>
                                    </p:cTn>
                                  </p:par>
                                  <p:par>
                                    <p:cTn id="26" presetID="53" presetClass="entr" presetSubtype="16" fill="hold" grpId="0" nodeType="withEffect">
                                      <p:stCondLst>
                                        <p:cond delay="500"/>
                                      </p:stCondLst>
                                      <p:childTnLst>
                                        <p:set>
                                          <p:cBhvr>
                                            <p:cTn id="27" dur="1" fill="hold">
                                              <p:stCondLst>
                                                <p:cond delay="0"/>
                                              </p:stCondLst>
                                            </p:cTn>
                                            <p:tgtEl>
                                              <p:spTgt spid="42"/>
                                            </p:tgtEl>
                                            <p:attrNameLst>
                                              <p:attrName>style.visibility</p:attrName>
                                            </p:attrNameLst>
                                          </p:cBhvr>
                                          <p:to>
                                            <p:strVal val="visible"/>
                                          </p:to>
                                        </p:set>
                                        <p:anim calcmode="lin" valueType="num">
                                          <p:cBhvr>
                                            <p:cTn id="28" dur="500" fill="hold"/>
                                            <p:tgtEl>
                                              <p:spTgt spid="42"/>
                                            </p:tgtEl>
                                            <p:attrNameLst>
                                              <p:attrName>ppt_w</p:attrName>
                                            </p:attrNameLst>
                                          </p:cBhvr>
                                          <p:tavLst>
                                            <p:tav tm="0">
                                              <p:val>
                                                <p:fltVal val="0"/>
                                              </p:val>
                                            </p:tav>
                                            <p:tav tm="100000">
                                              <p:val>
                                                <p:strVal val="#ppt_w"/>
                                              </p:val>
                                            </p:tav>
                                          </p:tavLst>
                                        </p:anim>
                                        <p:anim calcmode="lin" valueType="num">
                                          <p:cBhvr>
                                            <p:cTn id="29" dur="500" fill="hold"/>
                                            <p:tgtEl>
                                              <p:spTgt spid="42"/>
                                            </p:tgtEl>
                                            <p:attrNameLst>
                                              <p:attrName>ppt_h</p:attrName>
                                            </p:attrNameLst>
                                          </p:cBhvr>
                                          <p:tavLst>
                                            <p:tav tm="0">
                                              <p:val>
                                                <p:fltVal val="0"/>
                                              </p:val>
                                            </p:tav>
                                            <p:tav tm="100000">
                                              <p:val>
                                                <p:strVal val="#ppt_h"/>
                                              </p:val>
                                            </p:tav>
                                          </p:tavLst>
                                        </p:anim>
                                        <p:animEffect transition="in" filter="fade">
                                          <p:cBhvr>
                                            <p:cTn id="3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42"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12240">
              <a:srgbClr val="3F8954"/>
            </a:gs>
            <a:gs pos="35376">
              <a:srgbClr val="408C56"/>
            </a:gs>
            <a:gs pos="0">
              <a:srgbClr val="00B050"/>
            </a:gs>
            <a:gs pos="48000">
              <a:schemeClr val="accent5">
                <a:lumMod val="97000"/>
                <a:lumOff val="3000"/>
              </a:schemeClr>
            </a:gs>
            <a:gs pos="74000">
              <a:srgbClr val="60A975"/>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F40171F-7438-4F28-ADBD-C9BEFADCF708}"/>
              </a:ext>
            </a:extLst>
          </p:cNvPr>
          <p:cNvSpPr txBox="1"/>
          <p:nvPr/>
        </p:nvSpPr>
        <p:spPr>
          <a:xfrm>
            <a:off x="622818" y="819835"/>
            <a:ext cx="6097554" cy="2523768"/>
          </a:xfrm>
          <a:prstGeom prst="rect">
            <a:avLst/>
          </a:prstGeom>
          <a:noFill/>
        </p:spPr>
        <p:txBody>
          <a:bodyPr wrap="square">
            <a:spAutoFit/>
          </a:bodyPr>
          <a:lstStyle/>
          <a:p>
            <a:pPr algn="just"/>
            <a:r>
              <a:rPr lang="as-IN" sz="2800" dirty="0">
                <a:latin typeface="NikoshBAN" pitchFamily="2" charset="0"/>
                <a:cs typeface="NikoshBAN" pitchFamily="2" charset="0"/>
              </a:rPr>
              <a:t>অপু ও দুর্গা হতদরিদ্র পরিবারের শিশু। কিন্তু তাদের শৈশবে দারিদ্র্যের সেই কষ্ট প্রধান হয়ে ওঠেনি।</a:t>
            </a:r>
            <a:r>
              <a:rPr lang="en-US" sz="2800" dirty="0">
                <a:latin typeface="NikoshBAN" pitchFamily="2" charset="0"/>
                <a:cs typeface="NikoshBAN" pitchFamily="2" charset="0"/>
              </a:rPr>
              <a:t> </a:t>
            </a:r>
            <a:r>
              <a:rPr lang="as-IN" sz="2800" dirty="0">
                <a:latin typeface="NikoshBAN" pitchFamily="2" charset="0"/>
                <a:cs typeface="NikoshBAN" pitchFamily="2" charset="0"/>
              </a:rPr>
              <a:t>অপুর দিদি দুর্গা তার খেলার সাথি। গ্রামের সহজ-সরল পরিবেশে আর অতি দরিদ্র পরিবারে বেড়ে উঠতে থাকে দুই ভাইবোন। </a:t>
            </a:r>
            <a:endParaRPr lang="en-US" sz="2800" dirty="0">
              <a:latin typeface="NikoshBAN" pitchFamily="2" charset="0"/>
              <a:cs typeface="NikoshBAN" pitchFamily="2" charset="0"/>
            </a:endParaRPr>
          </a:p>
          <a:p>
            <a:endParaRPr lang="en-US" sz="1800" dirty="0">
              <a:solidFill>
                <a:srgbClr val="7030A0"/>
              </a:solidFill>
              <a:latin typeface="NikoshBAN" pitchFamily="2" charset="0"/>
              <a:cs typeface="NikoshBAN" pitchFamily="2" charset="0"/>
            </a:endParaRPr>
          </a:p>
        </p:txBody>
      </p:sp>
      <p:pic>
        <p:nvPicPr>
          <p:cNvPr id="6" name="Picture 5">
            <a:extLst>
              <a:ext uri="{FF2B5EF4-FFF2-40B4-BE49-F238E27FC236}">
                <a16:creationId xmlns="" xmlns:a16="http://schemas.microsoft.com/office/drawing/2014/main" id="{90FF5511-0E90-48E5-95EF-266949FB1C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44743" y="819835"/>
            <a:ext cx="4473345" cy="5252720"/>
          </a:xfrm>
          <a:prstGeom prst="rect">
            <a:avLst/>
          </a:prstGeom>
          <a:ln>
            <a:noFill/>
          </a:ln>
          <a:effectLst>
            <a:softEdge rad="112500"/>
          </a:effectLst>
        </p:spPr>
      </p:pic>
      <p:pic>
        <p:nvPicPr>
          <p:cNvPr id="8" name="Picture 7">
            <a:extLst>
              <a:ext uri="{FF2B5EF4-FFF2-40B4-BE49-F238E27FC236}">
                <a16:creationId xmlns="" xmlns:a16="http://schemas.microsoft.com/office/drawing/2014/main" id="{FF869FE8-C393-458B-B133-CAB7C44F476F}"/>
              </a:ext>
            </a:extLst>
          </p:cNvPr>
          <p:cNvPicPr>
            <a:picLocks noChangeAspect="1"/>
          </p:cNvPicPr>
          <p:nvPr/>
        </p:nvPicPr>
        <p:blipFill>
          <a:blip r:embed="rId3"/>
          <a:stretch>
            <a:fillRect/>
          </a:stretch>
        </p:blipFill>
        <p:spPr>
          <a:xfrm>
            <a:off x="622818" y="2936383"/>
            <a:ext cx="6421925" cy="3136172"/>
          </a:xfrm>
          <a:prstGeom prst="rect">
            <a:avLst/>
          </a:prstGeom>
          <a:ln>
            <a:noFill/>
          </a:ln>
          <a:effectLst>
            <a:softEdge rad="112500"/>
          </a:effectLst>
        </p:spPr>
      </p:pic>
    </p:spTree>
    <p:extLst>
      <p:ext uri="{BB962C8B-B14F-4D97-AF65-F5344CB8AC3E}">
        <p14:creationId xmlns:p14="http://schemas.microsoft.com/office/powerpoint/2010/main" val="181088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12240">
              <a:srgbClr val="3F8954"/>
            </a:gs>
            <a:gs pos="35376">
              <a:srgbClr val="408C56"/>
            </a:gs>
            <a:gs pos="0">
              <a:srgbClr val="00B050"/>
            </a:gs>
            <a:gs pos="48000">
              <a:schemeClr val="accent5">
                <a:lumMod val="97000"/>
                <a:lumOff val="3000"/>
              </a:schemeClr>
            </a:gs>
            <a:gs pos="74000">
              <a:srgbClr val="60A975"/>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A9B0D73-3547-4A69-ADFC-7763E27D3566}"/>
              </a:ext>
            </a:extLst>
          </p:cNvPr>
          <p:cNvSpPr txBox="1"/>
          <p:nvPr/>
        </p:nvSpPr>
        <p:spPr>
          <a:xfrm>
            <a:off x="912038" y="802186"/>
            <a:ext cx="6132706" cy="2246769"/>
          </a:xfrm>
          <a:prstGeom prst="rect">
            <a:avLst/>
          </a:prstGeom>
          <a:noFill/>
        </p:spPr>
        <p:txBody>
          <a:bodyPr wrap="square">
            <a:spAutoFit/>
          </a:bodyPr>
          <a:lstStyle/>
          <a:p>
            <a:pPr algn="ctr"/>
            <a:r>
              <a:rPr lang="as-IN" sz="2800" dirty="0">
                <a:latin typeface="NikoshBAN" pitchFamily="2" charset="0"/>
                <a:cs typeface="NikoshBAN" pitchFamily="2" charset="0"/>
              </a:rPr>
              <a:t>অধিকন্তু গ্রামীণ ফলফলাদি আহারের আনন্দ এবং বিচিত্র বিষয় নিয়ে তাদের বিস্ময় ও কৌতূহল গল্পটিকে চিরকালের মানুষের চিরায়ত শৈশবকেই যেন স্মরণ করিয়ে দেয়। এই গল্পের সর্বজয়া পল্লি-মায়ের শাশ্বত চরিত্রে হয়ে উঠেছে।</a:t>
            </a:r>
            <a:endParaRPr lang="en-US" sz="2800" dirty="0">
              <a:latin typeface="NikoshBAN" pitchFamily="2" charset="0"/>
              <a:cs typeface="NikoshBAN" pitchFamily="2" charset="0"/>
            </a:endParaRPr>
          </a:p>
        </p:txBody>
      </p:sp>
      <p:pic>
        <p:nvPicPr>
          <p:cNvPr id="1026" name="Picture 2" descr="শৈশবের ছবি - Posts | Facebook">
            <a:extLst>
              <a:ext uri="{FF2B5EF4-FFF2-40B4-BE49-F238E27FC236}">
                <a16:creationId xmlns="" xmlns:a16="http://schemas.microsoft.com/office/drawing/2014/main" id="{B36481E6-2261-40A6-8822-1B9963CF06B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90595" y="3348507"/>
            <a:ext cx="3866393" cy="28052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 xmlns:a16="http://schemas.microsoft.com/office/drawing/2014/main" id="{35C7854C-BB45-4666-B9D0-0C33A97E9F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0021" y="678898"/>
            <a:ext cx="4004413" cy="2669609"/>
          </a:xfrm>
          <a:prstGeom prst="rect">
            <a:avLst/>
          </a:prstGeom>
          <a:ln>
            <a:noFill/>
          </a:ln>
          <a:effectLst>
            <a:softEdge rad="112500"/>
          </a:effectLst>
        </p:spPr>
      </p:pic>
      <p:pic>
        <p:nvPicPr>
          <p:cNvPr id="4" name="Picture 3">
            <a:extLst>
              <a:ext uri="{FF2B5EF4-FFF2-40B4-BE49-F238E27FC236}">
                <a16:creationId xmlns="" xmlns:a16="http://schemas.microsoft.com/office/drawing/2014/main" id="{77062D01-0273-45D9-80E9-51E53ED233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56988" y="3348507"/>
            <a:ext cx="4210477" cy="2849074"/>
          </a:xfrm>
          <a:prstGeom prst="rect">
            <a:avLst/>
          </a:prstGeom>
          <a:ln>
            <a:noFill/>
          </a:ln>
          <a:effectLst>
            <a:softEdge rad="112500"/>
          </a:effectLst>
        </p:spPr>
      </p:pic>
    </p:spTree>
    <p:extLst>
      <p:ext uri="{BB962C8B-B14F-4D97-AF65-F5344CB8AC3E}">
        <p14:creationId xmlns:p14="http://schemas.microsoft.com/office/powerpoint/2010/main" val="376017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ircle(in)">
                                      <p:cBhvr>
                                        <p:cTn id="10" dur="2000"/>
                                        <p:tgtEl>
                                          <p:spTgt spid="1026"/>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strips(downLeft)">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12240">
              <a:srgbClr val="3F8954"/>
            </a:gs>
            <a:gs pos="35376">
              <a:srgbClr val="408C56"/>
            </a:gs>
            <a:gs pos="0">
              <a:srgbClr val="00B050"/>
            </a:gs>
            <a:gs pos="48000">
              <a:schemeClr val="accent5">
                <a:lumMod val="97000"/>
                <a:lumOff val="3000"/>
              </a:schemeClr>
            </a:gs>
            <a:gs pos="74000">
              <a:srgbClr val="60A975"/>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0B19339-A500-4A30-869A-7261F05D8BAD}"/>
              </a:ext>
            </a:extLst>
          </p:cNvPr>
          <p:cNvSpPr txBox="1"/>
          <p:nvPr/>
        </p:nvSpPr>
        <p:spPr>
          <a:xfrm>
            <a:off x="4472796" y="677924"/>
            <a:ext cx="6860612" cy="3046988"/>
          </a:xfrm>
          <a:prstGeom prst="rect">
            <a:avLst/>
          </a:prstGeom>
          <a:noFill/>
        </p:spPr>
        <p:txBody>
          <a:bodyPr wrap="square">
            <a:spAutoFit/>
          </a:bodyPr>
          <a:lstStyle/>
          <a:p>
            <a:pPr algn="just"/>
            <a:r>
              <a:rPr lang="as-IN" sz="3200" dirty="0">
                <a:latin typeface="NikoshBAN" pitchFamily="2" charset="0"/>
                <a:cs typeface="NikoshBAN" pitchFamily="2" charset="0"/>
              </a:rPr>
              <a:t>অজানাকে জানার সহজাত নেশা তাদের। তাই মায়ের শাসন-বারণ উপেক্ষা করেও দুরন্ত দুর্গার হাত ধরে সে প্রকৃতির সঙ্গে মিশে যেতে থাকে। দিদির সঙ্গে ঝড়ের দিনে আম কুড়োনো, হইচই, চড়ুইভাতি, শরতের কাশবনের দীর্ঘ মাঠ পেরিয়ে রেলগাড়ি দেখা—এ রকম নানা অ্যাডভেঞ্চারের তার একমাত্র সাথ</a:t>
            </a:r>
            <a:r>
              <a:rPr lang="en-US" sz="3200" dirty="0">
                <a:latin typeface="NikoshBAN" pitchFamily="2" charset="0"/>
                <a:cs typeface="NikoshBAN" pitchFamily="2" charset="0"/>
              </a:rPr>
              <a:t>ী</a:t>
            </a:r>
            <a:r>
              <a:rPr lang="as-IN" sz="3200" dirty="0">
                <a:latin typeface="NikoshBAN" pitchFamily="2" charset="0"/>
                <a:cs typeface="NikoshBAN" pitchFamily="2" charset="0"/>
              </a:rPr>
              <a:t> দিদি দুর্গা।</a:t>
            </a:r>
            <a:endParaRPr lang="en-US" sz="3200" dirty="0">
              <a:latin typeface="NikoshBAN" pitchFamily="2" charset="0"/>
              <a:cs typeface="NikoshBAN" pitchFamily="2" charset="0"/>
            </a:endParaRPr>
          </a:p>
        </p:txBody>
      </p:sp>
      <p:pic>
        <p:nvPicPr>
          <p:cNvPr id="4" name="Picture 3" descr="1583.jpg_wh860.jpg">
            <a:extLst>
              <a:ext uri="{FF2B5EF4-FFF2-40B4-BE49-F238E27FC236}">
                <a16:creationId xmlns="" xmlns:a16="http://schemas.microsoft.com/office/drawing/2014/main" id="{866DDD78-DEDF-4BD5-A7C5-ADBE0495B9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8996" y="677924"/>
            <a:ext cx="3733800" cy="2667000"/>
          </a:xfrm>
          <a:prstGeom prst="rect">
            <a:avLst/>
          </a:prstGeom>
          <a:ln>
            <a:noFill/>
          </a:ln>
          <a:effectLst>
            <a:softEdge rad="112500"/>
          </a:effectLst>
        </p:spPr>
      </p:pic>
      <p:pic>
        <p:nvPicPr>
          <p:cNvPr id="6" name="Picture 5">
            <a:extLst>
              <a:ext uri="{FF2B5EF4-FFF2-40B4-BE49-F238E27FC236}">
                <a16:creationId xmlns="" xmlns:a16="http://schemas.microsoft.com/office/drawing/2014/main" id="{CF6AC84C-7006-4064-86DE-9602BD192D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996" y="3344924"/>
            <a:ext cx="3733800" cy="2847513"/>
          </a:xfrm>
          <a:prstGeom prst="rect">
            <a:avLst/>
          </a:prstGeom>
          <a:ln>
            <a:noFill/>
          </a:ln>
          <a:effectLst>
            <a:softEdge rad="112500"/>
          </a:effectLst>
        </p:spPr>
      </p:pic>
      <p:pic>
        <p:nvPicPr>
          <p:cNvPr id="8" name="Picture 7">
            <a:extLst>
              <a:ext uri="{FF2B5EF4-FFF2-40B4-BE49-F238E27FC236}">
                <a16:creationId xmlns="" xmlns:a16="http://schemas.microsoft.com/office/drawing/2014/main" id="{A264BEAD-C6C9-4C25-95DE-97D46D3149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72796" y="3618963"/>
            <a:ext cx="4353571" cy="2573474"/>
          </a:xfrm>
          <a:prstGeom prst="rect">
            <a:avLst/>
          </a:prstGeom>
          <a:ln>
            <a:noFill/>
          </a:ln>
          <a:effectLst>
            <a:softEdge rad="112500"/>
          </a:effectLst>
        </p:spPr>
      </p:pic>
    </p:spTree>
    <p:extLst>
      <p:ext uri="{BB962C8B-B14F-4D97-AF65-F5344CB8AC3E}">
        <p14:creationId xmlns:p14="http://schemas.microsoft.com/office/powerpoint/2010/main" val="92230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12240">
              <a:srgbClr val="3F8954"/>
            </a:gs>
            <a:gs pos="35376">
              <a:srgbClr val="408C56"/>
            </a:gs>
            <a:gs pos="0">
              <a:srgbClr val="00B050"/>
            </a:gs>
            <a:gs pos="48000">
              <a:schemeClr val="accent5">
                <a:lumMod val="97000"/>
                <a:lumOff val="3000"/>
              </a:schemeClr>
            </a:gs>
            <a:gs pos="74000">
              <a:srgbClr val="60A975"/>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600F006-1FCC-437A-B43E-7751608754DD}"/>
              </a:ext>
            </a:extLst>
          </p:cNvPr>
          <p:cNvSpPr txBox="1"/>
          <p:nvPr/>
        </p:nvSpPr>
        <p:spPr>
          <a:xfrm>
            <a:off x="5589431" y="643252"/>
            <a:ext cx="5769735" cy="2554545"/>
          </a:xfrm>
          <a:prstGeom prst="rect">
            <a:avLst/>
          </a:prstGeom>
          <a:noFill/>
        </p:spPr>
        <p:txBody>
          <a:bodyPr wrap="square">
            <a:spAutoFit/>
          </a:bodyPr>
          <a:lstStyle/>
          <a:p>
            <a:r>
              <a:rPr lang="as-IN" sz="3200" dirty="0">
                <a:latin typeface="NikoshBAN" pitchFamily="2" charset="0"/>
                <a:cs typeface="NikoshBAN" pitchFamily="2" charset="0"/>
              </a:rPr>
              <a:t>সেই কষ্টের স্মৃতি মুছতে না মুছতেই আরও পরিবর্তন আসে তার জীবনে। দারিদ্রের কারণেই একসময় গ্রামের পা</a:t>
            </a:r>
            <a:r>
              <a:rPr lang="en-US" sz="3200" dirty="0">
                <a:latin typeface="NikoshBAN" pitchFamily="2" charset="0"/>
                <a:cs typeface="NikoshBAN" pitchFamily="2" charset="0"/>
              </a:rPr>
              <a:t>ঠ</a:t>
            </a:r>
            <a:r>
              <a:rPr lang="as-IN" sz="3200" dirty="0">
                <a:latin typeface="NikoshBAN" pitchFamily="2" charset="0"/>
                <a:cs typeface="NikoshBAN" pitchFamily="2" charset="0"/>
              </a:rPr>
              <a:t> চুকিয়ে নিজের ভিটেমাটি ছেড়ে তাদের চলে যেতে হয় কাশীতে।</a:t>
            </a:r>
            <a:endParaRPr lang="en-US" sz="3200" dirty="0">
              <a:latin typeface="NikoshBAN" pitchFamily="2" charset="0"/>
              <a:cs typeface="NikoshBAN" pitchFamily="2" charset="0"/>
            </a:endParaRPr>
          </a:p>
        </p:txBody>
      </p:sp>
      <p:pic>
        <p:nvPicPr>
          <p:cNvPr id="2" name="Picture 1">
            <a:extLst>
              <a:ext uri="{FF2B5EF4-FFF2-40B4-BE49-F238E27FC236}">
                <a16:creationId xmlns="" xmlns:a16="http://schemas.microsoft.com/office/drawing/2014/main" id="{9F064783-A51C-4DE7-AA03-E3734B22BF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4962" y="643252"/>
            <a:ext cx="4569460" cy="2699424"/>
          </a:xfrm>
          <a:prstGeom prst="rect">
            <a:avLst/>
          </a:prstGeom>
          <a:ln>
            <a:noFill/>
          </a:ln>
          <a:effectLst>
            <a:softEdge rad="112500"/>
          </a:effectLst>
        </p:spPr>
      </p:pic>
      <p:sp>
        <p:nvSpPr>
          <p:cNvPr id="4" name="TextBox 3">
            <a:extLst>
              <a:ext uri="{FF2B5EF4-FFF2-40B4-BE49-F238E27FC236}">
                <a16:creationId xmlns="" xmlns:a16="http://schemas.microsoft.com/office/drawing/2014/main" id="{C988E9E9-CED3-4659-92D0-F3E581ECDA31}"/>
              </a:ext>
            </a:extLst>
          </p:cNvPr>
          <p:cNvSpPr txBox="1"/>
          <p:nvPr/>
        </p:nvSpPr>
        <p:spPr>
          <a:xfrm>
            <a:off x="5589431" y="3342676"/>
            <a:ext cx="5975797" cy="2554545"/>
          </a:xfrm>
          <a:prstGeom prst="rect">
            <a:avLst/>
          </a:prstGeom>
          <a:noFill/>
        </p:spPr>
        <p:txBody>
          <a:bodyPr wrap="square">
            <a:spAutoFit/>
          </a:bodyPr>
          <a:lstStyle/>
          <a:p>
            <a:r>
              <a:rPr lang="as-IN" sz="3200" dirty="0">
                <a:latin typeface="NikoshBAN" pitchFamily="2" charset="0"/>
                <a:cs typeface="NikoshBAN" pitchFamily="2" charset="0"/>
              </a:rPr>
              <a:t>অপুর বেড়ে ওঠার পাশাপাশি দরিদ্র এক পরিবারের টিকে থাকার সংগ্রাম উঠে এসেছে এতে। তাই একই সঙ্গে এই গল্প আনন্দের, এই গল্প দুঃখের আর কৈশোরের দুরন্ত নিষিদ্ধ অ্যাডভেঞ্জারের।</a:t>
            </a:r>
            <a:endParaRPr lang="en-US" sz="3200" dirty="0">
              <a:latin typeface="NikoshBAN" pitchFamily="2" charset="0"/>
              <a:cs typeface="NikoshBAN" pitchFamily="2" charset="0"/>
            </a:endParaRPr>
          </a:p>
        </p:txBody>
      </p:sp>
      <p:pic>
        <p:nvPicPr>
          <p:cNvPr id="1026" name="Picture 2" descr="নতুন করে দরিদ্র হবে আরও ১০ কোটি মানুষ - amardesh24.com">
            <a:extLst>
              <a:ext uri="{FF2B5EF4-FFF2-40B4-BE49-F238E27FC236}">
                <a16:creationId xmlns="" xmlns:a16="http://schemas.microsoft.com/office/drawing/2014/main" id="{E8D1D011-29FB-4CBD-8F63-EF6CBAE5700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4962" y="3412163"/>
            <a:ext cx="4569460" cy="26994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64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randombar(horizont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heel(1)">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additive="base">
                                        <p:cTn id="2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12240">
              <a:srgbClr val="3F8954"/>
            </a:gs>
            <a:gs pos="35376">
              <a:srgbClr val="408C56"/>
            </a:gs>
            <a:gs pos="0">
              <a:srgbClr val="00B050"/>
            </a:gs>
            <a:gs pos="48000">
              <a:schemeClr val="accent5">
                <a:lumMod val="97000"/>
                <a:lumOff val="3000"/>
              </a:schemeClr>
            </a:gs>
            <a:gs pos="74000">
              <a:srgbClr val="60A975"/>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6D737FE-BACF-4767-A606-8D5AFF6F817B}"/>
              </a:ext>
            </a:extLst>
          </p:cNvPr>
          <p:cNvSpPr txBox="1"/>
          <p:nvPr/>
        </p:nvSpPr>
        <p:spPr>
          <a:xfrm>
            <a:off x="5855570" y="695103"/>
            <a:ext cx="6094520" cy="2308324"/>
          </a:xfrm>
          <a:prstGeom prst="rect">
            <a:avLst/>
          </a:prstGeom>
          <a:noFill/>
        </p:spPr>
        <p:txBody>
          <a:bodyPr wrap="square">
            <a:spAutoFit/>
          </a:bodyPr>
          <a:lstStyle/>
          <a:p>
            <a:r>
              <a:rPr lang="as-IN" sz="3600" dirty="0">
                <a:latin typeface="NikoshBAN" pitchFamily="2" charset="0"/>
                <a:cs typeface="NikoshBAN" pitchFamily="2" charset="0"/>
              </a:rPr>
              <a:t>এই গল্প পাওয়ার এবং একই সঙ্গে হারানোর। এই গল্প সোনালি শৈশবের। অপুর অবাক বিস্ময়ে বেড়ে ওঠার এই গল্প বাংলাদেশের সব গ্রাম্য বালকের, সবার।</a:t>
            </a:r>
            <a:endParaRPr lang="en-US" sz="3600" dirty="0">
              <a:latin typeface="NikoshBAN" pitchFamily="2" charset="0"/>
              <a:cs typeface="NikoshBAN" pitchFamily="2" charset="0"/>
            </a:endParaRPr>
          </a:p>
        </p:txBody>
      </p:sp>
      <p:pic>
        <p:nvPicPr>
          <p:cNvPr id="2" name="Picture 1">
            <a:extLst>
              <a:ext uri="{FF2B5EF4-FFF2-40B4-BE49-F238E27FC236}">
                <a16:creationId xmlns="" xmlns:a16="http://schemas.microsoft.com/office/drawing/2014/main" id="{947D0785-97BC-4F49-BC1E-42E67D5C06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1278" y="695103"/>
            <a:ext cx="5008382" cy="5319331"/>
          </a:xfrm>
          <a:prstGeom prst="rect">
            <a:avLst/>
          </a:prstGeom>
          <a:ln>
            <a:noFill/>
          </a:ln>
          <a:effectLst>
            <a:softEdge rad="112500"/>
          </a:effectLst>
        </p:spPr>
      </p:pic>
      <p:pic>
        <p:nvPicPr>
          <p:cNvPr id="4" name="Picture 3">
            <a:extLst>
              <a:ext uri="{FF2B5EF4-FFF2-40B4-BE49-F238E27FC236}">
                <a16:creationId xmlns="" xmlns:a16="http://schemas.microsoft.com/office/drawing/2014/main" id="{37A5EC28-816C-48FA-81E1-69FCA8B16C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33280" y="3354768"/>
            <a:ext cx="3870960" cy="2580640"/>
          </a:xfrm>
          <a:prstGeom prst="rect">
            <a:avLst/>
          </a:prstGeom>
          <a:ln>
            <a:noFill/>
          </a:ln>
          <a:effectLst>
            <a:softEdge rad="112500"/>
          </a:effectLst>
        </p:spPr>
      </p:pic>
    </p:spTree>
    <p:extLst>
      <p:ext uri="{BB962C8B-B14F-4D97-AF65-F5344CB8AC3E}">
        <p14:creationId xmlns:p14="http://schemas.microsoft.com/office/powerpoint/2010/main" val="311015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12240">
              <a:srgbClr val="3F8954"/>
            </a:gs>
            <a:gs pos="35376">
              <a:srgbClr val="408C56"/>
            </a:gs>
            <a:gs pos="0">
              <a:srgbClr val="00B050"/>
            </a:gs>
            <a:gs pos="48000">
              <a:schemeClr val="accent5">
                <a:lumMod val="97000"/>
                <a:lumOff val="3000"/>
              </a:schemeClr>
            </a:gs>
            <a:gs pos="74000">
              <a:srgbClr val="60A975"/>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47D9044-86BA-4CD1-8207-C6D7A9755148}"/>
              </a:ext>
            </a:extLst>
          </p:cNvPr>
          <p:cNvSpPr txBox="1"/>
          <p:nvPr/>
        </p:nvSpPr>
        <p:spPr>
          <a:xfrm>
            <a:off x="4273612" y="451281"/>
            <a:ext cx="3417508" cy="1200329"/>
          </a:xfrm>
          <a:prstGeom prst="rect">
            <a:avLst/>
          </a:prstGeom>
          <a:noFill/>
        </p:spPr>
        <p:txBody>
          <a:bodyPr wrap="square" rtlCol="0">
            <a:spAutoFit/>
          </a:bodyPr>
          <a:lstStyle/>
          <a:p>
            <a:pPr algn="ctr"/>
            <a:r>
              <a:rPr lang="en-US" sz="7200" dirty="0" err="1">
                <a:latin typeface="NikoshBAN" panose="02000000000000000000" pitchFamily="2" charset="0"/>
                <a:cs typeface="NikoshBAN" panose="02000000000000000000" pitchFamily="2" charset="0"/>
              </a:rPr>
              <a:t>দলীয়</a:t>
            </a:r>
            <a:r>
              <a:rPr lang="en-US" sz="7200" dirty="0">
                <a:latin typeface="NikoshBAN" panose="02000000000000000000" pitchFamily="2" charset="0"/>
                <a:cs typeface="NikoshBAN" panose="02000000000000000000" pitchFamily="2" charset="0"/>
              </a:rPr>
              <a:t> </a:t>
            </a:r>
            <a:r>
              <a:rPr lang="en-US" sz="7200" dirty="0" err="1">
                <a:latin typeface="NikoshBAN" panose="02000000000000000000" pitchFamily="2" charset="0"/>
                <a:cs typeface="NikoshBAN" panose="02000000000000000000" pitchFamily="2" charset="0"/>
              </a:rPr>
              <a:t>কাজ</a:t>
            </a:r>
            <a:endParaRPr lang="en-US" sz="72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 xmlns:a16="http://schemas.microsoft.com/office/drawing/2014/main" id="{B994BBF1-8CD0-45A6-BCFE-E77E5EE09CCC}"/>
              </a:ext>
            </a:extLst>
          </p:cNvPr>
          <p:cNvSpPr txBox="1"/>
          <p:nvPr/>
        </p:nvSpPr>
        <p:spPr>
          <a:xfrm>
            <a:off x="2331868" y="3105834"/>
            <a:ext cx="7528264" cy="646331"/>
          </a:xfrm>
          <a:prstGeom prst="rect">
            <a:avLst/>
          </a:prstGeom>
          <a:noFill/>
        </p:spPr>
        <p:txBody>
          <a:bodyPr wrap="square" rtlCol="0">
            <a:spAutoFit/>
          </a:bodyPr>
          <a:lstStyle/>
          <a:p>
            <a:pPr algn="ctr"/>
            <a:r>
              <a:rPr lang="en-US" sz="3600" dirty="0" err="1">
                <a:latin typeface="NikoshBAN" panose="02000000000000000000" pitchFamily="2" charset="0"/>
                <a:cs typeface="NikoshBAN" panose="02000000000000000000" pitchFamily="2" charset="0"/>
              </a:rPr>
              <a:t>আম-আঁটির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ভেঁপু</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গল্পের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দূর্গা</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চরিত্রটি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ব্যাখ্যা</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a:t>
            </a:r>
            <a:r>
              <a:rPr lang="en-US" sz="36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9335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12240">
              <a:srgbClr val="3F8954"/>
            </a:gs>
            <a:gs pos="35376">
              <a:srgbClr val="408C56"/>
            </a:gs>
            <a:gs pos="0">
              <a:srgbClr val="00B050"/>
            </a:gs>
            <a:gs pos="48000">
              <a:schemeClr val="accent5">
                <a:lumMod val="97000"/>
                <a:lumOff val="3000"/>
              </a:schemeClr>
            </a:gs>
            <a:gs pos="74000">
              <a:srgbClr val="60A975"/>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1540F727-96DA-4D3E-A714-F0F3954DFB71}"/>
              </a:ext>
            </a:extLst>
          </p:cNvPr>
          <p:cNvSpPr txBox="1"/>
          <p:nvPr/>
        </p:nvSpPr>
        <p:spPr>
          <a:xfrm>
            <a:off x="4387246" y="552881"/>
            <a:ext cx="3417508" cy="1200329"/>
          </a:xfrm>
          <a:prstGeom prst="rect">
            <a:avLst/>
          </a:prstGeom>
          <a:noFill/>
        </p:spPr>
        <p:txBody>
          <a:bodyPr wrap="square" rtlCol="0">
            <a:spAutoFit/>
          </a:bodyPr>
          <a:lstStyle/>
          <a:p>
            <a:pPr algn="ctr"/>
            <a:r>
              <a:rPr lang="en-US" sz="7200" dirty="0" err="1">
                <a:latin typeface="NikoshBAN" panose="02000000000000000000" pitchFamily="2" charset="0"/>
                <a:cs typeface="NikoshBAN" panose="02000000000000000000" pitchFamily="2" charset="0"/>
              </a:rPr>
              <a:t>বাড়ির</a:t>
            </a:r>
            <a:r>
              <a:rPr lang="en-US" sz="7200" dirty="0">
                <a:latin typeface="NikoshBAN" panose="02000000000000000000" pitchFamily="2" charset="0"/>
                <a:cs typeface="NikoshBAN" panose="02000000000000000000" pitchFamily="2" charset="0"/>
              </a:rPr>
              <a:t> </a:t>
            </a:r>
            <a:r>
              <a:rPr lang="en-US" sz="7200" dirty="0" err="1">
                <a:latin typeface="NikoshBAN" panose="02000000000000000000" pitchFamily="2" charset="0"/>
                <a:cs typeface="NikoshBAN" panose="02000000000000000000" pitchFamily="2" charset="0"/>
              </a:rPr>
              <a:t>কাজ</a:t>
            </a:r>
            <a:endParaRPr lang="en-US" sz="72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 xmlns:a16="http://schemas.microsoft.com/office/drawing/2014/main" id="{47EF111F-4075-415F-BEE0-6B25DDB8D4F6}"/>
              </a:ext>
            </a:extLst>
          </p:cNvPr>
          <p:cNvSpPr txBox="1"/>
          <p:nvPr/>
        </p:nvSpPr>
        <p:spPr>
          <a:xfrm>
            <a:off x="2331868" y="3105834"/>
            <a:ext cx="7528264" cy="1200329"/>
          </a:xfrm>
          <a:prstGeom prst="rect">
            <a:avLst/>
          </a:prstGeom>
          <a:noFill/>
        </p:spPr>
        <p:txBody>
          <a:bodyPr wrap="square" rtlCol="0">
            <a:spAutoFit/>
          </a:bodyPr>
          <a:lstStyle/>
          <a:p>
            <a:pPr algn="ctr"/>
            <a:r>
              <a:rPr lang="en-US" sz="3600" dirty="0" err="1">
                <a:latin typeface="NikoshBAN" panose="02000000000000000000" pitchFamily="2" charset="0"/>
                <a:cs typeface="NikoshBAN" panose="02000000000000000000" pitchFamily="2" charset="0"/>
              </a:rPr>
              <a:t>আম-আঁটির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ভেঁপু</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গল্পের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আলোকে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বাংলাদেশের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গ্রামীণ</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জীবনচিত্রের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পরিচয়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দাও</a:t>
            </a:r>
            <a:r>
              <a:rPr lang="en-US" sz="36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225336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863662" y="0"/>
            <a:ext cx="5331854" cy="1862048"/>
          </a:xfrm>
          <a:prstGeom prst="rect">
            <a:avLst/>
          </a:prstGeom>
          <a:noFill/>
        </p:spPr>
        <p:txBody>
          <a:bodyPr wrap="square" rtlCol="0">
            <a:spAutoFit/>
          </a:bodyPr>
          <a:lstStyle/>
          <a:p>
            <a:r>
              <a:rPr lang="bn-IN" sz="11500" dirty="0" smtClean="0">
                <a:solidFill>
                  <a:schemeClr val="bg1"/>
                </a:solidFill>
                <a:effectLst>
                  <a:outerShdw blurRad="38100" dist="38100" dir="2700000" algn="tl">
                    <a:srgbClr val="000000">
                      <a:alpha val="43137"/>
                    </a:srgbClr>
                  </a:outerShdw>
                </a:effectLst>
              </a:rPr>
              <a:t>ধন্যবাদ </a:t>
            </a:r>
            <a:endParaRPr lang="en-US" sz="115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2659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B4CDB35-5AD4-453A-A38B-16EC9389A7D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
          <a:stretch/>
        </p:blipFill>
        <p:spPr>
          <a:xfrm>
            <a:off x="8619885" y="730776"/>
            <a:ext cx="2224542" cy="2755594"/>
          </a:xfrm>
          <a:prstGeom prst="rect">
            <a:avLst/>
          </a:prstGeom>
          <a:ln>
            <a:noFill/>
          </a:ln>
          <a:effectLst>
            <a:softEdge rad="112500"/>
          </a:effectLst>
        </p:spPr>
      </p:pic>
      <p:sp>
        <p:nvSpPr>
          <p:cNvPr id="2" name="TextBox 1">
            <a:extLst>
              <a:ext uri="{FF2B5EF4-FFF2-40B4-BE49-F238E27FC236}">
                <a16:creationId xmlns="" xmlns:a16="http://schemas.microsoft.com/office/drawing/2014/main" id="{7946DF25-EC3A-4A53-953E-320A0FB07633}"/>
              </a:ext>
            </a:extLst>
          </p:cNvPr>
          <p:cNvSpPr txBox="1"/>
          <p:nvPr/>
        </p:nvSpPr>
        <p:spPr>
          <a:xfrm>
            <a:off x="4742155" y="606489"/>
            <a:ext cx="2707689" cy="1200329"/>
          </a:xfrm>
          <a:prstGeom prst="rect">
            <a:avLst/>
          </a:prstGeom>
          <a:noFill/>
        </p:spPr>
        <p:txBody>
          <a:bodyPr wrap="square" rtlCol="0">
            <a:spAutoFit/>
          </a:bodyPr>
          <a:lstStyle/>
          <a:p>
            <a:pPr algn="ctr"/>
            <a:r>
              <a:rPr lang="en-US" sz="7200" dirty="0" err="1">
                <a:latin typeface="NikoshBAN" panose="02000000000000000000" pitchFamily="2" charset="0"/>
                <a:cs typeface="NikoshBAN" panose="02000000000000000000" pitchFamily="2" charset="0"/>
              </a:rPr>
              <a:t>পরিচিতি</a:t>
            </a:r>
            <a:endParaRPr lang="en-US" sz="72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 xmlns:a16="http://schemas.microsoft.com/office/drawing/2014/main" id="{BE715D02-87C9-4142-9632-50DE3116EBCC}"/>
              </a:ext>
            </a:extLst>
          </p:cNvPr>
          <p:cNvSpPr txBox="1"/>
          <p:nvPr/>
        </p:nvSpPr>
        <p:spPr>
          <a:xfrm>
            <a:off x="0" y="3808520"/>
            <a:ext cx="6356412" cy="2862322"/>
          </a:xfrm>
          <a:prstGeom prst="rect">
            <a:avLst/>
          </a:prstGeom>
          <a:noFill/>
        </p:spPr>
        <p:txBody>
          <a:bodyPr wrap="square" rtlCol="0">
            <a:spAutoFit/>
          </a:bodyPr>
          <a:lstStyle/>
          <a:p>
            <a:pPr algn="ctr"/>
            <a:r>
              <a:rPr lang="bn-IN" sz="3600" dirty="0" smtClean="0">
                <a:solidFill>
                  <a:srgbClr val="FF0000"/>
                </a:solidFill>
                <a:latin typeface="NikoshBAN" panose="02000000000000000000" pitchFamily="2" charset="0"/>
                <a:cs typeface="NikoshBAN" panose="02000000000000000000" pitchFamily="2" charset="0"/>
              </a:rPr>
              <a:t>রীনা পারভীন </a:t>
            </a:r>
            <a:endParaRPr lang="en-US" sz="3600" dirty="0">
              <a:solidFill>
                <a:srgbClr val="FF0000"/>
              </a:solidFill>
              <a:latin typeface="NikoshBAN" panose="02000000000000000000" pitchFamily="2" charset="0"/>
              <a:cs typeface="NikoshBAN" panose="02000000000000000000" pitchFamily="2" charset="0"/>
            </a:endParaRPr>
          </a:p>
          <a:p>
            <a:pPr algn="ctr"/>
            <a:r>
              <a:rPr lang="en-US" sz="3600" dirty="0" err="1" smtClean="0">
                <a:solidFill>
                  <a:srgbClr val="FF0000"/>
                </a:solidFill>
                <a:latin typeface="NikoshBAN" panose="02000000000000000000" pitchFamily="2" charset="0"/>
                <a:cs typeface="NikoshBAN" panose="02000000000000000000" pitchFamily="2" charset="0"/>
              </a:rPr>
              <a:t>সহকারী</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a:solidFill>
                  <a:srgbClr val="FF0000"/>
                </a:solidFill>
                <a:latin typeface="NikoshBAN" panose="02000000000000000000" pitchFamily="2" charset="0"/>
                <a:cs typeface="NikoshBAN" panose="02000000000000000000" pitchFamily="2" charset="0"/>
              </a:rPr>
              <a:t>শিক্ষক</a:t>
            </a:r>
            <a:r>
              <a:rPr lang="en-US" sz="3600" dirty="0">
                <a:solidFill>
                  <a:srgbClr val="FF0000"/>
                </a:solidFill>
                <a:latin typeface="NikoshBAN" panose="02000000000000000000" pitchFamily="2" charset="0"/>
                <a:cs typeface="NikoshBAN" panose="02000000000000000000" pitchFamily="2" charset="0"/>
              </a:rPr>
              <a:t> </a:t>
            </a:r>
          </a:p>
          <a:p>
            <a:pPr algn="ctr"/>
            <a:r>
              <a:rPr lang="bn-IN" sz="3600" dirty="0" smtClean="0">
                <a:solidFill>
                  <a:srgbClr val="FF0000"/>
                </a:solidFill>
                <a:latin typeface="NikoshBAN" panose="02000000000000000000" pitchFamily="2" charset="0"/>
                <a:cs typeface="NikoshBAN" panose="02000000000000000000" pitchFamily="2" charset="0"/>
              </a:rPr>
              <a:t>চান্দপুর উচ্চ </a:t>
            </a:r>
            <a:r>
              <a:rPr lang="en-US" sz="3600" dirty="0" err="1" smtClean="0">
                <a:solidFill>
                  <a:srgbClr val="FF0000"/>
                </a:solidFill>
                <a:latin typeface="NikoshBAN" panose="02000000000000000000" pitchFamily="2" charset="0"/>
                <a:cs typeface="NikoshBAN" panose="02000000000000000000" pitchFamily="2" charset="0"/>
              </a:rPr>
              <a:t>বিদ্যালয়</a:t>
            </a:r>
            <a:r>
              <a:rPr lang="bn-IN" sz="3600" dirty="0" smtClean="0">
                <a:solidFill>
                  <a:srgbClr val="FF0000"/>
                </a:solidFill>
                <a:latin typeface="NikoshBAN" panose="02000000000000000000" pitchFamily="2" charset="0"/>
                <a:cs typeface="NikoshBAN" panose="02000000000000000000" pitchFamily="2" charset="0"/>
              </a:rPr>
              <a:t>,</a:t>
            </a:r>
          </a:p>
          <a:p>
            <a:pPr algn="ctr"/>
            <a:r>
              <a:rPr lang="bn-IN" sz="3600" dirty="0" smtClean="0">
                <a:solidFill>
                  <a:srgbClr val="FF0000"/>
                </a:solidFill>
                <a:latin typeface="NikoshBAN" panose="02000000000000000000" pitchFamily="2" charset="0"/>
                <a:cs typeface="NikoshBAN" panose="02000000000000000000" pitchFamily="2" charset="0"/>
              </a:rPr>
              <a:t>তারাকান্দা, ময়মনসিংহ </a:t>
            </a:r>
            <a:r>
              <a:rPr lang="en-US" sz="3600" dirty="0" smtClean="0">
                <a:solidFill>
                  <a:srgbClr val="FF0000"/>
                </a:solidFill>
                <a:latin typeface="NikoshBAN" panose="02000000000000000000" pitchFamily="2" charset="0"/>
                <a:cs typeface="NikoshBAN" panose="02000000000000000000" pitchFamily="2" charset="0"/>
              </a:rPr>
              <a:t>  </a:t>
            </a:r>
            <a:endParaRPr lang="en-US" sz="3600" dirty="0">
              <a:solidFill>
                <a:srgbClr val="FF0000"/>
              </a:solidFill>
              <a:latin typeface="NikoshBAN" panose="02000000000000000000" pitchFamily="2" charset="0"/>
              <a:cs typeface="NikoshBAN" panose="02000000000000000000" pitchFamily="2" charset="0"/>
            </a:endParaRPr>
          </a:p>
          <a:p>
            <a:pPr algn="ctr"/>
            <a:endParaRPr lang="en-US" sz="3600" dirty="0">
              <a:solidFill>
                <a:srgbClr val="FF0000"/>
              </a:solidFill>
              <a:latin typeface="NikoshBAN" panose="02000000000000000000" pitchFamily="2" charset="0"/>
              <a:cs typeface="NikoshBAN" panose="02000000000000000000" pitchFamily="2" charset="0"/>
            </a:endParaRPr>
          </a:p>
        </p:txBody>
      </p:sp>
      <p:sp>
        <p:nvSpPr>
          <p:cNvPr id="6" name="TextBox 5">
            <a:extLst>
              <a:ext uri="{FF2B5EF4-FFF2-40B4-BE49-F238E27FC236}">
                <a16:creationId xmlns="" xmlns:a16="http://schemas.microsoft.com/office/drawing/2014/main" id="{B8A5C8FD-C4F3-4285-ACDD-D336505C789E}"/>
              </a:ext>
            </a:extLst>
          </p:cNvPr>
          <p:cNvSpPr txBox="1"/>
          <p:nvPr/>
        </p:nvSpPr>
        <p:spPr>
          <a:xfrm>
            <a:off x="7164280" y="3808520"/>
            <a:ext cx="5027720" cy="2308324"/>
          </a:xfrm>
          <a:prstGeom prst="rect">
            <a:avLst/>
          </a:prstGeom>
          <a:noFill/>
        </p:spPr>
        <p:txBody>
          <a:bodyPr wrap="square" rtlCol="0">
            <a:spAutoFit/>
          </a:bodyPr>
          <a:lstStyle/>
          <a:p>
            <a:r>
              <a:rPr lang="en-US" sz="3600"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itchFamily="2" charset="0"/>
              </a:rPr>
              <a:t>শ্রেণি</a:t>
            </a:r>
            <a:r>
              <a:rPr lang="en-US" sz="3600" dirty="0">
                <a:solidFill>
                  <a:srgbClr val="FF0000"/>
                </a:solidFill>
                <a:effectLst>
                  <a:outerShdw blurRad="38100" dist="38100" dir="2700000" algn="tl">
                    <a:srgbClr val="000000">
                      <a:alpha val="43137"/>
                    </a:srgbClr>
                  </a:outerShdw>
                </a:effectLst>
                <a:latin typeface="NikoshBAN" panose="02000000000000000000" pitchFamily="2" charset="0"/>
                <a:cs typeface="NikoshBAN" pitchFamily="2" charset="0"/>
              </a:rPr>
              <a:t>		: ৯ম</a:t>
            </a:r>
          </a:p>
          <a:p>
            <a:r>
              <a:rPr lang="en-US" sz="3600"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itchFamily="2" charset="0"/>
              </a:rPr>
              <a:t>বিষয়</a:t>
            </a:r>
            <a:r>
              <a:rPr lang="en-US" sz="3600" dirty="0">
                <a:solidFill>
                  <a:srgbClr val="FF0000"/>
                </a:solidFill>
                <a:effectLst>
                  <a:outerShdw blurRad="38100" dist="38100" dir="2700000" algn="tl">
                    <a:srgbClr val="000000">
                      <a:alpha val="43137"/>
                    </a:srgbClr>
                  </a:outerShdw>
                </a:effectLst>
                <a:latin typeface="NikoshBAN" panose="02000000000000000000" pitchFamily="2" charset="0"/>
                <a:cs typeface="NikoshBAN" pitchFamily="2" charset="0"/>
              </a:rPr>
              <a:t>		: </a:t>
            </a:r>
            <a:r>
              <a:rPr lang="en-US" sz="3600"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itchFamily="2" charset="0"/>
              </a:rPr>
              <a:t>বাংলা</a:t>
            </a:r>
            <a:r>
              <a:rPr lang="en-US" sz="3600" dirty="0">
                <a:solidFill>
                  <a:srgbClr val="FF0000"/>
                </a:solidFill>
                <a:effectLst>
                  <a:outerShdw blurRad="38100" dist="38100" dir="2700000" algn="tl">
                    <a:srgbClr val="000000">
                      <a:alpha val="43137"/>
                    </a:srgbClr>
                  </a:outerShdw>
                </a:effectLst>
                <a:latin typeface="NikoshBAN" panose="02000000000000000000" pitchFamily="2" charset="0"/>
                <a:cs typeface="NikoshBAN" pitchFamily="2" charset="0"/>
              </a:rPr>
              <a:t> </a:t>
            </a:r>
            <a:r>
              <a:rPr lang="en-US" sz="3600"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itchFamily="2" charset="0"/>
              </a:rPr>
              <a:t>সাহিত্য</a:t>
            </a:r>
            <a:endParaRPr lang="en-US" sz="3600" dirty="0">
              <a:solidFill>
                <a:srgbClr val="FF0000"/>
              </a:solidFill>
              <a:effectLst>
                <a:outerShdw blurRad="38100" dist="38100" dir="2700000" algn="tl">
                  <a:srgbClr val="000000">
                    <a:alpha val="43137"/>
                  </a:srgbClr>
                </a:outerShdw>
              </a:effectLst>
              <a:latin typeface="NikoshBAN" panose="02000000000000000000" pitchFamily="2" charset="0"/>
              <a:cs typeface="NikoshBAN" pitchFamily="2" charset="0"/>
            </a:endParaRPr>
          </a:p>
          <a:p>
            <a:r>
              <a:rPr lang="en-US" sz="3600"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itchFamily="2" charset="0"/>
              </a:rPr>
              <a:t>অধ্যায়</a:t>
            </a:r>
            <a:r>
              <a:rPr lang="en-US" sz="3600" dirty="0">
                <a:solidFill>
                  <a:srgbClr val="FF0000"/>
                </a:solidFill>
                <a:effectLst>
                  <a:outerShdw blurRad="38100" dist="38100" dir="2700000" algn="tl">
                    <a:srgbClr val="000000">
                      <a:alpha val="43137"/>
                    </a:srgbClr>
                  </a:outerShdw>
                </a:effectLst>
                <a:latin typeface="NikoshBAN" panose="02000000000000000000" pitchFamily="2" charset="0"/>
                <a:cs typeface="NikoshBAN" pitchFamily="2" charset="0"/>
              </a:rPr>
              <a:t>		: </a:t>
            </a:r>
            <a:r>
              <a:rPr lang="en-US" sz="3600"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itchFamily="2" charset="0"/>
              </a:rPr>
              <a:t>আম-আঁটির</a:t>
            </a:r>
            <a:r>
              <a:rPr lang="en-US" sz="3600" dirty="0">
                <a:solidFill>
                  <a:srgbClr val="FF0000"/>
                </a:solidFill>
                <a:effectLst>
                  <a:outerShdw blurRad="38100" dist="38100" dir="2700000" algn="tl">
                    <a:srgbClr val="000000">
                      <a:alpha val="43137"/>
                    </a:srgbClr>
                  </a:outerShdw>
                </a:effectLst>
                <a:latin typeface="NikoshBAN" panose="02000000000000000000" pitchFamily="2" charset="0"/>
                <a:cs typeface="NikoshBAN" pitchFamily="2" charset="0"/>
              </a:rPr>
              <a:t> </a:t>
            </a:r>
            <a:r>
              <a:rPr lang="en-US" sz="3600"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itchFamily="2" charset="0"/>
              </a:rPr>
              <a:t>ভেঁপু</a:t>
            </a:r>
            <a:r>
              <a:rPr lang="en-US" sz="3600"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itchFamily="2" charset="0"/>
              </a:rPr>
              <a:t>  </a:t>
            </a:r>
            <a:endParaRPr lang="en-US" sz="3600" dirty="0">
              <a:solidFill>
                <a:srgbClr val="FF0000"/>
              </a:solidFill>
              <a:effectLst>
                <a:outerShdw blurRad="38100" dist="38100" dir="2700000" algn="tl">
                  <a:srgbClr val="000000">
                    <a:alpha val="43137"/>
                  </a:srgbClr>
                </a:outerShdw>
              </a:effectLst>
              <a:latin typeface="NikoshBAN" panose="02000000000000000000" pitchFamily="2" charset="0"/>
              <a:cs typeface="NikoshBAN" pitchFamily="2" charset="0"/>
            </a:endParaRPr>
          </a:p>
          <a:p>
            <a:endParaRPr lang="en-US" sz="3600" dirty="0">
              <a:solidFill>
                <a:srgbClr val="FF0000"/>
              </a:solidFill>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 xmlns:a16="http://schemas.microsoft.com/office/drawing/2014/main" id="{5AB0017F-A585-48B8-AD1B-67A7F68E31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7665" y="820928"/>
            <a:ext cx="1632378" cy="2755594"/>
          </a:xfrm>
          <a:prstGeom prst="rect">
            <a:avLst/>
          </a:prstGeom>
          <a:ln>
            <a:noFill/>
          </a:ln>
          <a:effectLst>
            <a:softEdge rad="112500"/>
          </a:effectLst>
        </p:spPr>
      </p:pic>
    </p:spTree>
    <p:extLst>
      <p:ext uri="{BB962C8B-B14F-4D97-AF65-F5344CB8AC3E}">
        <p14:creationId xmlns:p14="http://schemas.microsoft.com/office/powerpoint/2010/main" val="109801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2240">
              <a:srgbClr val="3F8954"/>
            </a:gs>
            <a:gs pos="35376">
              <a:srgbClr val="408C56"/>
            </a:gs>
            <a:gs pos="0">
              <a:srgbClr val="00B050"/>
            </a:gs>
            <a:gs pos="48000">
              <a:schemeClr val="accent5">
                <a:lumMod val="97000"/>
                <a:lumOff val="3000"/>
              </a:schemeClr>
            </a:gs>
            <a:gs pos="74000">
              <a:srgbClr val="60A975"/>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486A2EF-8443-4E67-A139-114A276163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8947" y="835224"/>
            <a:ext cx="5144797" cy="2477537"/>
          </a:xfrm>
          <a:prstGeom prst="rect">
            <a:avLst/>
          </a:prstGeom>
          <a:ln>
            <a:noFill/>
          </a:ln>
          <a:effectLst>
            <a:softEdge rad="112500"/>
          </a:effectLst>
        </p:spPr>
      </p:pic>
      <p:pic>
        <p:nvPicPr>
          <p:cNvPr id="10" name="Picture 9">
            <a:extLst>
              <a:ext uri="{FF2B5EF4-FFF2-40B4-BE49-F238E27FC236}">
                <a16:creationId xmlns="" xmlns:a16="http://schemas.microsoft.com/office/drawing/2014/main" id="{583C923F-2957-4F3F-9CBC-F8260004D154}"/>
              </a:ext>
            </a:extLst>
          </p:cNvPr>
          <p:cNvPicPr>
            <a:picLocks noChangeAspect="1"/>
          </p:cNvPicPr>
          <p:nvPr/>
        </p:nvPicPr>
        <p:blipFill>
          <a:blip r:embed="rId3"/>
          <a:stretch>
            <a:fillRect/>
          </a:stretch>
        </p:blipFill>
        <p:spPr>
          <a:xfrm>
            <a:off x="6038943" y="835223"/>
            <a:ext cx="5284531" cy="2477537"/>
          </a:xfrm>
          <a:prstGeom prst="rect">
            <a:avLst/>
          </a:prstGeom>
          <a:ln>
            <a:noFill/>
          </a:ln>
          <a:effectLst>
            <a:softEdge rad="112500"/>
          </a:effectLst>
        </p:spPr>
      </p:pic>
      <p:pic>
        <p:nvPicPr>
          <p:cNvPr id="19" name="Picture 18">
            <a:extLst>
              <a:ext uri="{FF2B5EF4-FFF2-40B4-BE49-F238E27FC236}">
                <a16:creationId xmlns="" xmlns:a16="http://schemas.microsoft.com/office/drawing/2014/main" id="{6C09772F-AF2A-4FA2-B82D-5189E5A633E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53735" y="3209730"/>
            <a:ext cx="5085183" cy="2930083"/>
          </a:xfrm>
          <a:prstGeom prst="rect">
            <a:avLst/>
          </a:prstGeom>
          <a:ln>
            <a:noFill/>
          </a:ln>
          <a:effectLst>
            <a:softEdge rad="112500"/>
          </a:effectLst>
        </p:spPr>
      </p:pic>
    </p:spTree>
    <p:extLst>
      <p:ext uri="{BB962C8B-B14F-4D97-AF65-F5344CB8AC3E}">
        <p14:creationId xmlns:p14="http://schemas.microsoft.com/office/powerpoint/2010/main" val="39984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12240">
              <a:srgbClr val="3F8954"/>
            </a:gs>
            <a:gs pos="35376">
              <a:srgbClr val="408C56"/>
            </a:gs>
            <a:gs pos="0">
              <a:srgbClr val="00B050"/>
            </a:gs>
            <a:gs pos="48000">
              <a:schemeClr val="accent5">
                <a:lumMod val="97000"/>
                <a:lumOff val="3000"/>
              </a:schemeClr>
            </a:gs>
            <a:gs pos="74000">
              <a:srgbClr val="60A975"/>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E2C8E09-5DCD-4C5A-B03A-063A39BD512F}"/>
              </a:ext>
            </a:extLst>
          </p:cNvPr>
          <p:cNvPicPr>
            <a:picLocks noChangeAspect="1"/>
          </p:cNvPicPr>
          <p:nvPr/>
        </p:nvPicPr>
        <p:blipFill>
          <a:blip r:embed="rId2"/>
          <a:stretch>
            <a:fillRect/>
          </a:stretch>
        </p:blipFill>
        <p:spPr>
          <a:xfrm>
            <a:off x="2061479" y="3284737"/>
            <a:ext cx="3947501" cy="2857500"/>
          </a:xfrm>
          <a:prstGeom prst="rect">
            <a:avLst/>
          </a:prstGeom>
          <a:ln>
            <a:noFill/>
          </a:ln>
          <a:effectLst>
            <a:softEdge rad="112500"/>
          </a:effectLst>
        </p:spPr>
      </p:pic>
      <p:pic>
        <p:nvPicPr>
          <p:cNvPr id="5" name="Picture 4">
            <a:extLst>
              <a:ext uri="{FF2B5EF4-FFF2-40B4-BE49-F238E27FC236}">
                <a16:creationId xmlns="" xmlns:a16="http://schemas.microsoft.com/office/drawing/2014/main" id="{42C93C89-B0B2-483B-9B8C-1B5A19C779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08980" y="817454"/>
            <a:ext cx="4478573" cy="2467283"/>
          </a:xfrm>
          <a:prstGeom prst="rect">
            <a:avLst/>
          </a:prstGeom>
          <a:ln>
            <a:noFill/>
          </a:ln>
          <a:effectLst>
            <a:softEdge rad="112500"/>
          </a:effectLst>
        </p:spPr>
      </p:pic>
      <p:pic>
        <p:nvPicPr>
          <p:cNvPr id="6" name="Picture 5">
            <a:extLst>
              <a:ext uri="{FF2B5EF4-FFF2-40B4-BE49-F238E27FC236}">
                <a16:creationId xmlns="" xmlns:a16="http://schemas.microsoft.com/office/drawing/2014/main" id="{D1305BA8-9AE1-4AC7-9387-2E44F6B24B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61478" y="739105"/>
            <a:ext cx="3947502" cy="2545632"/>
          </a:xfrm>
          <a:prstGeom prst="rect">
            <a:avLst/>
          </a:prstGeom>
          <a:ln>
            <a:noFill/>
          </a:ln>
          <a:effectLst>
            <a:softEdge rad="112500"/>
          </a:effectLst>
        </p:spPr>
      </p:pic>
      <p:pic>
        <p:nvPicPr>
          <p:cNvPr id="8" name="Picture 7">
            <a:extLst>
              <a:ext uri="{FF2B5EF4-FFF2-40B4-BE49-F238E27FC236}">
                <a16:creationId xmlns="" xmlns:a16="http://schemas.microsoft.com/office/drawing/2014/main" id="{B1FFDAA8-25B6-4A06-8100-774276DEC08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08979" y="3334241"/>
            <a:ext cx="4478573" cy="2807996"/>
          </a:xfrm>
          <a:prstGeom prst="rect">
            <a:avLst/>
          </a:prstGeom>
          <a:ln>
            <a:noFill/>
          </a:ln>
          <a:effectLst>
            <a:softEdge rad="112500"/>
          </a:effectLst>
        </p:spPr>
      </p:pic>
    </p:spTree>
    <p:extLst>
      <p:ext uri="{BB962C8B-B14F-4D97-AF65-F5344CB8AC3E}">
        <p14:creationId xmlns:p14="http://schemas.microsoft.com/office/powerpoint/2010/main" val="915201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12240">
              <a:srgbClr val="3F8954"/>
            </a:gs>
            <a:gs pos="35376">
              <a:srgbClr val="408C56"/>
            </a:gs>
            <a:gs pos="0">
              <a:srgbClr val="00B050"/>
            </a:gs>
            <a:gs pos="48000">
              <a:schemeClr val="accent5">
                <a:lumMod val="97000"/>
                <a:lumOff val="3000"/>
              </a:schemeClr>
            </a:gs>
            <a:gs pos="74000">
              <a:srgbClr val="60A975"/>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E98A7943-2FB5-4E5B-A1CC-AD725049CC53}"/>
              </a:ext>
            </a:extLst>
          </p:cNvPr>
          <p:cNvSpPr txBox="1"/>
          <p:nvPr/>
        </p:nvSpPr>
        <p:spPr>
          <a:xfrm>
            <a:off x="3235390" y="734399"/>
            <a:ext cx="6097554" cy="923330"/>
          </a:xfrm>
          <a:prstGeom prst="rect">
            <a:avLst/>
          </a:prstGeom>
          <a:noFill/>
        </p:spPr>
        <p:txBody>
          <a:bodyPr wrap="square">
            <a:spAutoFit/>
          </a:bodyPr>
          <a:lstStyle/>
          <a:p>
            <a:pPr algn="ctr"/>
            <a:r>
              <a:rPr lang="bn-BD" sz="5400" dirty="0">
                <a:latin typeface="NikoshBAN" panose="02000000000000000000" pitchFamily="2" charset="0"/>
                <a:cs typeface="NikoshBAN" panose="02000000000000000000" pitchFamily="2" charset="0"/>
              </a:rPr>
              <a:t>আজকের পাঠ </a:t>
            </a:r>
            <a:endParaRPr lang="en-US" sz="5400" dirty="0"/>
          </a:p>
        </p:txBody>
      </p:sp>
      <p:pic>
        <p:nvPicPr>
          <p:cNvPr id="3" name="Picture 2">
            <a:extLst>
              <a:ext uri="{FF2B5EF4-FFF2-40B4-BE49-F238E27FC236}">
                <a16:creationId xmlns="" xmlns:a16="http://schemas.microsoft.com/office/drawing/2014/main" id="{74BF8E74-B30D-48D0-BA4E-5A09950BCE35}"/>
              </a:ext>
            </a:extLst>
          </p:cNvPr>
          <p:cNvPicPr>
            <a:picLocks noChangeAspect="1"/>
          </p:cNvPicPr>
          <p:nvPr/>
        </p:nvPicPr>
        <p:blipFill>
          <a:blip r:embed="rId2" cstate="email">
            <a:lum bright="70000" contrast="-70000"/>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tretch>
            <a:fillRect/>
          </a:stretch>
        </p:blipFill>
        <p:spPr>
          <a:xfrm>
            <a:off x="138112" y="594804"/>
            <a:ext cx="11915775" cy="5886958"/>
          </a:xfrm>
          <a:prstGeom prst="rect">
            <a:avLst/>
          </a:prstGeom>
        </p:spPr>
      </p:pic>
      <p:sp>
        <p:nvSpPr>
          <p:cNvPr id="6" name="TextBox 5">
            <a:extLst>
              <a:ext uri="{FF2B5EF4-FFF2-40B4-BE49-F238E27FC236}">
                <a16:creationId xmlns="" xmlns:a16="http://schemas.microsoft.com/office/drawing/2014/main" id="{93E93605-F3AF-4BF1-9657-61752AC60552}"/>
              </a:ext>
            </a:extLst>
          </p:cNvPr>
          <p:cNvSpPr txBox="1"/>
          <p:nvPr/>
        </p:nvSpPr>
        <p:spPr>
          <a:xfrm>
            <a:off x="2964802" y="2551837"/>
            <a:ext cx="6097554" cy="1754326"/>
          </a:xfrm>
          <a:prstGeom prst="rect">
            <a:avLst/>
          </a:prstGeom>
          <a:noFill/>
        </p:spPr>
        <p:txBody>
          <a:bodyPr wrap="square">
            <a:spAutoFit/>
          </a:bodyPr>
          <a:lstStyle/>
          <a:p>
            <a:pPr algn="ctr"/>
            <a:r>
              <a:rPr lang="bn-BD" sz="5400" dirty="0">
                <a:latin typeface="NikoshBAN" panose="02000000000000000000" pitchFamily="2" charset="0"/>
                <a:cs typeface="NikoshBAN" panose="02000000000000000000" pitchFamily="2" charset="0"/>
              </a:rPr>
              <a:t>আম</a:t>
            </a:r>
            <a:r>
              <a:rPr lang="en-US" sz="5400" dirty="0">
                <a:latin typeface="NikoshBAN" panose="02000000000000000000" pitchFamily="2" charset="0"/>
                <a:cs typeface="NikoshBAN" panose="02000000000000000000" pitchFamily="2" charset="0"/>
              </a:rPr>
              <a:t>-</a:t>
            </a:r>
            <a:r>
              <a:rPr lang="bn-BD" sz="5400" dirty="0">
                <a:latin typeface="NikoshBAN" panose="02000000000000000000" pitchFamily="2" charset="0"/>
                <a:cs typeface="NikoshBAN" panose="02000000000000000000" pitchFamily="2" charset="0"/>
              </a:rPr>
              <a:t>আঁটির ভেঁপু</a:t>
            </a:r>
            <a:endParaRPr lang="en-US" sz="5400" dirty="0">
              <a:latin typeface="NikoshBAN" panose="02000000000000000000" pitchFamily="2" charset="0"/>
              <a:cs typeface="NikoshBAN" panose="02000000000000000000" pitchFamily="2" charset="0"/>
            </a:endParaRPr>
          </a:p>
          <a:p>
            <a:pPr algn="ctr"/>
            <a:r>
              <a:rPr lang="bn-BD" sz="5400" dirty="0">
                <a:latin typeface="NikoshBAN" panose="02000000000000000000" pitchFamily="2" charset="0"/>
                <a:cs typeface="NikoshBAN" panose="02000000000000000000" pitchFamily="2" charset="0"/>
              </a:rPr>
              <a:t>বিভূতিভূষণ বন্দ্যোপাধ্যায় </a:t>
            </a: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6373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12240">
              <a:srgbClr val="3F8954"/>
            </a:gs>
            <a:gs pos="35376">
              <a:srgbClr val="408C56"/>
            </a:gs>
            <a:gs pos="0">
              <a:schemeClr val="accent4"/>
            </a:gs>
            <a:gs pos="48000">
              <a:schemeClr val="accent5">
                <a:lumMod val="97000"/>
                <a:lumOff val="3000"/>
              </a:schemeClr>
            </a:gs>
            <a:gs pos="74000">
              <a:srgbClr val="60A975"/>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E9828636-4F54-4831-980F-7B17717718C8}"/>
              </a:ext>
            </a:extLst>
          </p:cNvPr>
          <p:cNvSpPr txBox="1"/>
          <p:nvPr/>
        </p:nvSpPr>
        <p:spPr>
          <a:xfrm>
            <a:off x="2711322" y="529125"/>
            <a:ext cx="6097554" cy="1200329"/>
          </a:xfrm>
          <a:prstGeom prst="rect">
            <a:avLst/>
          </a:prstGeom>
          <a:noFill/>
        </p:spPr>
        <p:txBody>
          <a:bodyPr wrap="square">
            <a:spAutoFit/>
          </a:bodyPr>
          <a:lstStyle/>
          <a:p>
            <a:pPr algn="ctr"/>
            <a:r>
              <a:rPr lang="bn-BD" sz="7200" dirty="0">
                <a:latin typeface="NikoshBAN" panose="02000000000000000000" pitchFamily="2" charset="0"/>
                <a:cs typeface="NikoshBAN" panose="02000000000000000000" pitchFamily="2" charset="0"/>
              </a:rPr>
              <a:t>শিখনফল</a:t>
            </a:r>
            <a:endParaRPr lang="en-US" sz="7200" dirty="0"/>
          </a:p>
        </p:txBody>
      </p:sp>
      <p:sp>
        <p:nvSpPr>
          <p:cNvPr id="11" name="TextBox 10">
            <a:extLst>
              <a:ext uri="{FF2B5EF4-FFF2-40B4-BE49-F238E27FC236}">
                <a16:creationId xmlns="" xmlns:a16="http://schemas.microsoft.com/office/drawing/2014/main" id="{498ABA4D-5EE9-43A9-9067-570EE658A539}"/>
              </a:ext>
            </a:extLst>
          </p:cNvPr>
          <p:cNvSpPr txBox="1"/>
          <p:nvPr/>
        </p:nvSpPr>
        <p:spPr>
          <a:xfrm>
            <a:off x="641478" y="1925255"/>
            <a:ext cx="6097554" cy="707886"/>
          </a:xfrm>
          <a:prstGeom prst="rect">
            <a:avLst/>
          </a:prstGeom>
          <a:noFill/>
        </p:spPr>
        <p:txBody>
          <a:bodyPr wrap="square">
            <a:spAutoFit/>
          </a:bodyPr>
          <a:lstStyle/>
          <a:p>
            <a:r>
              <a:rPr lang="bn-BD" sz="4000" dirty="0">
                <a:latin typeface="NikoshBAN" panose="02000000000000000000" pitchFamily="2" charset="0"/>
                <a:cs typeface="NikoshBAN" panose="02000000000000000000" pitchFamily="2" charset="0"/>
              </a:rPr>
              <a:t>এই পাঠ শেষে শিক্ষার্থীরা</a:t>
            </a:r>
            <a:r>
              <a:rPr lang="en-US" sz="4000" dirty="0">
                <a:latin typeface="NikoshBAN" panose="02000000000000000000" pitchFamily="2" charset="0"/>
                <a:cs typeface="NikoshBAN" panose="02000000000000000000" pitchFamily="2" charset="0"/>
              </a:rPr>
              <a:t> …….</a:t>
            </a:r>
          </a:p>
        </p:txBody>
      </p:sp>
      <p:sp>
        <p:nvSpPr>
          <p:cNvPr id="12" name="TextBox 11">
            <a:extLst>
              <a:ext uri="{FF2B5EF4-FFF2-40B4-BE49-F238E27FC236}">
                <a16:creationId xmlns="" xmlns:a16="http://schemas.microsoft.com/office/drawing/2014/main" id="{429368DE-622D-4601-B845-2AE6D649390A}"/>
              </a:ext>
            </a:extLst>
          </p:cNvPr>
          <p:cNvSpPr txBox="1"/>
          <p:nvPr/>
        </p:nvSpPr>
        <p:spPr>
          <a:xfrm>
            <a:off x="706793" y="2761936"/>
            <a:ext cx="6212167" cy="800219"/>
          </a:xfrm>
          <a:prstGeom prst="rect">
            <a:avLst/>
          </a:prstGeom>
          <a:noFill/>
        </p:spPr>
        <p:txBody>
          <a:bodyPr wrap="square" rtlCol="0">
            <a:spAutoFit/>
          </a:bodyPr>
          <a:lstStyle/>
          <a:p>
            <a:r>
              <a:rPr lang="bn-BD" sz="2800" dirty="0">
                <a:latin typeface="NikoshBAN" panose="02000000000000000000" pitchFamily="2" charset="0"/>
                <a:cs typeface="NikoshBAN" panose="02000000000000000000" pitchFamily="2" charset="0"/>
              </a:rPr>
              <a:t>লেখক পরিচিতি </a:t>
            </a:r>
            <a:r>
              <a:rPr lang="en-US" sz="2800" dirty="0" err="1">
                <a:latin typeface="NikoshBAN" panose="02000000000000000000" pitchFamily="2" charset="0"/>
                <a:cs typeface="NikoshBAN" panose="02000000000000000000" pitchFamily="2" charset="0"/>
              </a:rPr>
              <a:t>সম্পর্কে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বর্ণনা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করতে</a:t>
            </a:r>
            <a:r>
              <a:rPr lang="bn-BD" sz="2800" dirty="0">
                <a:latin typeface="NikoshBAN" panose="02000000000000000000" pitchFamily="2" charset="0"/>
                <a:cs typeface="NikoshBAN" panose="02000000000000000000" pitchFamily="2" charset="0"/>
              </a:rPr>
              <a:t> পারবে ।</a:t>
            </a:r>
            <a:endParaRPr lang="en-US" sz="2800" dirty="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p:txBody>
      </p:sp>
      <p:sp>
        <p:nvSpPr>
          <p:cNvPr id="13" name="TextBox 12">
            <a:extLst>
              <a:ext uri="{FF2B5EF4-FFF2-40B4-BE49-F238E27FC236}">
                <a16:creationId xmlns="" xmlns:a16="http://schemas.microsoft.com/office/drawing/2014/main" id="{31787F85-B8C0-4B9C-A55E-43098F2A27B5}"/>
              </a:ext>
            </a:extLst>
          </p:cNvPr>
          <p:cNvSpPr txBox="1"/>
          <p:nvPr/>
        </p:nvSpPr>
        <p:spPr>
          <a:xfrm>
            <a:off x="641478" y="5128546"/>
            <a:ext cx="7588122" cy="800219"/>
          </a:xfrm>
          <a:prstGeom prst="rect">
            <a:avLst/>
          </a:prstGeom>
          <a:noFill/>
        </p:spPr>
        <p:txBody>
          <a:bodyPr wrap="square" rtlCol="0">
            <a:spAutoFit/>
          </a:bodyPr>
          <a:lstStyle/>
          <a:p>
            <a:r>
              <a:rPr lang="en-US" sz="2800" dirty="0" err="1">
                <a:latin typeface="NikoshBAN" panose="02000000000000000000" pitchFamily="2" charset="0"/>
                <a:cs typeface="NikoshBAN" panose="02000000000000000000" pitchFamily="2" charset="0"/>
              </a:rPr>
              <a:t>নিম্ন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মধ্যবিত্ত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পরিবারের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জীবন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যাপন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সম্পর্কে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বর্ণনা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পারবে</a:t>
            </a:r>
            <a:r>
              <a:rPr lang="en-US" sz="2800" dirty="0">
                <a:latin typeface="NikoshBAN" panose="02000000000000000000" pitchFamily="2" charset="0"/>
                <a:cs typeface="NikoshBAN" panose="02000000000000000000" pitchFamily="2" charset="0"/>
              </a:rPr>
              <a:t>।</a:t>
            </a:r>
          </a:p>
          <a:p>
            <a:endParaRPr lang="en-US" dirty="0">
              <a:latin typeface="NikoshBAN" panose="02000000000000000000" pitchFamily="2" charset="0"/>
              <a:cs typeface="NikoshBAN" panose="02000000000000000000" pitchFamily="2" charset="0"/>
            </a:endParaRPr>
          </a:p>
        </p:txBody>
      </p:sp>
      <p:sp>
        <p:nvSpPr>
          <p:cNvPr id="16" name="TextBox 15">
            <a:extLst>
              <a:ext uri="{FF2B5EF4-FFF2-40B4-BE49-F238E27FC236}">
                <a16:creationId xmlns="" xmlns:a16="http://schemas.microsoft.com/office/drawing/2014/main" id="{EE30591D-F938-4A7C-AFCC-08AF7AAAA05A}"/>
              </a:ext>
            </a:extLst>
          </p:cNvPr>
          <p:cNvSpPr txBox="1"/>
          <p:nvPr/>
        </p:nvSpPr>
        <p:spPr>
          <a:xfrm>
            <a:off x="638613" y="4363358"/>
            <a:ext cx="7120762" cy="800219"/>
          </a:xfrm>
          <a:prstGeom prst="rect">
            <a:avLst/>
          </a:prstGeom>
          <a:noFill/>
        </p:spPr>
        <p:txBody>
          <a:bodyPr wrap="square" rtlCol="0">
            <a:spAutoFit/>
          </a:bodyPr>
          <a:lstStyle/>
          <a:p>
            <a:r>
              <a:rPr lang="en-US" sz="2800" dirty="0" err="1">
                <a:latin typeface="NikoshBAN" panose="02000000000000000000" pitchFamily="2" charset="0"/>
                <a:cs typeface="NikoshBAN" panose="02000000000000000000" pitchFamily="2" charset="0"/>
              </a:rPr>
              <a:t>প্রকৃতি</a:t>
            </a:r>
            <a:r>
              <a:rPr lang="en-US" sz="2800" dirty="0">
                <a:latin typeface="NikoshBAN" panose="02000000000000000000" pitchFamily="2" charset="0"/>
                <a:cs typeface="NikoshBAN" panose="02000000000000000000" pitchFamily="2" charset="0"/>
              </a:rPr>
              <a:t> ও </a:t>
            </a:r>
            <a:r>
              <a:rPr lang="en-US" sz="2800" dirty="0" err="1">
                <a:latin typeface="NikoshBAN" panose="02000000000000000000" pitchFamily="2" charset="0"/>
                <a:cs typeface="NikoshBAN" panose="02000000000000000000" pitchFamily="2" charset="0"/>
              </a:rPr>
              <a:t>মানুষের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নিবিড়</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সম্পর্কের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স্বরুপ</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ব্যাখ্যা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করতে</a:t>
            </a:r>
            <a:r>
              <a:rPr lang="en-US" sz="2800" dirty="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পারবে। </a:t>
            </a:r>
            <a:r>
              <a:rPr lang="en-US" sz="2800" dirty="0">
                <a:latin typeface="NikoshBAN" panose="02000000000000000000" pitchFamily="2" charset="0"/>
                <a:cs typeface="NikoshBAN" panose="02000000000000000000" pitchFamily="2" charset="0"/>
              </a:rPr>
              <a:t> </a:t>
            </a:r>
          </a:p>
          <a:p>
            <a:endParaRPr lang="en-US"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 xmlns:a16="http://schemas.microsoft.com/office/drawing/2014/main" id="{B044D5C7-6A04-4D91-A6ED-4701FE1EBE87}"/>
              </a:ext>
            </a:extLst>
          </p:cNvPr>
          <p:cNvSpPr txBox="1"/>
          <p:nvPr/>
        </p:nvSpPr>
        <p:spPr>
          <a:xfrm>
            <a:off x="641478" y="3522639"/>
            <a:ext cx="6097554" cy="523220"/>
          </a:xfrm>
          <a:prstGeom prst="rect">
            <a:avLst/>
          </a:prstGeom>
          <a:noFill/>
        </p:spPr>
        <p:txBody>
          <a:bodyPr wrap="square">
            <a:spAutoFit/>
          </a:bodyPr>
          <a:lstStyle/>
          <a:p>
            <a:r>
              <a:rPr lang="bn-BD" sz="2800" dirty="0">
                <a:ln w="0"/>
                <a:latin typeface="NikoshBAN" panose="02000000000000000000" pitchFamily="2" charset="0"/>
                <a:cs typeface="NikoshBAN" panose="02000000000000000000" pitchFamily="2" charset="0"/>
              </a:rPr>
              <a:t>পল্লি-মায়ের শাশ্বত চরিত্রের</a:t>
            </a:r>
            <a:r>
              <a:rPr lang="en-US" sz="2800" dirty="0">
                <a:ln w="0"/>
                <a:latin typeface="NikoshBAN" panose="02000000000000000000" pitchFamily="2" charset="0"/>
                <a:cs typeface="NikoshBAN" panose="02000000000000000000" pitchFamily="2" charset="0"/>
              </a:rPr>
              <a:t> </a:t>
            </a:r>
            <a:r>
              <a:rPr lang="bn-BD" sz="2800" dirty="0">
                <a:ln w="0"/>
                <a:latin typeface="NikoshBAN" panose="02000000000000000000" pitchFamily="2" charset="0"/>
                <a:cs typeface="NikoshBAN" panose="02000000000000000000" pitchFamily="2" charset="0"/>
              </a:rPr>
              <a:t>রুপটি</a:t>
            </a:r>
            <a:r>
              <a:rPr lang="en-US" sz="2800" dirty="0">
                <a:ln w="0"/>
                <a:latin typeface="NikoshBAN" panose="02000000000000000000" pitchFamily="2" charset="0"/>
                <a:cs typeface="NikoshBAN" panose="02000000000000000000" pitchFamily="2" charset="0"/>
              </a:rPr>
              <a:t> </a:t>
            </a:r>
            <a:r>
              <a:rPr lang="bn-BD" sz="2800" dirty="0">
                <a:ln w="0"/>
                <a:latin typeface="NikoshBAN" panose="02000000000000000000" pitchFamily="2" charset="0"/>
                <a:cs typeface="NikoshBAN" panose="02000000000000000000" pitchFamily="2" charset="0"/>
              </a:rPr>
              <a:t>বর্ণনা</a:t>
            </a:r>
            <a:r>
              <a:rPr lang="en-US" sz="2800" dirty="0">
                <a:ln w="0"/>
                <a:latin typeface="NikoshBAN" panose="02000000000000000000" pitchFamily="2" charset="0"/>
                <a:cs typeface="NikoshBAN" panose="02000000000000000000" pitchFamily="2" charset="0"/>
              </a:rPr>
              <a:t> </a:t>
            </a:r>
            <a:r>
              <a:rPr lang="bn-BD" sz="2800" dirty="0">
                <a:ln w="0"/>
                <a:latin typeface="NikoshBAN" panose="02000000000000000000" pitchFamily="2" charset="0"/>
                <a:cs typeface="NikoshBAN" panose="02000000000000000000" pitchFamily="2" charset="0"/>
              </a:rPr>
              <a:t>করতে পারবে</a:t>
            </a:r>
            <a:endParaRPr lang="en-US" sz="2800" dirty="0">
              <a:ln w="0"/>
            </a:endParaRPr>
          </a:p>
        </p:txBody>
      </p:sp>
    </p:spTree>
    <p:extLst>
      <p:ext uri="{BB962C8B-B14F-4D97-AF65-F5344CB8AC3E}">
        <p14:creationId xmlns:p14="http://schemas.microsoft.com/office/powerpoint/2010/main" val="377334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27" dur="500"/>
                                        <p:tgtEl>
                                          <p:spTgt spid="1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12240">
              <a:srgbClr val="3F8954"/>
            </a:gs>
            <a:gs pos="35376">
              <a:srgbClr val="408C56"/>
            </a:gs>
            <a:gs pos="0">
              <a:srgbClr val="00B050"/>
            </a:gs>
            <a:gs pos="48000">
              <a:schemeClr val="accent5">
                <a:lumMod val="97000"/>
                <a:lumOff val="3000"/>
              </a:schemeClr>
            </a:gs>
            <a:gs pos="74000">
              <a:srgbClr val="60A975"/>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ADF7C83-99C9-4B0C-9BD8-D3ECF4E093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93471" y="1754933"/>
            <a:ext cx="2024743" cy="19055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ounded Rectangle 4">
            <a:extLst>
              <a:ext uri="{FF2B5EF4-FFF2-40B4-BE49-F238E27FC236}">
                <a16:creationId xmlns="" xmlns:a16="http://schemas.microsoft.com/office/drawing/2014/main" id="{1FE85B3D-F583-4540-99F3-3196057E8698}"/>
              </a:ext>
            </a:extLst>
          </p:cNvPr>
          <p:cNvSpPr/>
          <p:nvPr/>
        </p:nvSpPr>
        <p:spPr>
          <a:xfrm>
            <a:off x="938927" y="3261141"/>
            <a:ext cx="2514600" cy="1600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900" dirty="0" err="1">
                <a:latin typeface="NikoshBAN" pitchFamily="2" charset="0"/>
                <a:cs typeface="NikoshBAN" pitchFamily="2" charset="0"/>
              </a:rPr>
              <a:t>পুরষ্কার</a:t>
            </a:r>
            <a:r>
              <a:rPr lang="en-US" sz="1900" dirty="0">
                <a:latin typeface="NikoshBAN" pitchFamily="2" charset="0"/>
                <a:cs typeface="NikoshBAN" pitchFamily="2" charset="0"/>
              </a:rPr>
              <a:t> ও </a:t>
            </a:r>
            <a:r>
              <a:rPr lang="en-US" sz="1900" dirty="0" err="1">
                <a:latin typeface="NikoshBAN" pitchFamily="2" charset="0"/>
                <a:cs typeface="NikoshBAN" pitchFamily="2" charset="0"/>
              </a:rPr>
              <a:t>সম্মাননা</a:t>
            </a:r>
            <a:r>
              <a:rPr lang="en-US" sz="1900" dirty="0">
                <a:latin typeface="NikoshBAN" pitchFamily="2" charset="0"/>
                <a:cs typeface="NikoshBAN" pitchFamily="2" charset="0"/>
              </a:rPr>
              <a:t>-</a:t>
            </a:r>
          </a:p>
          <a:p>
            <a:pPr algn="ctr"/>
            <a:r>
              <a:rPr lang="en-US" sz="1900" dirty="0" err="1">
                <a:latin typeface="NikoshBAN" pitchFamily="2" charset="0"/>
                <a:cs typeface="NikoshBAN" pitchFamily="2" charset="0"/>
              </a:rPr>
              <a:t>ইছামতী</a:t>
            </a:r>
            <a:r>
              <a:rPr lang="en-US" sz="1900" dirty="0">
                <a:latin typeface="NikoshBAN" pitchFamily="2" charset="0"/>
                <a:cs typeface="NikoshBAN" pitchFamily="2" charset="0"/>
              </a:rPr>
              <a:t> </a:t>
            </a:r>
            <a:r>
              <a:rPr lang="en-US" sz="1900" dirty="0" err="1">
                <a:latin typeface="NikoshBAN" pitchFamily="2" charset="0"/>
                <a:cs typeface="NikoshBAN" pitchFamily="2" charset="0"/>
              </a:rPr>
              <a:t>উপন্যাসের</a:t>
            </a:r>
            <a:r>
              <a:rPr lang="en-US" sz="1900" dirty="0">
                <a:latin typeface="NikoshBAN" pitchFamily="2" charset="0"/>
                <a:cs typeface="NikoshBAN" pitchFamily="2" charset="0"/>
              </a:rPr>
              <a:t> </a:t>
            </a:r>
            <a:r>
              <a:rPr lang="en-US" sz="1900" dirty="0" err="1">
                <a:latin typeface="NikoshBAN" pitchFamily="2" charset="0"/>
                <a:cs typeface="NikoshBAN" pitchFamily="2" charset="0"/>
              </a:rPr>
              <a:t>জন্য</a:t>
            </a:r>
            <a:r>
              <a:rPr lang="en-US" sz="1900" dirty="0">
                <a:latin typeface="NikoshBAN" pitchFamily="2" charset="0"/>
                <a:cs typeface="NikoshBAN" pitchFamily="2" charset="0"/>
              </a:rPr>
              <a:t> </a:t>
            </a:r>
            <a:r>
              <a:rPr lang="en-US" sz="1900" dirty="0" err="1">
                <a:latin typeface="NikoshBAN" pitchFamily="2" charset="0"/>
                <a:cs typeface="NikoshBAN" pitchFamily="2" charset="0"/>
              </a:rPr>
              <a:t>রবীন্দ্র</a:t>
            </a:r>
            <a:r>
              <a:rPr lang="en-US" sz="1900" dirty="0">
                <a:latin typeface="NikoshBAN" pitchFamily="2" charset="0"/>
                <a:cs typeface="NikoshBAN" pitchFamily="2" charset="0"/>
              </a:rPr>
              <a:t> </a:t>
            </a:r>
            <a:r>
              <a:rPr lang="en-US" sz="1900" dirty="0" err="1">
                <a:latin typeface="NikoshBAN" pitchFamily="2" charset="0"/>
                <a:cs typeface="NikoshBAN" pitchFamily="2" charset="0"/>
              </a:rPr>
              <a:t>পুরষ্কারে</a:t>
            </a:r>
            <a:r>
              <a:rPr lang="en-US" sz="1900" dirty="0">
                <a:latin typeface="NikoshBAN" pitchFamily="2" charset="0"/>
                <a:cs typeface="NikoshBAN" pitchFamily="2" charset="0"/>
              </a:rPr>
              <a:t> </a:t>
            </a:r>
            <a:r>
              <a:rPr lang="en-US" sz="1900" dirty="0" err="1">
                <a:latin typeface="NikoshBAN" pitchFamily="2" charset="0"/>
                <a:cs typeface="NikoshBAN" pitchFamily="2" charset="0"/>
              </a:rPr>
              <a:t>ভূষিত</a:t>
            </a:r>
            <a:r>
              <a:rPr lang="en-US" sz="1900" dirty="0">
                <a:latin typeface="NikoshBAN" pitchFamily="2" charset="0"/>
                <a:cs typeface="NikoshBAN" pitchFamily="2" charset="0"/>
              </a:rPr>
              <a:t> </a:t>
            </a:r>
            <a:r>
              <a:rPr lang="en-US" sz="1900" dirty="0" err="1">
                <a:latin typeface="NikoshBAN" pitchFamily="2" charset="0"/>
                <a:cs typeface="NikoshBAN" pitchFamily="2" charset="0"/>
              </a:rPr>
              <a:t>হন</a:t>
            </a:r>
            <a:endParaRPr lang="en-US" sz="1900" dirty="0">
              <a:latin typeface="NikoshBAN" pitchFamily="2" charset="0"/>
              <a:cs typeface="NikoshBAN" pitchFamily="2" charset="0"/>
            </a:endParaRPr>
          </a:p>
        </p:txBody>
      </p:sp>
      <p:sp>
        <p:nvSpPr>
          <p:cNvPr id="5" name="Rounded Rectangle 5">
            <a:extLst>
              <a:ext uri="{FF2B5EF4-FFF2-40B4-BE49-F238E27FC236}">
                <a16:creationId xmlns="" xmlns:a16="http://schemas.microsoft.com/office/drawing/2014/main" id="{3FC82F72-DE95-4EDA-9D93-3731AA210FA4}"/>
              </a:ext>
            </a:extLst>
          </p:cNvPr>
          <p:cNvSpPr/>
          <p:nvPr/>
        </p:nvSpPr>
        <p:spPr>
          <a:xfrm>
            <a:off x="4769609" y="4861341"/>
            <a:ext cx="2514600" cy="137388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900" dirty="0" err="1">
                <a:latin typeface="NikoshBAN" pitchFamily="2" charset="0"/>
                <a:cs typeface="NikoshBAN" pitchFamily="2" charset="0"/>
              </a:rPr>
              <a:t>মৃত্যু</a:t>
            </a:r>
            <a:r>
              <a:rPr lang="en-US" sz="1900" dirty="0">
                <a:latin typeface="NikoshBAN" pitchFamily="2" charset="0"/>
                <a:cs typeface="NikoshBAN" pitchFamily="2" charset="0"/>
              </a:rPr>
              <a:t> </a:t>
            </a:r>
          </a:p>
          <a:p>
            <a:pPr algn="ctr"/>
            <a:r>
              <a:rPr lang="en-US" sz="1900" dirty="0">
                <a:latin typeface="NikoshBAN" pitchFamily="2" charset="0"/>
                <a:cs typeface="NikoshBAN" pitchFamily="2" charset="0"/>
              </a:rPr>
              <a:t>১৯৫০ </a:t>
            </a:r>
            <a:r>
              <a:rPr lang="en-US" sz="1900" dirty="0" err="1">
                <a:latin typeface="NikoshBAN" pitchFamily="2" charset="0"/>
                <a:cs typeface="NikoshBAN" pitchFamily="2" charset="0"/>
              </a:rPr>
              <a:t>সাল</a:t>
            </a:r>
            <a:r>
              <a:rPr lang="en-US" sz="1900" dirty="0">
                <a:latin typeface="NikoshBAN" pitchFamily="2" charset="0"/>
                <a:cs typeface="NikoshBAN" pitchFamily="2" charset="0"/>
              </a:rPr>
              <a:t> ১লা </a:t>
            </a:r>
            <a:r>
              <a:rPr lang="en-US" sz="1900" dirty="0" err="1">
                <a:latin typeface="NikoshBAN" pitchFamily="2" charset="0"/>
                <a:cs typeface="NikoshBAN" pitchFamily="2" charset="0"/>
              </a:rPr>
              <a:t>সেপ্টেম্বর</a:t>
            </a:r>
            <a:r>
              <a:rPr lang="en-US" sz="1900" dirty="0">
                <a:latin typeface="NikoshBAN" pitchFamily="2" charset="0"/>
                <a:cs typeface="NikoshBAN" pitchFamily="2" charset="0"/>
              </a:rPr>
              <a:t> </a:t>
            </a:r>
            <a:r>
              <a:rPr lang="en-US" sz="1900" dirty="0"/>
              <a:t> </a:t>
            </a:r>
          </a:p>
        </p:txBody>
      </p:sp>
      <p:sp>
        <p:nvSpPr>
          <p:cNvPr id="6" name="Rounded Rectangle 7">
            <a:extLst>
              <a:ext uri="{FF2B5EF4-FFF2-40B4-BE49-F238E27FC236}">
                <a16:creationId xmlns="" xmlns:a16="http://schemas.microsoft.com/office/drawing/2014/main" id="{8876A21D-A08E-4C14-8930-39049C09B4E3}"/>
              </a:ext>
            </a:extLst>
          </p:cNvPr>
          <p:cNvSpPr/>
          <p:nvPr/>
        </p:nvSpPr>
        <p:spPr>
          <a:xfrm>
            <a:off x="4922009" y="3735515"/>
            <a:ext cx="2209800" cy="85727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900" dirty="0" err="1">
                <a:latin typeface="NikoshBAN" pitchFamily="2" charset="0"/>
                <a:cs typeface="NikoshBAN" pitchFamily="2" charset="0"/>
              </a:rPr>
              <a:t>বিভূতিভূষণ</a:t>
            </a:r>
            <a:r>
              <a:rPr lang="en-US" sz="1900" dirty="0">
                <a:latin typeface="NikoshBAN" pitchFamily="2" charset="0"/>
                <a:cs typeface="NikoshBAN" pitchFamily="2" charset="0"/>
              </a:rPr>
              <a:t> </a:t>
            </a:r>
            <a:r>
              <a:rPr lang="en-US" sz="1900" dirty="0" err="1">
                <a:latin typeface="NikoshBAN" pitchFamily="2" charset="0"/>
                <a:cs typeface="NikoshBAN" pitchFamily="2" charset="0"/>
              </a:rPr>
              <a:t>বন্দ্যোপাধ্যায়</a:t>
            </a:r>
            <a:r>
              <a:rPr lang="en-US" sz="1900" dirty="0">
                <a:latin typeface="NikoshBAN" pitchFamily="2" charset="0"/>
                <a:cs typeface="NikoshBAN" pitchFamily="2" charset="0"/>
              </a:rPr>
              <a:t> </a:t>
            </a:r>
          </a:p>
        </p:txBody>
      </p:sp>
      <p:sp>
        <p:nvSpPr>
          <p:cNvPr id="7" name="Rounded Rectangle 1">
            <a:extLst>
              <a:ext uri="{FF2B5EF4-FFF2-40B4-BE49-F238E27FC236}">
                <a16:creationId xmlns="" xmlns:a16="http://schemas.microsoft.com/office/drawing/2014/main" id="{6FE8788A-EA2A-4E8B-A3E4-00708D4F4EFE}"/>
              </a:ext>
            </a:extLst>
          </p:cNvPr>
          <p:cNvSpPr/>
          <p:nvPr/>
        </p:nvSpPr>
        <p:spPr>
          <a:xfrm>
            <a:off x="1286656" y="1107233"/>
            <a:ext cx="2362199" cy="1600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900" dirty="0" err="1">
                <a:latin typeface="NikoshBAN" pitchFamily="2" charset="0"/>
                <a:cs typeface="NikoshBAN" pitchFamily="2" charset="0"/>
              </a:rPr>
              <a:t>জন্ম</a:t>
            </a:r>
            <a:r>
              <a:rPr lang="en-US" sz="1900" dirty="0">
                <a:latin typeface="NikoshBAN" pitchFamily="2" charset="0"/>
                <a:cs typeface="NikoshBAN" pitchFamily="2" charset="0"/>
              </a:rPr>
              <a:t> </a:t>
            </a:r>
          </a:p>
          <a:p>
            <a:pPr algn="ctr"/>
            <a:r>
              <a:rPr lang="en-US" sz="1900" dirty="0">
                <a:latin typeface="NikoshBAN" pitchFamily="2" charset="0"/>
                <a:cs typeface="NikoshBAN" pitchFamily="2" charset="0"/>
              </a:rPr>
              <a:t>12ই </a:t>
            </a:r>
            <a:r>
              <a:rPr lang="en-US" sz="1900" dirty="0" err="1">
                <a:latin typeface="NikoshBAN" pitchFamily="2" charset="0"/>
                <a:cs typeface="NikoshBAN" pitchFamily="2" charset="0"/>
              </a:rPr>
              <a:t>সেপ্টেম্বর</a:t>
            </a:r>
            <a:r>
              <a:rPr lang="en-US" sz="1900" dirty="0">
                <a:latin typeface="NikoshBAN" pitchFamily="2" charset="0"/>
                <a:cs typeface="NikoshBAN" pitchFamily="2" charset="0"/>
              </a:rPr>
              <a:t>, ১৮৯৪ </a:t>
            </a:r>
            <a:r>
              <a:rPr lang="en-US" sz="1900" dirty="0" err="1">
                <a:latin typeface="NikoshBAN" pitchFamily="2" charset="0"/>
                <a:cs typeface="NikoshBAN" pitchFamily="2" charset="0"/>
              </a:rPr>
              <a:t>সাল</a:t>
            </a:r>
            <a:r>
              <a:rPr lang="en-US" sz="1900" dirty="0">
                <a:latin typeface="NikoshBAN" pitchFamily="2" charset="0"/>
                <a:cs typeface="NikoshBAN" pitchFamily="2" charset="0"/>
              </a:rPr>
              <a:t>। ২৪ </a:t>
            </a:r>
            <a:r>
              <a:rPr lang="en-US" sz="1900" dirty="0" err="1">
                <a:latin typeface="NikoshBAN" pitchFamily="2" charset="0"/>
                <a:cs typeface="NikoshBAN" pitchFamily="2" charset="0"/>
              </a:rPr>
              <a:t>পরগনার</a:t>
            </a:r>
            <a:r>
              <a:rPr lang="en-US" sz="1900" dirty="0">
                <a:latin typeface="NikoshBAN" pitchFamily="2" charset="0"/>
                <a:cs typeface="NikoshBAN" pitchFamily="2" charset="0"/>
              </a:rPr>
              <a:t> </a:t>
            </a:r>
            <a:r>
              <a:rPr lang="en-US" sz="1900" dirty="0" err="1">
                <a:latin typeface="NikoshBAN" pitchFamily="2" charset="0"/>
                <a:cs typeface="NikoshBAN" pitchFamily="2" charset="0"/>
              </a:rPr>
              <a:t>মুরারিপুর</a:t>
            </a:r>
            <a:r>
              <a:rPr lang="en-US" sz="1900" dirty="0">
                <a:latin typeface="NikoshBAN" pitchFamily="2" charset="0"/>
                <a:cs typeface="NikoshBAN" pitchFamily="2" charset="0"/>
              </a:rPr>
              <a:t> </a:t>
            </a:r>
            <a:r>
              <a:rPr lang="en-US" sz="1900" dirty="0" err="1">
                <a:latin typeface="NikoshBAN" pitchFamily="2" charset="0"/>
                <a:cs typeface="NikoshBAN" pitchFamily="2" charset="0"/>
              </a:rPr>
              <a:t>গ্রাম</a:t>
            </a:r>
            <a:endParaRPr lang="en-US" sz="1900" dirty="0">
              <a:latin typeface="NikoshBAN" pitchFamily="2" charset="0"/>
              <a:cs typeface="NikoshBAN" pitchFamily="2" charset="0"/>
            </a:endParaRPr>
          </a:p>
        </p:txBody>
      </p:sp>
      <p:sp>
        <p:nvSpPr>
          <p:cNvPr id="9" name="Rounded Rectangle 9">
            <a:extLst>
              <a:ext uri="{FF2B5EF4-FFF2-40B4-BE49-F238E27FC236}">
                <a16:creationId xmlns="" xmlns:a16="http://schemas.microsoft.com/office/drawing/2014/main" id="{F32C8B0B-D45A-452C-B509-629DB96A7FD6}"/>
              </a:ext>
            </a:extLst>
          </p:cNvPr>
          <p:cNvSpPr/>
          <p:nvPr/>
        </p:nvSpPr>
        <p:spPr>
          <a:xfrm>
            <a:off x="8567635" y="3261141"/>
            <a:ext cx="2362200" cy="180601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900" dirty="0" err="1">
                <a:latin typeface="NikoshBAN" pitchFamily="2" charset="0"/>
                <a:cs typeface="NikoshBAN" pitchFamily="2" charset="0"/>
              </a:rPr>
              <a:t>পেশা</a:t>
            </a:r>
            <a:r>
              <a:rPr lang="en-US" sz="1900" dirty="0">
                <a:latin typeface="NikoshBAN" pitchFamily="2" charset="0"/>
                <a:cs typeface="NikoshBAN" pitchFamily="2" charset="0"/>
              </a:rPr>
              <a:t>/</a:t>
            </a:r>
            <a:r>
              <a:rPr lang="en-US" sz="1900" dirty="0" err="1">
                <a:latin typeface="NikoshBAN" pitchFamily="2" charset="0"/>
                <a:cs typeface="NikoshBAN" pitchFamily="2" charset="0"/>
              </a:rPr>
              <a:t>কর্মজীবন</a:t>
            </a:r>
            <a:r>
              <a:rPr lang="en-US" sz="1900" dirty="0">
                <a:latin typeface="NikoshBAN" pitchFamily="2" charset="0"/>
                <a:cs typeface="NikoshBAN" pitchFamily="2" charset="0"/>
              </a:rPr>
              <a:t>-</a:t>
            </a:r>
          </a:p>
          <a:p>
            <a:pPr algn="ctr"/>
            <a:r>
              <a:rPr lang="en-US" sz="1900" dirty="0" err="1">
                <a:latin typeface="NikoshBAN" pitchFamily="2" charset="0"/>
                <a:cs typeface="NikoshBAN" pitchFamily="2" charset="0"/>
              </a:rPr>
              <a:t>শিক্ষকতা</a:t>
            </a:r>
            <a:r>
              <a:rPr lang="en-US" sz="1900" dirty="0">
                <a:latin typeface="NikoshBAN" pitchFamily="2" charset="0"/>
                <a:cs typeface="NikoshBAN" pitchFamily="2" charset="0"/>
              </a:rPr>
              <a:t>, </a:t>
            </a:r>
            <a:r>
              <a:rPr lang="en-US" sz="1900" dirty="0" err="1">
                <a:latin typeface="NikoshBAN" pitchFamily="2" charset="0"/>
                <a:cs typeface="NikoshBAN" pitchFamily="2" charset="0"/>
              </a:rPr>
              <a:t>তিনি</a:t>
            </a:r>
            <a:r>
              <a:rPr lang="en-US" sz="1900" dirty="0">
                <a:latin typeface="NikoshBAN" pitchFamily="2" charset="0"/>
                <a:cs typeface="NikoshBAN" pitchFamily="2" charset="0"/>
              </a:rPr>
              <a:t> </a:t>
            </a:r>
            <a:r>
              <a:rPr lang="en-US" sz="1900" dirty="0" err="1">
                <a:latin typeface="NikoshBAN" pitchFamily="2" charset="0"/>
                <a:cs typeface="NikoshBAN" pitchFamily="2" charset="0"/>
              </a:rPr>
              <a:t>হুগলি</a:t>
            </a:r>
            <a:r>
              <a:rPr lang="en-US" sz="1900" dirty="0">
                <a:latin typeface="NikoshBAN" pitchFamily="2" charset="0"/>
                <a:cs typeface="NikoshBAN" pitchFamily="2" charset="0"/>
              </a:rPr>
              <a:t>, </a:t>
            </a:r>
            <a:r>
              <a:rPr lang="en-US" sz="1900" dirty="0" err="1">
                <a:latin typeface="NikoshBAN" pitchFamily="2" charset="0"/>
                <a:cs typeface="NikoshBAN" pitchFamily="2" charset="0"/>
              </a:rPr>
              <a:t>কলকাতা</a:t>
            </a:r>
            <a:r>
              <a:rPr lang="en-US" sz="1900" dirty="0">
                <a:latin typeface="NikoshBAN" pitchFamily="2" charset="0"/>
                <a:cs typeface="NikoshBAN" pitchFamily="2" charset="0"/>
              </a:rPr>
              <a:t> ও </a:t>
            </a:r>
            <a:r>
              <a:rPr lang="en-US" sz="1900" dirty="0" err="1">
                <a:latin typeface="NikoshBAN" pitchFamily="2" charset="0"/>
                <a:cs typeface="NikoshBAN" pitchFamily="2" charset="0"/>
              </a:rPr>
              <a:t>ব্যারাকপুরের</a:t>
            </a:r>
            <a:r>
              <a:rPr lang="en-US" sz="1900" dirty="0">
                <a:latin typeface="NikoshBAN" pitchFamily="2" charset="0"/>
                <a:cs typeface="NikoshBAN" pitchFamily="2" charset="0"/>
              </a:rPr>
              <a:t> </a:t>
            </a:r>
            <a:r>
              <a:rPr lang="en-US" sz="1900" dirty="0" err="1">
                <a:latin typeface="NikoshBAN" pitchFamily="2" charset="0"/>
                <a:cs typeface="NikoshBAN" pitchFamily="2" charset="0"/>
              </a:rPr>
              <a:t>বিভিন্ন</a:t>
            </a:r>
            <a:r>
              <a:rPr lang="en-US" sz="1900" dirty="0">
                <a:latin typeface="NikoshBAN" pitchFamily="2" charset="0"/>
                <a:cs typeface="NikoshBAN" pitchFamily="2" charset="0"/>
              </a:rPr>
              <a:t> </a:t>
            </a:r>
            <a:r>
              <a:rPr lang="en-US" sz="1900" dirty="0" err="1">
                <a:latin typeface="NikoshBAN" pitchFamily="2" charset="0"/>
                <a:cs typeface="NikoshBAN" pitchFamily="2" charset="0"/>
              </a:rPr>
              <a:t>স্কুলে</a:t>
            </a:r>
            <a:r>
              <a:rPr lang="en-US" sz="1900" dirty="0">
                <a:latin typeface="NikoshBAN" pitchFamily="2" charset="0"/>
                <a:cs typeface="NikoshBAN" pitchFamily="2" charset="0"/>
              </a:rPr>
              <a:t>  </a:t>
            </a:r>
            <a:r>
              <a:rPr lang="en-US" sz="1900" dirty="0" err="1">
                <a:latin typeface="NikoshBAN" pitchFamily="2" charset="0"/>
                <a:cs typeface="NikoshBAN" pitchFamily="2" charset="0"/>
              </a:rPr>
              <a:t>শিক্ষকতা</a:t>
            </a:r>
            <a:r>
              <a:rPr lang="en-US" sz="1900" dirty="0">
                <a:latin typeface="NikoshBAN" pitchFamily="2" charset="0"/>
                <a:cs typeface="NikoshBAN" pitchFamily="2" charset="0"/>
              </a:rPr>
              <a:t> </a:t>
            </a:r>
            <a:r>
              <a:rPr lang="en-US" sz="1900" dirty="0" err="1">
                <a:latin typeface="NikoshBAN" pitchFamily="2" charset="0"/>
                <a:cs typeface="NikoshBAN" pitchFamily="2" charset="0"/>
              </a:rPr>
              <a:t>করেন</a:t>
            </a:r>
            <a:r>
              <a:rPr lang="en-US" sz="1900" dirty="0">
                <a:latin typeface="NikoshBAN" pitchFamily="2" charset="0"/>
                <a:cs typeface="NikoshBAN" pitchFamily="2" charset="0"/>
              </a:rPr>
              <a:t>।</a:t>
            </a:r>
          </a:p>
        </p:txBody>
      </p:sp>
      <p:sp>
        <p:nvSpPr>
          <p:cNvPr id="10" name="Rounded Rectangle 10">
            <a:extLst>
              <a:ext uri="{FF2B5EF4-FFF2-40B4-BE49-F238E27FC236}">
                <a16:creationId xmlns="" xmlns:a16="http://schemas.microsoft.com/office/drawing/2014/main" id="{4B78AAD4-F3FC-4D24-875C-AA31D7133F6E}"/>
              </a:ext>
            </a:extLst>
          </p:cNvPr>
          <p:cNvSpPr/>
          <p:nvPr/>
        </p:nvSpPr>
        <p:spPr>
          <a:xfrm>
            <a:off x="7470366" y="802433"/>
            <a:ext cx="4134441" cy="1905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900" dirty="0" err="1">
                <a:latin typeface="NikoshBAN" pitchFamily="2" charset="0"/>
                <a:cs typeface="NikoshBAN" pitchFamily="2" charset="0"/>
              </a:rPr>
              <a:t>উল্লেখযোগ্য</a:t>
            </a:r>
            <a:endParaRPr lang="en-US" sz="1900" dirty="0">
              <a:latin typeface="NikoshBAN" pitchFamily="2" charset="0"/>
              <a:cs typeface="NikoshBAN" pitchFamily="2" charset="0"/>
            </a:endParaRPr>
          </a:p>
          <a:p>
            <a:r>
              <a:rPr lang="en-US" sz="1900" dirty="0" err="1">
                <a:latin typeface="NikoshBAN" pitchFamily="2" charset="0"/>
                <a:cs typeface="NikoshBAN" pitchFamily="2" charset="0"/>
              </a:rPr>
              <a:t>উপন্যাসঃ</a:t>
            </a:r>
            <a:r>
              <a:rPr lang="en-US" sz="1900" dirty="0">
                <a:latin typeface="NikoshBAN" pitchFamily="2" charset="0"/>
                <a:cs typeface="NikoshBAN" pitchFamily="2" charset="0"/>
              </a:rPr>
              <a:t> </a:t>
            </a:r>
            <a:r>
              <a:rPr lang="en-US" sz="1900" dirty="0" err="1">
                <a:latin typeface="NikoshBAN" pitchFamily="2" charset="0"/>
                <a:cs typeface="NikoshBAN" pitchFamily="2" charset="0"/>
              </a:rPr>
              <a:t>পথের</a:t>
            </a:r>
            <a:r>
              <a:rPr lang="en-US" sz="1900" dirty="0">
                <a:latin typeface="NikoshBAN" pitchFamily="2" charset="0"/>
                <a:cs typeface="NikoshBAN" pitchFamily="2" charset="0"/>
              </a:rPr>
              <a:t> </a:t>
            </a:r>
            <a:r>
              <a:rPr lang="en-US" sz="1900" dirty="0" err="1">
                <a:latin typeface="NikoshBAN" pitchFamily="2" charset="0"/>
                <a:cs typeface="NikoshBAN" pitchFamily="2" charset="0"/>
              </a:rPr>
              <a:t>পাঁচালী,অপরাজিত</a:t>
            </a:r>
            <a:r>
              <a:rPr lang="en-US" sz="1900" dirty="0">
                <a:latin typeface="NikoshBAN" pitchFamily="2" charset="0"/>
                <a:cs typeface="NikoshBAN" pitchFamily="2" charset="0"/>
              </a:rPr>
              <a:t>, </a:t>
            </a:r>
            <a:r>
              <a:rPr lang="en-US" sz="1900" dirty="0" err="1">
                <a:latin typeface="NikoshBAN" pitchFamily="2" charset="0"/>
                <a:cs typeface="NikoshBAN" pitchFamily="2" charset="0"/>
              </a:rPr>
              <a:t>আরণ্যক</a:t>
            </a:r>
            <a:r>
              <a:rPr lang="en-US" sz="1900" dirty="0">
                <a:latin typeface="NikoshBAN" pitchFamily="2" charset="0"/>
                <a:cs typeface="NikoshBAN" pitchFamily="2" charset="0"/>
              </a:rPr>
              <a:t>,</a:t>
            </a:r>
          </a:p>
          <a:p>
            <a:r>
              <a:rPr lang="en-US" sz="1900" dirty="0" err="1">
                <a:latin typeface="NikoshBAN" pitchFamily="2" charset="0"/>
                <a:cs typeface="NikoshBAN" pitchFamily="2" charset="0"/>
              </a:rPr>
              <a:t>ইছামতি</a:t>
            </a:r>
            <a:r>
              <a:rPr lang="en-US" sz="1900" dirty="0">
                <a:latin typeface="NikoshBAN" pitchFamily="2" charset="0"/>
                <a:cs typeface="NikoshBAN" pitchFamily="2" charset="0"/>
              </a:rPr>
              <a:t>, </a:t>
            </a:r>
            <a:r>
              <a:rPr lang="en-US" sz="1900" dirty="0" err="1">
                <a:latin typeface="NikoshBAN" pitchFamily="2" charset="0"/>
                <a:cs typeface="NikoshBAN" pitchFamily="2" charset="0"/>
              </a:rPr>
              <a:t>দৃষ্টিপ্রদীপ</a:t>
            </a:r>
            <a:endParaRPr lang="en-US" sz="1900" dirty="0">
              <a:latin typeface="NikoshBAN" pitchFamily="2" charset="0"/>
              <a:cs typeface="NikoshBAN" pitchFamily="2" charset="0"/>
            </a:endParaRPr>
          </a:p>
          <a:p>
            <a:r>
              <a:rPr lang="en-US" sz="1900" dirty="0" err="1">
                <a:latin typeface="NikoshBAN" pitchFamily="2" charset="0"/>
                <a:cs typeface="NikoshBAN" pitchFamily="2" charset="0"/>
              </a:rPr>
              <a:t>গল্পগ্রন্থঃ</a:t>
            </a:r>
            <a:r>
              <a:rPr lang="en-US" sz="1900" dirty="0">
                <a:latin typeface="NikoshBAN" pitchFamily="2" charset="0"/>
                <a:cs typeface="NikoshBAN" pitchFamily="2" charset="0"/>
              </a:rPr>
              <a:t> </a:t>
            </a:r>
            <a:r>
              <a:rPr lang="en-US" sz="1900" dirty="0" err="1">
                <a:latin typeface="NikoshBAN" pitchFamily="2" charset="0"/>
                <a:cs typeface="NikoshBAN" pitchFamily="2" charset="0"/>
              </a:rPr>
              <a:t>মেঘমল্লার,মৌরীফুল,যাত্রাবদল</a:t>
            </a:r>
            <a:r>
              <a:rPr lang="en-US" sz="1900" dirty="0">
                <a:latin typeface="NikoshBAN" pitchFamily="2" charset="0"/>
                <a:cs typeface="NikoshBAN" pitchFamily="2" charset="0"/>
              </a:rPr>
              <a:t>।</a:t>
            </a:r>
          </a:p>
          <a:p>
            <a:r>
              <a:rPr lang="en-US" sz="1900" dirty="0" err="1">
                <a:latin typeface="NikoshBAN" pitchFamily="2" charset="0"/>
                <a:cs typeface="NikoshBAN" pitchFamily="2" charset="0"/>
              </a:rPr>
              <a:t>কিশোর</a:t>
            </a:r>
            <a:r>
              <a:rPr lang="en-US" sz="1900" dirty="0">
                <a:latin typeface="NikoshBAN" pitchFamily="2" charset="0"/>
                <a:cs typeface="NikoshBAN" pitchFamily="2" charset="0"/>
              </a:rPr>
              <a:t> </a:t>
            </a:r>
            <a:r>
              <a:rPr lang="en-US" sz="1900" dirty="0" err="1">
                <a:latin typeface="NikoshBAN" pitchFamily="2" charset="0"/>
                <a:cs typeface="NikoshBAN" pitchFamily="2" charset="0"/>
              </a:rPr>
              <a:t>উপন্যাসঃ</a:t>
            </a:r>
            <a:r>
              <a:rPr lang="en-US" sz="1900" dirty="0">
                <a:latin typeface="NikoshBAN" pitchFamily="2" charset="0"/>
                <a:cs typeface="NikoshBAN" pitchFamily="2" charset="0"/>
              </a:rPr>
              <a:t> </a:t>
            </a:r>
            <a:r>
              <a:rPr lang="en-US" sz="1900" dirty="0" err="1">
                <a:latin typeface="NikoshBAN" pitchFamily="2" charset="0"/>
                <a:cs typeface="NikoshBAN" pitchFamily="2" charset="0"/>
              </a:rPr>
              <a:t>চাঁদের</a:t>
            </a:r>
            <a:r>
              <a:rPr lang="en-US" sz="1900" dirty="0">
                <a:latin typeface="NikoshBAN" pitchFamily="2" charset="0"/>
                <a:cs typeface="NikoshBAN" pitchFamily="2" charset="0"/>
              </a:rPr>
              <a:t> </a:t>
            </a:r>
            <a:r>
              <a:rPr lang="en-US" sz="1900" dirty="0" err="1">
                <a:latin typeface="NikoshBAN" pitchFamily="2" charset="0"/>
                <a:cs typeface="NikoshBAN" pitchFamily="2" charset="0"/>
              </a:rPr>
              <a:t>পাহাড়,হীরামানিক</a:t>
            </a:r>
            <a:r>
              <a:rPr lang="en-US" sz="1900" dirty="0">
                <a:latin typeface="NikoshBAN" pitchFamily="2" charset="0"/>
                <a:cs typeface="NikoshBAN" pitchFamily="2" charset="0"/>
              </a:rPr>
              <a:t> </a:t>
            </a:r>
            <a:r>
              <a:rPr lang="en-US" sz="1900" dirty="0" err="1">
                <a:latin typeface="NikoshBAN" pitchFamily="2" charset="0"/>
                <a:cs typeface="NikoshBAN" pitchFamily="2" charset="0"/>
              </a:rPr>
              <a:t>জ্বলে</a:t>
            </a:r>
            <a:r>
              <a:rPr lang="en-US" sz="1900" dirty="0">
                <a:latin typeface="NikoshBAN" pitchFamily="2" charset="0"/>
                <a:cs typeface="NikoshBAN" pitchFamily="2" charset="0"/>
              </a:rPr>
              <a:t>।</a:t>
            </a:r>
          </a:p>
        </p:txBody>
      </p:sp>
      <p:cxnSp>
        <p:nvCxnSpPr>
          <p:cNvPr id="8" name="Straight Arrow Connector 7"/>
          <p:cNvCxnSpPr/>
          <p:nvPr/>
        </p:nvCxnSpPr>
        <p:spPr>
          <a:xfrm flipH="1" flipV="1">
            <a:off x="3773510" y="1983346"/>
            <a:ext cx="996099" cy="38636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648855" y="3261141"/>
            <a:ext cx="1148499" cy="79570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09098" y="1983346"/>
            <a:ext cx="338557" cy="38636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009098" y="3090930"/>
            <a:ext cx="1452322" cy="107322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62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amond(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amond(in)">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amond(in)">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amond(in)">
                                      <p:cBhvr>
                                        <p:cTn id="3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12240">
              <a:srgbClr val="3F8954"/>
            </a:gs>
            <a:gs pos="35376">
              <a:srgbClr val="408C56"/>
            </a:gs>
            <a:gs pos="0">
              <a:srgbClr val="00B050"/>
            </a:gs>
            <a:gs pos="48000">
              <a:schemeClr val="accent5">
                <a:lumMod val="97000"/>
                <a:lumOff val="3000"/>
              </a:schemeClr>
            </a:gs>
            <a:gs pos="74000">
              <a:srgbClr val="60A975"/>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CBF810D-4F9F-45F7-8949-ADA9FF217454}"/>
              </a:ext>
            </a:extLst>
          </p:cNvPr>
          <p:cNvSpPr txBox="1"/>
          <p:nvPr/>
        </p:nvSpPr>
        <p:spPr>
          <a:xfrm>
            <a:off x="3403341" y="454480"/>
            <a:ext cx="4173116" cy="707886"/>
          </a:xfrm>
          <a:prstGeom prst="rect">
            <a:avLst/>
          </a:prstGeom>
          <a:noFill/>
        </p:spPr>
        <p:txBody>
          <a:bodyPr wrap="square">
            <a:spAutoFit/>
          </a:bodyPr>
          <a:lstStyle/>
          <a:p>
            <a:pPr algn="ctr"/>
            <a:r>
              <a:rPr lang="bn-BD" sz="4000" dirty="0">
                <a:latin typeface="NikoshBAN" panose="02000000000000000000" pitchFamily="2" charset="0"/>
                <a:cs typeface="NikoshBAN" panose="02000000000000000000" pitchFamily="2" charset="0"/>
              </a:rPr>
              <a:t>শব্দের উচ্চারন ও অর্থ </a:t>
            </a:r>
            <a:endParaRPr lang="en-US" sz="4000" dirty="0"/>
          </a:p>
        </p:txBody>
      </p:sp>
      <p:sp>
        <p:nvSpPr>
          <p:cNvPr id="5" name="TextBox 4">
            <a:extLst>
              <a:ext uri="{FF2B5EF4-FFF2-40B4-BE49-F238E27FC236}">
                <a16:creationId xmlns="" xmlns:a16="http://schemas.microsoft.com/office/drawing/2014/main" id="{481984D9-DBE0-46EC-A302-6C8090AFAB22}"/>
              </a:ext>
            </a:extLst>
          </p:cNvPr>
          <p:cNvSpPr txBox="1"/>
          <p:nvPr/>
        </p:nvSpPr>
        <p:spPr>
          <a:xfrm>
            <a:off x="2058155" y="1457191"/>
            <a:ext cx="4966219" cy="461665"/>
          </a:xfrm>
          <a:prstGeom prst="rect">
            <a:avLst/>
          </a:prstGeom>
          <a:noFill/>
        </p:spPr>
        <p:txBody>
          <a:bodyPr wrap="square">
            <a:spAutoFit/>
          </a:bodyPr>
          <a:lstStyle/>
          <a:p>
            <a:r>
              <a:rPr lang="bn-BD" sz="2400" dirty="0">
                <a:latin typeface="NikoshBAN" panose="02000000000000000000" pitchFamily="2" charset="0"/>
                <a:cs typeface="NikoshBAN" panose="02000000000000000000" pitchFamily="2" charset="0"/>
              </a:rPr>
              <a:t>রোয়াক</a:t>
            </a:r>
            <a:r>
              <a:rPr lang="en-US" sz="2400" dirty="0">
                <a:latin typeface="NikoshBAN" panose="02000000000000000000" pitchFamily="2" charset="0"/>
                <a:cs typeface="NikoshBAN" panose="02000000000000000000" pitchFamily="2" charset="0"/>
              </a:rPr>
              <a:t> -- </a:t>
            </a:r>
            <a:r>
              <a:rPr lang="bn-BD" sz="2400" dirty="0">
                <a:latin typeface="NikoshBAN" panose="02000000000000000000" pitchFamily="2" charset="0"/>
                <a:cs typeface="NikoshBAN" panose="02000000000000000000" pitchFamily="2" charset="0"/>
              </a:rPr>
              <a:t>বারান্দা, বা ঘরের সামনের খোলা জায়গা </a:t>
            </a:r>
            <a:endParaRPr lang="en-US" sz="2400" dirty="0"/>
          </a:p>
        </p:txBody>
      </p:sp>
      <p:sp>
        <p:nvSpPr>
          <p:cNvPr id="6" name="TextBox 5">
            <a:extLst>
              <a:ext uri="{FF2B5EF4-FFF2-40B4-BE49-F238E27FC236}">
                <a16:creationId xmlns="" xmlns:a16="http://schemas.microsoft.com/office/drawing/2014/main" id="{A5013855-AE67-4484-A6E8-DCDA4ABC94D4}"/>
              </a:ext>
            </a:extLst>
          </p:cNvPr>
          <p:cNvSpPr txBox="1"/>
          <p:nvPr/>
        </p:nvSpPr>
        <p:spPr>
          <a:xfrm>
            <a:off x="2058155" y="2197041"/>
            <a:ext cx="4732953" cy="461665"/>
          </a:xfrm>
          <a:prstGeom prst="rect">
            <a:avLst/>
          </a:prstGeom>
          <a:noFill/>
        </p:spPr>
        <p:txBody>
          <a:bodyPr wrap="square">
            <a:spAutoFit/>
          </a:bodyPr>
          <a:lstStyle/>
          <a:p>
            <a:r>
              <a:rPr lang="en-US" sz="2400" dirty="0" err="1">
                <a:latin typeface="NikoshBAN" panose="02000000000000000000" pitchFamily="2" charset="0"/>
                <a:cs typeface="NikoshBAN" panose="02000000000000000000" pitchFamily="2" charset="0"/>
              </a:rPr>
              <a:t>চুপড়ি</a:t>
            </a:r>
            <a:r>
              <a:rPr lang="en-US" sz="2400" dirty="0">
                <a:latin typeface="NikoshBAN" panose="02000000000000000000" pitchFamily="2" charset="0"/>
                <a:cs typeface="NikoshBAN" panose="02000000000000000000" pitchFamily="2" charset="0"/>
              </a:rPr>
              <a:t> -- </a:t>
            </a:r>
            <a:r>
              <a:rPr lang="en-US" sz="2400" dirty="0" err="1">
                <a:latin typeface="NikoshBAN" panose="02000000000000000000" pitchFamily="2" charset="0"/>
                <a:cs typeface="NikoshBAN" panose="02000000000000000000" pitchFamily="2" charset="0"/>
              </a:rPr>
              <a:t>ছোট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ঝুড়ি</a:t>
            </a:r>
            <a:endParaRPr lang="en-US" sz="2400" dirty="0"/>
          </a:p>
        </p:txBody>
      </p:sp>
      <p:sp>
        <p:nvSpPr>
          <p:cNvPr id="8" name="TextBox 7">
            <a:extLst>
              <a:ext uri="{FF2B5EF4-FFF2-40B4-BE49-F238E27FC236}">
                <a16:creationId xmlns="" xmlns:a16="http://schemas.microsoft.com/office/drawing/2014/main" id="{FBFEB4E2-F592-498F-AD8B-A95E2C2CB6E2}"/>
              </a:ext>
            </a:extLst>
          </p:cNvPr>
          <p:cNvSpPr txBox="1"/>
          <p:nvPr/>
        </p:nvSpPr>
        <p:spPr>
          <a:xfrm>
            <a:off x="2058155" y="2976743"/>
            <a:ext cx="4732953" cy="461665"/>
          </a:xfrm>
          <a:prstGeom prst="rect">
            <a:avLst/>
          </a:prstGeom>
          <a:noFill/>
        </p:spPr>
        <p:txBody>
          <a:bodyPr wrap="square">
            <a:spAutoFit/>
          </a:bodyPr>
          <a:lstStyle/>
          <a:p>
            <a:r>
              <a:rPr lang="en-US" sz="2400" dirty="0" err="1">
                <a:latin typeface="NikoshBAN" panose="02000000000000000000" pitchFamily="2" charset="0"/>
                <a:cs typeface="NikoshBAN" panose="02000000000000000000" pitchFamily="2" charset="0"/>
              </a:rPr>
              <a:t>নাটা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ফল</a:t>
            </a:r>
            <a:r>
              <a:rPr lang="en-US" sz="2400" dirty="0">
                <a:latin typeface="NikoshBAN" panose="02000000000000000000" pitchFamily="2" charset="0"/>
                <a:cs typeface="NikoshBAN" panose="02000000000000000000" pitchFamily="2" charset="0"/>
              </a:rPr>
              <a:t> – </a:t>
            </a:r>
            <a:r>
              <a:rPr lang="en-US" sz="2400" dirty="0" err="1">
                <a:latin typeface="NikoshBAN" panose="02000000000000000000" pitchFamily="2" charset="0"/>
                <a:cs typeface="NikoshBAN" panose="02000000000000000000" pitchFamily="2" charset="0"/>
              </a:rPr>
              <a:t>করঞ্জা</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ফল</a:t>
            </a:r>
            <a:r>
              <a:rPr lang="en-US" sz="2400" dirty="0">
                <a:latin typeface="NikoshBAN" panose="02000000000000000000" pitchFamily="2" charset="0"/>
                <a:cs typeface="NikoshBAN" panose="02000000000000000000" pitchFamily="2" charset="0"/>
              </a:rPr>
              <a:t> </a:t>
            </a:r>
            <a:endParaRPr lang="en-US" sz="2400" dirty="0"/>
          </a:p>
        </p:txBody>
      </p:sp>
      <p:sp>
        <p:nvSpPr>
          <p:cNvPr id="9" name="TextBox 8">
            <a:extLst>
              <a:ext uri="{FF2B5EF4-FFF2-40B4-BE49-F238E27FC236}">
                <a16:creationId xmlns="" xmlns:a16="http://schemas.microsoft.com/office/drawing/2014/main" id="{C966FFC5-F41A-4EC7-A2E7-D6B70B833B06}"/>
              </a:ext>
            </a:extLst>
          </p:cNvPr>
          <p:cNvSpPr txBox="1"/>
          <p:nvPr/>
        </p:nvSpPr>
        <p:spPr>
          <a:xfrm>
            <a:off x="2058154" y="3718333"/>
            <a:ext cx="4732953" cy="461665"/>
          </a:xfrm>
          <a:prstGeom prst="rect">
            <a:avLst/>
          </a:prstGeom>
          <a:noFill/>
        </p:spPr>
        <p:txBody>
          <a:bodyPr wrap="square">
            <a:spAutoFit/>
          </a:bodyPr>
          <a:lstStyle/>
          <a:p>
            <a:r>
              <a:rPr lang="en-US" sz="2400" dirty="0" err="1">
                <a:latin typeface="NikoshBAN" panose="02000000000000000000" pitchFamily="2" charset="0"/>
                <a:cs typeface="NikoshBAN" panose="02000000000000000000" pitchFamily="2" charset="0"/>
              </a:rPr>
              <a:t>গরাদ</a:t>
            </a:r>
            <a:r>
              <a:rPr lang="en-US" sz="2400" dirty="0">
                <a:latin typeface="NikoshBAN" panose="02000000000000000000" pitchFamily="2" charset="0"/>
                <a:cs typeface="NikoshBAN" panose="02000000000000000000" pitchFamily="2" charset="0"/>
              </a:rPr>
              <a:t>---</a:t>
            </a:r>
            <a:r>
              <a:rPr lang="en-US" sz="2400" dirty="0" err="1">
                <a:latin typeface="NikoshBAN" panose="02000000000000000000" pitchFamily="2" charset="0"/>
                <a:cs typeface="NikoshBAN" panose="02000000000000000000" pitchFamily="2" charset="0"/>
              </a:rPr>
              <a:t>জানালার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সিক</a:t>
            </a:r>
            <a:r>
              <a:rPr lang="en-US" sz="2400" dirty="0">
                <a:latin typeface="NikoshBAN" panose="02000000000000000000" pitchFamily="2" charset="0"/>
                <a:cs typeface="NikoshBAN" panose="02000000000000000000" pitchFamily="2" charset="0"/>
              </a:rPr>
              <a:t> </a:t>
            </a:r>
            <a:endParaRPr lang="en-US" sz="2400" dirty="0"/>
          </a:p>
        </p:txBody>
      </p:sp>
      <p:sp>
        <p:nvSpPr>
          <p:cNvPr id="10" name="TextBox 9">
            <a:extLst>
              <a:ext uri="{FF2B5EF4-FFF2-40B4-BE49-F238E27FC236}">
                <a16:creationId xmlns="" xmlns:a16="http://schemas.microsoft.com/office/drawing/2014/main" id="{D3F7A7EB-3A27-4EEF-9551-205C3C77E629}"/>
              </a:ext>
            </a:extLst>
          </p:cNvPr>
          <p:cNvSpPr txBox="1"/>
          <p:nvPr/>
        </p:nvSpPr>
        <p:spPr>
          <a:xfrm>
            <a:off x="2058154" y="4498035"/>
            <a:ext cx="4732953" cy="461665"/>
          </a:xfrm>
          <a:prstGeom prst="rect">
            <a:avLst/>
          </a:prstGeom>
          <a:noFill/>
        </p:spPr>
        <p:txBody>
          <a:bodyPr wrap="square">
            <a:spAutoFit/>
          </a:bodyPr>
          <a:lstStyle/>
          <a:p>
            <a:r>
              <a:rPr lang="en-US" sz="2400" dirty="0" err="1">
                <a:latin typeface="NikoshBAN" panose="02000000000000000000" pitchFamily="2" charset="0"/>
                <a:cs typeface="NikoshBAN" panose="02000000000000000000" pitchFamily="2" charset="0"/>
              </a:rPr>
              <a:t>বন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বিছুটি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গাছ</a:t>
            </a:r>
            <a:r>
              <a:rPr lang="en-US" sz="2400" dirty="0">
                <a:latin typeface="NikoshBAN" panose="02000000000000000000" pitchFamily="2" charset="0"/>
                <a:cs typeface="NikoshBAN" panose="02000000000000000000" pitchFamily="2" charset="0"/>
              </a:rPr>
              <a:t> </a:t>
            </a:r>
            <a:endParaRPr lang="en-US" sz="2400" dirty="0"/>
          </a:p>
        </p:txBody>
      </p:sp>
    </p:spTree>
    <p:extLst>
      <p:ext uri="{BB962C8B-B14F-4D97-AF65-F5344CB8AC3E}">
        <p14:creationId xmlns:p14="http://schemas.microsoft.com/office/powerpoint/2010/main" val="97667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 xmlns:a16="http://schemas.microsoft.com/office/drawing/2014/main" id="{65931E31-71BC-4399-B1B2-86209B2DA2E3}"/>
              </a:ext>
            </a:extLst>
          </p:cNvPr>
          <p:cNvSpPr/>
          <p:nvPr/>
        </p:nvSpPr>
        <p:spPr>
          <a:xfrm>
            <a:off x="0" y="0"/>
            <a:ext cx="12192000" cy="6858000"/>
          </a:xfrm>
          <a:custGeom>
            <a:avLst/>
            <a:gdLst/>
            <a:ahLst/>
            <a:cxnLst/>
            <a:rect l="l" t="t" r="r" b="b"/>
            <a:pathLst>
              <a:path w="12192000" h="6858000">
                <a:moveTo>
                  <a:pt x="6699284" y="929441"/>
                </a:moveTo>
                <a:lnTo>
                  <a:pt x="6699284" y="1183239"/>
                </a:lnTo>
                <a:cubicBezTo>
                  <a:pt x="6674070" y="1142101"/>
                  <a:pt x="6647197" y="1109256"/>
                  <a:pt x="6618666" y="1084706"/>
                </a:cubicBezTo>
                <a:cubicBezTo>
                  <a:pt x="6590134" y="1060156"/>
                  <a:pt x="6560275" y="1041245"/>
                  <a:pt x="6529090" y="1027975"/>
                </a:cubicBezTo>
                <a:cubicBezTo>
                  <a:pt x="6559612" y="1010723"/>
                  <a:pt x="6588143" y="994301"/>
                  <a:pt x="6614685" y="978708"/>
                </a:cubicBezTo>
                <a:cubicBezTo>
                  <a:pt x="6641226" y="963115"/>
                  <a:pt x="6669425" y="946693"/>
                  <a:pt x="6699284" y="929441"/>
                </a:cubicBezTo>
                <a:close/>
                <a:moveTo>
                  <a:pt x="5842034" y="929441"/>
                </a:moveTo>
                <a:lnTo>
                  <a:pt x="5842034" y="1183239"/>
                </a:lnTo>
                <a:cubicBezTo>
                  <a:pt x="5816820" y="1142101"/>
                  <a:pt x="5789947" y="1109256"/>
                  <a:pt x="5761416" y="1084706"/>
                </a:cubicBezTo>
                <a:cubicBezTo>
                  <a:pt x="5732885" y="1060156"/>
                  <a:pt x="5703026" y="1041245"/>
                  <a:pt x="5671840" y="1027975"/>
                </a:cubicBezTo>
                <a:cubicBezTo>
                  <a:pt x="5702362" y="1010723"/>
                  <a:pt x="5730894" y="994301"/>
                  <a:pt x="5757435" y="978708"/>
                </a:cubicBezTo>
                <a:cubicBezTo>
                  <a:pt x="5783976" y="963115"/>
                  <a:pt x="5812175" y="946693"/>
                  <a:pt x="5842034" y="929441"/>
                </a:cubicBezTo>
                <a:close/>
                <a:moveTo>
                  <a:pt x="5232435" y="929441"/>
                </a:moveTo>
                <a:lnTo>
                  <a:pt x="5232435" y="1183239"/>
                </a:lnTo>
                <a:cubicBezTo>
                  <a:pt x="5207220" y="1142101"/>
                  <a:pt x="5180347" y="1109256"/>
                  <a:pt x="5151816" y="1084706"/>
                </a:cubicBezTo>
                <a:cubicBezTo>
                  <a:pt x="5123284" y="1060156"/>
                  <a:pt x="5093425" y="1041245"/>
                  <a:pt x="5062240" y="1027975"/>
                </a:cubicBezTo>
                <a:cubicBezTo>
                  <a:pt x="5092762" y="1010723"/>
                  <a:pt x="5121294" y="994301"/>
                  <a:pt x="5147835" y="978708"/>
                </a:cubicBezTo>
                <a:cubicBezTo>
                  <a:pt x="5174376" y="963115"/>
                  <a:pt x="5202575" y="946693"/>
                  <a:pt x="5232435" y="929441"/>
                </a:cubicBezTo>
                <a:close/>
                <a:moveTo>
                  <a:pt x="4772258" y="781143"/>
                </a:moveTo>
                <a:cubicBezTo>
                  <a:pt x="4753679" y="781143"/>
                  <a:pt x="4732612" y="786617"/>
                  <a:pt x="4709057" y="797565"/>
                </a:cubicBezTo>
                <a:cubicBezTo>
                  <a:pt x="4685502" y="808513"/>
                  <a:pt x="4663273" y="823609"/>
                  <a:pt x="4642372" y="842851"/>
                </a:cubicBezTo>
                <a:cubicBezTo>
                  <a:pt x="4621471" y="862093"/>
                  <a:pt x="4603723" y="884653"/>
                  <a:pt x="4589125" y="910530"/>
                </a:cubicBezTo>
                <a:cubicBezTo>
                  <a:pt x="4574527" y="936408"/>
                  <a:pt x="4567228" y="963944"/>
                  <a:pt x="4567228" y="993139"/>
                </a:cubicBezTo>
                <a:cubicBezTo>
                  <a:pt x="4567228" y="1014372"/>
                  <a:pt x="4570712" y="1031790"/>
                  <a:pt x="4577679" y="1045392"/>
                </a:cubicBezTo>
                <a:cubicBezTo>
                  <a:pt x="4584646" y="1058994"/>
                  <a:pt x="4593106" y="1069777"/>
                  <a:pt x="4603059" y="1077739"/>
                </a:cubicBezTo>
                <a:cubicBezTo>
                  <a:pt x="4613011" y="1085701"/>
                  <a:pt x="4623628" y="1091341"/>
                  <a:pt x="4634908" y="1094659"/>
                </a:cubicBezTo>
                <a:cubicBezTo>
                  <a:pt x="4646188" y="1097976"/>
                  <a:pt x="4656472" y="1099635"/>
                  <a:pt x="4665762" y="1099635"/>
                </a:cubicBezTo>
                <a:cubicBezTo>
                  <a:pt x="4673724" y="1099635"/>
                  <a:pt x="4681687" y="1097645"/>
                  <a:pt x="4689649" y="1093664"/>
                </a:cubicBezTo>
                <a:cubicBezTo>
                  <a:pt x="4697611" y="1089682"/>
                  <a:pt x="4704910" y="1084374"/>
                  <a:pt x="4711546" y="1077739"/>
                </a:cubicBezTo>
                <a:cubicBezTo>
                  <a:pt x="4718180" y="1071104"/>
                  <a:pt x="4723488" y="1063805"/>
                  <a:pt x="4727470" y="1055843"/>
                </a:cubicBezTo>
                <a:cubicBezTo>
                  <a:pt x="4731451" y="1047880"/>
                  <a:pt x="4733442" y="1040250"/>
                  <a:pt x="4733442" y="1032951"/>
                </a:cubicBezTo>
                <a:cubicBezTo>
                  <a:pt x="4733442" y="1018353"/>
                  <a:pt x="4727470" y="1004088"/>
                  <a:pt x="4715526" y="990154"/>
                </a:cubicBezTo>
                <a:cubicBezTo>
                  <a:pt x="4703583" y="976219"/>
                  <a:pt x="4686995" y="969253"/>
                  <a:pt x="4665762" y="969253"/>
                </a:cubicBezTo>
                <a:cubicBezTo>
                  <a:pt x="4655809" y="969253"/>
                  <a:pt x="4646520" y="970911"/>
                  <a:pt x="4637894" y="974229"/>
                </a:cubicBezTo>
                <a:cubicBezTo>
                  <a:pt x="4637230" y="973565"/>
                  <a:pt x="4637064" y="973068"/>
                  <a:pt x="4637397" y="972736"/>
                </a:cubicBezTo>
                <a:cubicBezTo>
                  <a:pt x="4637728" y="972404"/>
                  <a:pt x="4637894" y="969584"/>
                  <a:pt x="4637894" y="964276"/>
                </a:cubicBezTo>
                <a:cubicBezTo>
                  <a:pt x="4637894" y="947024"/>
                  <a:pt x="4642870" y="930270"/>
                  <a:pt x="4652823" y="914014"/>
                </a:cubicBezTo>
                <a:cubicBezTo>
                  <a:pt x="4662776" y="897758"/>
                  <a:pt x="4674886" y="883492"/>
                  <a:pt x="4689151" y="871217"/>
                </a:cubicBezTo>
                <a:cubicBezTo>
                  <a:pt x="4703417" y="858941"/>
                  <a:pt x="4718512" y="848989"/>
                  <a:pt x="4734437" y="841358"/>
                </a:cubicBezTo>
                <a:cubicBezTo>
                  <a:pt x="4750361" y="833727"/>
                  <a:pt x="4764627" y="829912"/>
                  <a:pt x="4777234" y="829912"/>
                </a:cubicBezTo>
                <a:cubicBezTo>
                  <a:pt x="4788514" y="829912"/>
                  <a:pt x="4796311" y="833562"/>
                  <a:pt x="4800623" y="840860"/>
                </a:cubicBezTo>
                <a:cubicBezTo>
                  <a:pt x="4804936" y="848159"/>
                  <a:pt x="4807093" y="856785"/>
                  <a:pt x="4807093" y="866738"/>
                </a:cubicBezTo>
                <a:lnTo>
                  <a:pt x="4807093" y="1215089"/>
                </a:lnTo>
                <a:cubicBezTo>
                  <a:pt x="4789841" y="1201818"/>
                  <a:pt x="4772258" y="1190870"/>
                  <a:pt x="4754342" y="1182244"/>
                </a:cubicBezTo>
                <a:cubicBezTo>
                  <a:pt x="4736427" y="1173618"/>
                  <a:pt x="4714863" y="1169305"/>
                  <a:pt x="4689649" y="1169305"/>
                </a:cubicBezTo>
                <a:cubicBezTo>
                  <a:pt x="4666425" y="1172623"/>
                  <a:pt x="4644861" y="1174780"/>
                  <a:pt x="4624955" y="1175775"/>
                </a:cubicBezTo>
                <a:cubicBezTo>
                  <a:pt x="4605049" y="1176770"/>
                  <a:pt x="4585807" y="1177268"/>
                  <a:pt x="4567228" y="1177268"/>
                </a:cubicBezTo>
                <a:cubicBezTo>
                  <a:pt x="4547986" y="1177268"/>
                  <a:pt x="4531232" y="1173784"/>
                  <a:pt x="4516966" y="1166817"/>
                </a:cubicBezTo>
                <a:cubicBezTo>
                  <a:pt x="4502701" y="1159850"/>
                  <a:pt x="4490923" y="1150561"/>
                  <a:pt x="4481633" y="1138949"/>
                </a:cubicBezTo>
                <a:cubicBezTo>
                  <a:pt x="4472344" y="1127337"/>
                  <a:pt x="4465377" y="1113569"/>
                  <a:pt x="4460733" y="1097645"/>
                </a:cubicBezTo>
                <a:cubicBezTo>
                  <a:pt x="4456088" y="1081720"/>
                  <a:pt x="4453765" y="1064800"/>
                  <a:pt x="4453765" y="1046885"/>
                </a:cubicBezTo>
                <a:cubicBezTo>
                  <a:pt x="4453765" y="1024325"/>
                  <a:pt x="4458410" y="1003092"/>
                  <a:pt x="4467699" y="983187"/>
                </a:cubicBezTo>
                <a:lnTo>
                  <a:pt x="4426893" y="965271"/>
                </a:lnTo>
                <a:cubicBezTo>
                  <a:pt x="4420258" y="978542"/>
                  <a:pt x="4415944" y="991647"/>
                  <a:pt x="4413954" y="1004585"/>
                </a:cubicBezTo>
                <a:cubicBezTo>
                  <a:pt x="4411964" y="1017524"/>
                  <a:pt x="4410968" y="1029965"/>
                  <a:pt x="4410968" y="1041909"/>
                </a:cubicBezTo>
                <a:cubicBezTo>
                  <a:pt x="4410968" y="1079066"/>
                  <a:pt x="4416110" y="1110749"/>
                  <a:pt x="4426395" y="1136959"/>
                </a:cubicBezTo>
                <a:cubicBezTo>
                  <a:pt x="4436680" y="1163168"/>
                  <a:pt x="4450780" y="1184732"/>
                  <a:pt x="4468695" y="1201652"/>
                </a:cubicBezTo>
                <a:cubicBezTo>
                  <a:pt x="4486610" y="1218572"/>
                  <a:pt x="4507677" y="1231013"/>
                  <a:pt x="4531896" y="1238976"/>
                </a:cubicBezTo>
                <a:cubicBezTo>
                  <a:pt x="4556114" y="1246938"/>
                  <a:pt x="4582158" y="1250919"/>
                  <a:pt x="4610026" y="1250919"/>
                </a:cubicBezTo>
                <a:cubicBezTo>
                  <a:pt x="4621306" y="1250919"/>
                  <a:pt x="4632088" y="1250421"/>
                  <a:pt x="4642372" y="1249426"/>
                </a:cubicBezTo>
                <a:cubicBezTo>
                  <a:pt x="4652657" y="1248431"/>
                  <a:pt x="4663108" y="1247270"/>
                  <a:pt x="4673724" y="1245943"/>
                </a:cubicBezTo>
                <a:cubicBezTo>
                  <a:pt x="4683013" y="1244616"/>
                  <a:pt x="4692303" y="1243454"/>
                  <a:pt x="4701592" y="1242459"/>
                </a:cubicBezTo>
                <a:cubicBezTo>
                  <a:pt x="4710881" y="1241464"/>
                  <a:pt x="4720171" y="1240966"/>
                  <a:pt x="4729460" y="1240966"/>
                </a:cubicBezTo>
                <a:cubicBezTo>
                  <a:pt x="4742067" y="1240966"/>
                  <a:pt x="4754176" y="1241796"/>
                  <a:pt x="4765788" y="1243454"/>
                </a:cubicBezTo>
                <a:cubicBezTo>
                  <a:pt x="4777400" y="1245113"/>
                  <a:pt x="4787685" y="1248597"/>
                  <a:pt x="4796642" y="1253905"/>
                </a:cubicBezTo>
                <a:cubicBezTo>
                  <a:pt x="4805600" y="1259213"/>
                  <a:pt x="4812733" y="1267010"/>
                  <a:pt x="4818041" y="1277294"/>
                </a:cubicBezTo>
                <a:cubicBezTo>
                  <a:pt x="4823349" y="1287579"/>
                  <a:pt x="4826003" y="1301679"/>
                  <a:pt x="4826003" y="1319594"/>
                </a:cubicBezTo>
                <a:lnTo>
                  <a:pt x="4858848" y="1344476"/>
                </a:lnTo>
                <a:lnTo>
                  <a:pt x="4858848" y="862757"/>
                </a:lnTo>
                <a:cubicBezTo>
                  <a:pt x="4858848" y="856785"/>
                  <a:pt x="4856525" y="849154"/>
                  <a:pt x="4851881" y="839865"/>
                </a:cubicBezTo>
                <a:cubicBezTo>
                  <a:pt x="4847236" y="830576"/>
                  <a:pt x="4840932" y="821618"/>
                  <a:pt x="4832971" y="812992"/>
                </a:cubicBezTo>
                <a:cubicBezTo>
                  <a:pt x="4825008" y="804366"/>
                  <a:pt x="4815718" y="796902"/>
                  <a:pt x="4805102" y="790598"/>
                </a:cubicBezTo>
                <a:cubicBezTo>
                  <a:pt x="4794486" y="784295"/>
                  <a:pt x="4783537" y="781143"/>
                  <a:pt x="4772258" y="781143"/>
                </a:cubicBezTo>
                <a:close/>
                <a:moveTo>
                  <a:pt x="4897022" y="780148"/>
                </a:moveTo>
                <a:lnTo>
                  <a:pt x="4929867" y="827922"/>
                </a:lnTo>
                <a:lnTo>
                  <a:pt x="5232435" y="827922"/>
                </a:lnTo>
                <a:lnTo>
                  <a:pt x="5232435" y="855790"/>
                </a:lnTo>
                <a:lnTo>
                  <a:pt x="4950768" y="1018022"/>
                </a:lnTo>
                <a:lnTo>
                  <a:pt x="5003518" y="1086697"/>
                </a:lnTo>
                <a:cubicBezTo>
                  <a:pt x="5059254" y="1093995"/>
                  <a:pt x="5109018" y="1116389"/>
                  <a:pt x="5152811" y="1153879"/>
                </a:cubicBezTo>
                <a:cubicBezTo>
                  <a:pt x="5196604" y="1191368"/>
                  <a:pt x="5230112" y="1247270"/>
                  <a:pt x="5253335" y="1321585"/>
                </a:cubicBezTo>
                <a:lnTo>
                  <a:pt x="5285184" y="1344476"/>
                </a:lnTo>
                <a:lnTo>
                  <a:pt x="5285184" y="920483"/>
                </a:lnTo>
                <a:lnTo>
                  <a:pt x="5287175" y="920483"/>
                </a:lnTo>
                <a:cubicBezTo>
                  <a:pt x="5303763" y="920483"/>
                  <a:pt x="5320683" y="922806"/>
                  <a:pt x="5337935" y="927450"/>
                </a:cubicBezTo>
                <a:cubicBezTo>
                  <a:pt x="5355186" y="932095"/>
                  <a:pt x="5370779" y="938564"/>
                  <a:pt x="5384713" y="946859"/>
                </a:cubicBezTo>
                <a:cubicBezTo>
                  <a:pt x="5398647" y="955153"/>
                  <a:pt x="5409927" y="964940"/>
                  <a:pt x="5418553" y="976219"/>
                </a:cubicBezTo>
                <a:cubicBezTo>
                  <a:pt x="5427179" y="987499"/>
                  <a:pt x="5431492" y="999443"/>
                  <a:pt x="5431492" y="1012050"/>
                </a:cubicBezTo>
                <a:cubicBezTo>
                  <a:pt x="5431492" y="1022666"/>
                  <a:pt x="5429169" y="1032619"/>
                  <a:pt x="5424525" y="1041909"/>
                </a:cubicBezTo>
                <a:cubicBezTo>
                  <a:pt x="5419216" y="1039918"/>
                  <a:pt x="5413245" y="1037762"/>
                  <a:pt x="5406609" y="1035439"/>
                </a:cubicBezTo>
                <a:cubicBezTo>
                  <a:pt x="5399974" y="1033117"/>
                  <a:pt x="5394002" y="1031956"/>
                  <a:pt x="5388694" y="1031956"/>
                </a:cubicBezTo>
                <a:cubicBezTo>
                  <a:pt x="5378741" y="1031956"/>
                  <a:pt x="5369950" y="1034112"/>
                  <a:pt x="5362319" y="1038425"/>
                </a:cubicBezTo>
                <a:cubicBezTo>
                  <a:pt x="5354689" y="1042738"/>
                  <a:pt x="5348385" y="1048212"/>
                  <a:pt x="5343409" y="1054847"/>
                </a:cubicBezTo>
                <a:cubicBezTo>
                  <a:pt x="5338432" y="1061483"/>
                  <a:pt x="5334783" y="1068450"/>
                  <a:pt x="5332460" y="1075748"/>
                </a:cubicBezTo>
                <a:cubicBezTo>
                  <a:pt x="5330138" y="1083047"/>
                  <a:pt x="5328977" y="1089682"/>
                  <a:pt x="5328977" y="1095654"/>
                </a:cubicBezTo>
                <a:cubicBezTo>
                  <a:pt x="5328977" y="1114233"/>
                  <a:pt x="5335612" y="1128664"/>
                  <a:pt x="5348883" y="1138949"/>
                </a:cubicBezTo>
                <a:cubicBezTo>
                  <a:pt x="5362154" y="1149234"/>
                  <a:pt x="5375756" y="1154376"/>
                  <a:pt x="5389690" y="1154376"/>
                </a:cubicBezTo>
                <a:cubicBezTo>
                  <a:pt x="5404287" y="1154376"/>
                  <a:pt x="5417060" y="1150229"/>
                  <a:pt x="5428009" y="1141935"/>
                </a:cubicBezTo>
                <a:cubicBezTo>
                  <a:pt x="5438956" y="1133641"/>
                  <a:pt x="5448080" y="1123190"/>
                  <a:pt x="5455378" y="1110583"/>
                </a:cubicBezTo>
                <a:cubicBezTo>
                  <a:pt x="5462677" y="1097976"/>
                  <a:pt x="5468151" y="1084872"/>
                  <a:pt x="5471801" y="1071270"/>
                </a:cubicBezTo>
                <a:cubicBezTo>
                  <a:pt x="5475450" y="1057667"/>
                  <a:pt x="5477275" y="1045226"/>
                  <a:pt x="5477275" y="1033946"/>
                </a:cubicBezTo>
                <a:cubicBezTo>
                  <a:pt x="5477275" y="1014704"/>
                  <a:pt x="5473294" y="995296"/>
                  <a:pt x="5465331" y="975722"/>
                </a:cubicBezTo>
                <a:cubicBezTo>
                  <a:pt x="5457369" y="956148"/>
                  <a:pt x="5445260" y="937901"/>
                  <a:pt x="5429003" y="920981"/>
                </a:cubicBezTo>
                <a:cubicBezTo>
                  <a:pt x="5412747" y="904061"/>
                  <a:pt x="5392675" y="889298"/>
                  <a:pt x="5368788" y="876691"/>
                </a:cubicBezTo>
                <a:cubicBezTo>
                  <a:pt x="5344902" y="864084"/>
                  <a:pt x="5317033" y="855126"/>
                  <a:pt x="5285184" y="849818"/>
                </a:cubicBezTo>
                <a:lnTo>
                  <a:pt x="5285184" y="827922"/>
                </a:lnTo>
                <a:lnTo>
                  <a:pt x="5539466" y="827922"/>
                </a:lnTo>
                <a:lnTo>
                  <a:pt x="5551921" y="827922"/>
                </a:lnTo>
                <a:lnTo>
                  <a:pt x="5842034" y="827922"/>
                </a:lnTo>
                <a:lnTo>
                  <a:pt x="5842034" y="855790"/>
                </a:lnTo>
                <a:lnTo>
                  <a:pt x="5560367" y="1018022"/>
                </a:lnTo>
                <a:lnTo>
                  <a:pt x="5613118" y="1086697"/>
                </a:lnTo>
                <a:cubicBezTo>
                  <a:pt x="5668854" y="1093995"/>
                  <a:pt x="5718618" y="1116389"/>
                  <a:pt x="5762411" y="1153879"/>
                </a:cubicBezTo>
                <a:cubicBezTo>
                  <a:pt x="5806204" y="1191368"/>
                  <a:pt x="5839712" y="1247270"/>
                  <a:pt x="5862935" y="1321585"/>
                </a:cubicBezTo>
                <a:lnTo>
                  <a:pt x="5894785" y="1344476"/>
                </a:lnTo>
                <a:lnTo>
                  <a:pt x="5894785" y="920483"/>
                </a:lnTo>
                <a:lnTo>
                  <a:pt x="5896775" y="920483"/>
                </a:lnTo>
                <a:cubicBezTo>
                  <a:pt x="5913364" y="920483"/>
                  <a:pt x="5930283" y="922806"/>
                  <a:pt x="5947535" y="927450"/>
                </a:cubicBezTo>
                <a:cubicBezTo>
                  <a:pt x="5964786" y="932095"/>
                  <a:pt x="5980379" y="938564"/>
                  <a:pt x="5994314" y="946859"/>
                </a:cubicBezTo>
                <a:cubicBezTo>
                  <a:pt x="6008247" y="955153"/>
                  <a:pt x="6019527" y="964940"/>
                  <a:pt x="6028153" y="976219"/>
                </a:cubicBezTo>
                <a:cubicBezTo>
                  <a:pt x="6036779" y="987499"/>
                  <a:pt x="6041092" y="999443"/>
                  <a:pt x="6041092" y="1012050"/>
                </a:cubicBezTo>
                <a:cubicBezTo>
                  <a:pt x="6041092" y="1022666"/>
                  <a:pt x="6038769" y="1032619"/>
                  <a:pt x="6034125" y="1041909"/>
                </a:cubicBezTo>
                <a:cubicBezTo>
                  <a:pt x="6028817" y="1039918"/>
                  <a:pt x="6022845" y="1037762"/>
                  <a:pt x="6016210" y="1035439"/>
                </a:cubicBezTo>
                <a:cubicBezTo>
                  <a:pt x="6009574" y="1033117"/>
                  <a:pt x="6003603" y="1031956"/>
                  <a:pt x="5998294" y="1031956"/>
                </a:cubicBezTo>
                <a:cubicBezTo>
                  <a:pt x="5988341" y="1031956"/>
                  <a:pt x="5979550" y="1034112"/>
                  <a:pt x="5971919" y="1038425"/>
                </a:cubicBezTo>
                <a:cubicBezTo>
                  <a:pt x="5964289" y="1042738"/>
                  <a:pt x="5957985" y="1048212"/>
                  <a:pt x="5953009" y="1054847"/>
                </a:cubicBezTo>
                <a:cubicBezTo>
                  <a:pt x="5948032" y="1061483"/>
                  <a:pt x="5944383" y="1068450"/>
                  <a:pt x="5942061" y="1075748"/>
                </a:cubicBezTo>
                <a:cubicBezTo>
                  <a:pt x="5939738" y="1083047"/>
                  <a:pt x="5938577" y="1089682"/>
                  <a:pt x="5938577" y="1095654"/>
                </a:cubicBezTo>
                <a:cubicBezTo>
                  <a:pt x="5938577" y="1114233"/>
                  <a:pt x="5945212" y="1128664"/>
                  <a:pt x="5958483" y="1138949"/>
                </a:cubicBezTo>
                <a:cubicBezTo>
                  <a:pt x="5971753" y="1149234"/>
                  <a:pt x="5985356" y="1154376"/>
                  <a:pt x="5999290" y="1154376"/>
                </a:cubicBezTo>
                <a:cubicBezTo>
                  <a:pt x="6013887" y="1154376"/>
                  <a:pt x="6026660" y="1150229"/>
                  <a:pt x="6037608" y="1141935"/>
                </a:cubicBezTo>
                <a:cubicBezTo>
                  <a:pt x="6048556" y="1133641"/>
                  <a:pt x="6057680" y="1123190"/>
                  <a:pt x="6064979" y="1110583"/>
                </a:cubicBezTo>
                <a:cubicBezTo>
                  <a:pt x="6072277" y="1097976"/>
                  <a:pt x="6077752" y="1084872"/>
                  <a:pt x="6081401" y="1071270"/>
                </a:cubicBezTo>
                <a:cubicBezTo>
                  <a:pt x="6085051" y="1057667"/>
                  <a:pt x="6086875" y="1045226"/>
                  <a:pt x="6086875" y="1033946"/>
                </a:cubicBezTo>
                <a:cubicBezTo>
                  <a:pt x="6086875" y="1014704"/>
                  <a:pt x="6082894" y="995296"/>
                  <a:pt x="6074931" y="975722"/>
                </a:cubicBezTo>
                <a:cubicBezTo>
                  <a:pt x="6066970" y="956148"/>
                  <a:pt x="6054861" y="937901"/>
                  <a:pt x="6038603" y="920981"/>
                </a:cubicBezTo>
                <a:cubicBezTo>
                  <a:pt x="6022347" y="904061"/>
                  <a:pt x="6002275" y="889298"/>
                  <a:pt x="5978389" y="876691"/>
                </a:cubicBezTo>
                <a:cubicBezTo>
                  <a:pt x="5954502" y="864084"/>
                  <a:pt x="5926634" y="855126"/>
                  <a:pt x="5894785" y="849818"/>
                </a:cubicBezTo>
                <a:lnTo>
                  <a:pt x="5894785" y="827922"/>
                </a:lnTo>
                <a:lnTo>
                  <a:pt x="6161522" y="827922"/>
                </a:lnTo>
                <a:lnTo>
                  <a:pt x="6124696" y="780148"/>
                </a:lnTo>
                <a:lnTo>
                  <a:pt x="5515096" y="780148"/>
                </a:lnTo>
                <a:lnTo>
                  <a:pt x="5506622" y="780148"/>
                </a:lnTo>
                <a:close/>
                <a:moveTo>
                  <a:pt x="7073996" y="682610"/>
                </a:moveTo>
                <a:lnTo>
                  <a:pt x="7073996" y="820955"/>
                </a:lnTo>
                <a:cubicBezTo>
                  <a:pt x="7070678" y="813656"/>
                  <a:pt x="7065868" y="807352"/>
                  <a:pt x="7059564" y="802044"/>
                </a:cubicBezTo>
                <a:cubicBezTo>
                  <a:pt x="7053261" y="796736"/>
                  <a:pt x="7043806" y="789437"/>
                  <a:pt x="7031199" y="780148"/>
                </a:cubicBezTo>
                <a:lnTo>
                  <a:pt x="6981946" y="780148"/>
                </a:lnTo>
                <a:lnTo>
                  <a:pt x="6941623" y="780148"/>
                </a:lnTo>
                <a:lnTo>
                  <a:pt x="6363872" y="780148"/>
                </a:lnTo>
                <a:lnTo>
                  <a:pt x="6396716" y="827922"/>
                </a:lnTo>
                <a:lnTo>
                  <a:pt x="6699284" y="827922"/>
                </a:lnTo>
                <a:lnTo>
                  <a:pt x="6699284" y="855790"/>
                </a:lnTo>
                <a:lnTo>
                  <a:pt x="6417617" y="1018022"/>
                </a:lnTo>
                <a:lnTo>
                  <a:pt x="6470368" y="1086697"/>
                </a:lnTo>
                <a:cubicBezTo>
                  <a:pt x="6526104" y="1093995"/>
                  <a:pt x="6575868" y="1116389"/>
                  <a:pt x="6619661" y="1153879"/>
                </a:cubicBezTo>
                <a:cubicBezTo>
                  <a:pt x="6663454" y="1191368"/>
                  <a:pt x="6696962" y="1247270"/>
                  <a:pt x="6720185" y="1321585"/>
                </a:cubicBezTo>
                <a:lnTo>
                  <a:pt x="6752034" y="1344476"/>
                </a:lnTo>
                <a:lnTo>
                  <a:pt x="6752034" y="920483"/>
                </a:lnTo>
                <a:lnTo>
                  <a:pt x="6754025" y="920483"/>
                </a:lnTo>
                <a:cubicBezTo>
                  <a:pt x="6770613" y="920483"/>
                  <a:pt x="6787533" y="922806"/>
                  <a:pt x="6804785" y="927450"/>
                </a:cubicBezTo>
                <a:cubicBezTo>
                  <a:pt x="6822036" y="932095"/>
                  <a:pt x="6837629" y="938564"/>
                  <a:pt x="6851563" y="946859"/>
                </a:cubicBezTo>
                <a:cubicBezTo>
                  <a:pt x="6865497" y="955153"/>
                  <a:pt x="6876777" y="964940"/>
                  <a:pt x="6885403" y="976219"/>
                </a:cubicBezTo>
                <a:cubicBezTo>
                  <a:pt x="6894029" y="987499"/>
                  <a:pt x="6898342" y="999443"/>
                  <a:pt x="6898342" y="1012050"/>
                </a:cubicBezTo>
                <a:cubicBezTo>
                  <a:pt x="6898342" y="1022666"/>
                  <a:pt x="6896019" y="1032619"/>
                  <a:pt x="6891375" y="1041909"/>
                </a:cubicBezTo>
                <a:cubicBezTo>
                  <a:pt x="6886067" y="1039918"/>
                  <a:pt x="6880095" y="1037762"/>
                  <a:pt x="6873459" y="1035439"/>
                </a:cubicBezTo>
                <a:cubicBezTo>
                  <a:pt x="6866824" y="1033117"/>
                  <a:pt x="6860852" y="1031956"/>
                  <a:pt x="6855544" y="1031956"/>
                </a:cubicBezTo>
                <a:cubicBezTo>
                  <a:pt x="6845591" y="1031956"/>
                  <a:pt x="6836800" y="1034112"/>
                  <a:pt x="6829169" y="1038425"/>
                </a:cubicBezTo>
                <a:cubicBezTo>
                  <a:pt x="6821538" y="1042738"/>
                  <a:pt x="6815235" y="1048212"/>
                  <a:pt x="6810259" y="1054847"/>
                </a:cubicBezTo>
                <a:cubicBezTo>
                  <a:pt x="6805282" y="1061483"/>
                  <a:pt x="6801633" y="1068450"/>
                  <a:pt x="6799310" y="1075748"/>
                </a:cubicBezTo>
                <a:cubicBezTo>
                  <a:pt x="6796988" y="1083047"/>
                  <a:pt x="6795827" y="1089682"/>
                  <a:pt x="6795827" y="1095654"/>
                </a:cubicBezTo>
                <a:cubicBezTo>
                  <a:pt x="6795827" y="1114233"/>
                  <a:pt x="6802462" y="1128664"/>
                  <a:pt x="6815733" y="1138949"/>
                </a:cubicBezTo>
                <a:cubicBezTo>
                  <a:pt x="6829003" y="1149234"/>
                  <a:pt x="6842606" y="1154376"/>
                  <a:pt x="6856540" y="1154376"/>
                </a:cubicBezTo>
                <a:cubicBezTo>
                  <a:pt x="6871137" y="1154376"/>
                  <a:pt x="6883910" y="1150229"/>
                  <a:pt x="6894858" y="1141935"/>
                </a:cubicBezTo>
                <a:cubicBezTo>
                  <a:pt x="6905806" y="1133641"/>
                  <a:pt x="6914930" y="1123190"/>
                  <a:pt x="6922229" y="1110583"/>
                </a:cubicBezTo>
                <a:cubicBezTo>
                  <a:pt x="6929527" y="1097976"/>
                  <a:pt x="6935001" y="1084872"/>
                  <a:pt x="6938651" y="1071270"/>
                </a:cubicBezTo>
                <a:cubicBezTo>
                  <a:pt x="6942300" y="1057667"/>
                  <a:pt x="6944125" y="1045226"/>
                  <a:pt x="6944125" y="1033946"/>
                </a:cubicBezTo>
                <a:cubicBezTo>
                  <a:pt x="6944125" y="1014704"/>
                  <a:pt x="6940144" y="995296"/>
                  <a:pt x="6932181" y="975722"/>
                </a:cubicBezTo>
                <a:cubicBezTo>
                  <a:pt x="6924219" y="956148"/>
                  <a:pt x="6912110" y="937901"/>
                  <a:pt x="6895853" y="920981"/>
                </a:cubicBezTo>
                <a:cubicBezTo>
                  <a:pt x="6879597" y="904061"/>
                  <a:pt x="6859525" y="889298"/>
                  <a:pt x="6835638" y="876691"/>
                </a:cubicBezTo>
                <a:cubicBezTo>
                  <a:pt x="6811752" y="864084"/>
                  <a:pt x="6783884" y="855126"/>
                  <a:pt x="6752034" y="849818"/>
                </a:cubicBezTo>
                <a:lnTo>
                  <a:pt x="6752034" y="827922"/>
                </a:lnTo>
                <a:lnTo>
                  <a:pt x="6979444" y="827922"/>
                </a:lnTo>
                <a:lnTo>
                  <a:pt x="7018771" y="827922"/>
                </a:lnTo>
                <a:lnTo>
                  <a:pt x="7023236" y="827922"/>
                </a:lnTo>
                <a:cubicBezTo>
                  <a:pt x="7027881" y="829912"/>
                  <a:pt x="7033023" y="834225"/>
                  <a:pt x="7038663" y="840860"/>
                </a:cubicBezTo>
                <a:cubicBezTo>
                  <a:pt x="7044303" y="847496"/>
                  <a:pt x="7049777" y="854794"/>
                  <a:pt x="7055086" y="862757"/>
                </a:cubicBezTo>
                <a:cubicBezTo>
                  <a:pt x="7060394" y="870719"/>
                  <a:pt x="7064872" y="878681"/>
                  <a:pt x="7068522" y="886644"/>
                </a:cubicBezTo>
                <a:cubicBezTo>
                  <a:pt x="7072171" y="894606"/>
                  <a:pt x="7073996" y="900909"/>
                  <a:pt x="7073996" y="905554"/>
                </a:cubicBezTo>
                <a:lnTo>
                  <a:pt x="7073996" y="1297698"/>
                </a:lnTo>
                <a:lnTo>
                  <a:pt x="7125751" y="1345471"/>
                </a:lnTo>
                <a:lnTo>
                  <a:pt x="7125751" y="827922"/>
                </a:lnTo>
                <a:lnTo>
                  <a:pt x="7224396" y="827922"/>
                </a:lnTo>
                <a:lnTo>
                  <a:pt x="7237223" y="827922"/>
                </a:lnTo>
                <a:lnTo>
                  <a:pt x="7416487" y="827922"/>
                </a:lnTo>
                <a:cubicBezTo>
                  <a:pt x="7408524" y="835220"/>
                  <a:pt x="7400728" y="843349"/>
                  <a:pt x="7393097" y="852306"/>
                </a:cubicBezTo>
                <a:cubicBezTo>
                  <a:pt x="7385467" y="861264"/>
                  <a:pt x="7378666" y="871217"/>
                  <a:pt x="7372694" y="882165"/>
                </a:cubicBezTo>
                <a:cubicBezTo>
                  <a:pt x="7366722" y="893113"/>
                  <a:pt x="7361746" y="904725"/>
                  <a:pt x="7357765" y="917000"/>
                </a:cubicBezTo>
                <a:cubicBezTo>
                  <a:pt x="7353784" y="929275"/>
                  <a:pt x="7351793" y="941716"/>
                  <a:pt x="7351793" y="954323"/>
                </a:cubicBezTo>
                <a:cubicBezTo>
                  <a:pt x="7351793" y="978210"/>
                  <a:pt x="7355774" y="998613"/>
                  <a:pt x="7363736" y="1015533"/>
                </a:cubicBezTo>
                <a:cubicBezTo>
                  <a:pt x="7371699" y="1032453"/>
                  <a:pt x="7381652" y="1046553"/>
                  <a:pt x="7393595" y="1057833"/>
                </a:cubicBezTo>
                <a:cubicBezTo>
                  <a:pt x="7405539" y="1069113"/>
                  <a:pt x="7418643" y="1077407"/>
                  <a:pt x="7432909" y="1082715"/>
                </a:cubicBezTo>
                <a:cubicBezTo>
                  <a:pt x="7447175" y="1088024"/>
                  <a:pt x="7460611" y="1090678"/>
                  <a:pt x="7473218" y="1090678"/>
                </a:cubicBezTo>
                <a:cubicBezTo>
                  <a:pt x="7481180" y="1090678"/>
                  <a:pt x="7489640" y="1089516"/>
                  <a:pt x="7498598" y="1087194"/>
                </a:cubicBezTo>
                <a:cubicBezTo>
                  <a:pt x="7507556" y="1084872"/>
                  <a:pt x="7516513" y="1081886"/>
                  <a:pt x="7525471" y="1078237"/>
                </a:cubicBezTo>
                <a:cubicBezTo>
                  <a:pt x="7534428" y="1074587"/>
                  <a:pt x="7542888" y="1070938"/>
                  <a:pt x="7550851" y="1067288"/>
                </a:cubicBezTo>
                <a:cubicBezTo>
                  <a:pt x="7558813" y="1063639"/>
                  <a:pt x="7565780" y="1060487"/>
                  <a:pt x="7571752" y="1057833"/>
                </a:cubicBezTo>
                <a:lnTo>
                  <a:pt x="7572747" y="1058828"/>
                </a:lnTo>
                <a:lnTo>
                  <a:pt x="7571752" y="1058828"/>
                </a:lnTo>
                <a:cubicBezTo>
                  <a:pt x="7573742" y="1064137"/>
                  <a:pt x="7575733" y="1069445"/>
                  <a:pt x="7577723" y="1074753"/>
                </a:cubicBezTo>
                <a:cubicBezTo>
                  <a:pt x="7579714" y="1080061"/>
                  <a:pt x="7580709" y="1086033"/>
                  <a:pt x="7580709" y="1092668"/>
                </a:cubicBezTo>
                <a:cubicBezTo>
                  <a:pt x="7580709" y="1101958"/>
                  <a:pt x="7578719" y="1111247"/>
                  <a:pt x="7574738" y="1120536"/>
                </a:cubicBezTo>
                <a:cubicBezTo>
                  <a:pt x="7570756" y="1129826"/>
                  <a:pt x="7564785" y="1138120"/>
                  <a:pt x="7556822" y="1145419"/>
                </a:cubicBezTo>
                <a:cubicBezTo>
                  <a:pt x="7548860" y="1152717"/>
                  <a:pt x="7538741" y="1158689"/>
                  <a:pt x="7526466" y="1163334"/>
                </a:cubicBezTo>
                <a:cubicBezTo>
                  <a:pt x="7514191" y="1167978"/>
                  <a:pt x="7499427" y="1170301"/>
                  <a:pt x="7482176" y="1170301"/>
                </a:cubicBezTo>
                <a:cubicBezTo>
                  <a:pt x="7454308" y="1170301"/>
                  <a:pt x="7428430" y="1162504"/>
                  <a:pt x="7404543" y="1146911"/>
                </a:cubicBezTo>
                <a:cubicBezTo>
                  <a:pt x="7380656" y="1131319"/>
                  <a:pt x="7359921" y="1109754"/>
                  <a:pt x="7342338" y="1082218"/>
                </a:cubicBezTo>
                <a:cubicBezTo>
                  <a:pt x="7324754" y="1054681"/>
                  <a:pt x="7310986" y="1022335"/>
                  <a:pt x="7301033" y="985177"/>
                </a:cubicBezTo>
                <a:cubicBezTo>
                  <a:pt x="7291080" y="948020"/>
                  <a:pt x="7286104" y="907876"/>
                  <a:pt x="7286104" y="864747"/>
                </a:cubicBezTo>
                <a:lnTo>
                  <a:pt x="7250274" y="844842"/>
                </a:lnTo>
                <a:cubicBezTo>
                  <a:pt x="7248946" y="852140"/>
                  <a:pt x="7248283" y="858444"/>
                  <a:pt x="7248283" y="863752"/>
                </a:cubicBezTo>
                <a:cubicBezTo>
                  <a:pt x="7248283" y="869060"/>
                  <a:pt x="7248283" y="874037"/>
                  <a:pt x="7248283" y="878681"/>
                </a:cubicBezTo>
                <a:cubicBezTo>
                  <a:pt x="7248283" y="923801"/>
                  <a:pt x="7253260" y="967925"/>
                  <a:pt x="7263212" y="1011055"/>
                </a:cubicBezTo>
                <a:cubicBezTo>
                  <a:pt x="7273165" y="1054184"/>
                  <a:pt x="7288260" y="1092834"/>
                  <a:pt x="7308498" y="1127006"/>
                </a:cubicBezTo>
                <a:cubicBezTo>
                  <a:pt x="7328735" y="1161177"/>
                  <a:pt x="7353950" y="1188714"/>
                  <a:pt x="7384140" y="1209615"/>
                </a:cubicBezTo>
                <a:cubicBezTo>
                  <a:pt x="7414330" y="1230516"/>
                  <a:pt x="7449995" y="1240966"/>
                  <a:pt x="7491133" y="1240966"/>
                </a:cubicBezTo>
                <a:cubicBezTo>
                  <a:pt x="7513030" y="1240966"/>
                  <a:pt x="7532438" y="1236985"/>
                  <a:pt x="7549358" y="1229023"/>
                </a:cubicBezTo>
                <a:cubicBezTo>
                  <a:pt x="7566278" y="1221060"/>
                  <a:pt x="7580543" y="1210610"/>
                  <a:pt x="7592155" y="1197671"/>
                </a:cubicBezTo>
                <a:cubicBezTo>
                  <a:pt x="7603767" y="1184732"/>
                  <a:pt x="7612393" y="1169803"/>
                  <a:pt x="7618033" y="1152883"/>
                </a:cubicBezTo>
                <a:cubicBezTo>
                  <a:pt x="7623672" y="1135963"/>
                  <a:pt x="7626493" y="1118214"/>
                  <a:pt x="7626493" y="1099635"/>
                </a:cubicBezTo>
                <a:cubicBezTo>
                  <a:pt x="7626493" y="1075085"/>
                  <a:pt x="7620852" y="1052027"/>
                  <a:pt x="7609573" y="1030463"/>
                </a:cubicBezTo>
                <a:cubicBezTo>
                  <a:pt x="7598293" y="1008898"/>
                  <a:pt x="7579050" y="988495"/>
                  <a:pt x="7551846" y="969253"/>
                </a:cubicBezTo>
                <a:cubicBezTo>
                  <a:pt x="7534594" y="989158"/>
                  <a:pt x="7516513" y="1004585"/>
                  <a:pt x="7497603" y="1015533"/>
                </a:cubicBezTo>
                <a:cubicBezTo>
                  <a:pt x="7478692" y="1026482"/>
                  <a:pt x="7461606" y="1031956"/>
                  <a:pt x="7446345" y="1031956"/>
                </a:cubicBezTo>
                <a:cubicBezTo>
                  <a:pt x="7434402" y="1031956"/>
                  <a:pt x="7424615" y="1028306"/>
                  <a:pt x="7416984" y="1021008"/>
                </a:cubicBezTo>
                <a:cubicBezTo>
                  <a:pt x="7409354" y="1013709"/>
                  <a:pt x="7405539" y="1002761"/>
                  <a:pt x="7405539" y="988163"/>
                </a:cubicBezTo>
                <a:cubicBezTo>
                  <a:pt x="7405539" y="979537"/>
                  <a:pt x="7407695" y="969418"/>
                  <a:pt x="7412008" y="957807"/>
                </a:cubicBezTo>
                <a:cubicBezTo>
                  <a:pt x="7416321" y="946195"/>
                  <a:pt x="7422458" y="934417"/>
                  <a:pt x="7430421" y="922474"/>
                </a:cubicBezTo>
                <a:cubicBezTo>
                  <a:pt x="7438383" y="910530"/>
                  <a:pt x="7447672" y="898753"/>
                  <a:pt x="7458289" y="887141"/>
                </a:cubicBezTo>
                <a:cubicBezTo>
                  <a:pt x="7468905" y="875530"/>
                  <a:pt x="7480849" y="865079"/>
                  <a:pt x="7494119" y="855790"/>
                </a:cubicBezTo>
                <a:cubicBezTo>
                  <a:pt x="7512698" y="891620"/>
                  <a:pt x="7538078" y="920981"/>
                  <a:pt x="7570259" y="943873"/>
                </a:cubicBezTo>
                <a:cubicBezTo>
                  <a:pt x="7602440" y="966764"/>
                  <a:pt x="7639431" y="978210"/>
                  <a:pt x="7681233" y="978210"/>
                </a:cubicBezTo>
                <a:lnTo>
                  <a:pt x="7699149" y="978210"/>
                </a:lnTo>
                <a:cubicBezTo>
                  <a:pt x="7693177" y="991481"/>
                  <a:pt x="7688034" y="1003424"/>
                  <a:pt x="7683722" y="1014040"/>
                </a:cubicBezTo>
                <a:cubicBezTo>
                  <a:pt x="7679408" y="1024657"/>
                  <a:pt x="7675759" y="1035107"/>
                  <a:pt x="7672773" y="1045392"/>
                </a:cubicBezTo>
                <a:cubicBezTo>
                  <a:pt x="7669788" y="1055677"/>
                  <a:pt x="7667465" y="1066127"/>
                  <a:pt x="7665806" y="1076744"/>
                </a:cubicBezTo>
                <a:cubicBezTo>
                  <a:pt x="7664148" y="1087360"/>
                  <a:pt x="7662655" y="1098972"/>
                  <a:pt x="7661328" y="1111579"/>
                </a:cubicBezTo>
                <a:cubicBezTo>
                  <a:pt x="7661328" y="1147409"/>
                  <a:pt x="7664977" y="1182410"/>
                  <a:pt x="7672276" y="1216582"/>
                </a:cubicBezTo>
                <a:cubicBezTo>
                  <a:pt x="7679574" y="1250753"/>
                  <a:pt x="7688864" y="1285754"/>
                  <a:pt x="7700144" y="1321585"/>
                </a:cubicBezTo>
                <a:lnTo>
                  <a:pt x="7735974" y="1342486"/>
                </a:lnTo>
                <a:lnTo>
                  <a:pt x="7733984" y="1325566"/>
                </a:lnTo>
                <a:cubicBezTo>
                  <a:pt x="7728675" y="1305660"/>
                  <a:pt x="7723533" y="1283764"/>
                  <a:pt x="7718557" y="1259877"/>
                </a:cubicBezTo>
                <a:cubicBezTo>
                  <a:pt x="7713580" y="1235990"/>
                  <a:pt x="7711092" y="1207790"/>
                  <a:pt x="7711092" y="1175277"/>
                </a:cubicBezTo>
                <a:cubicBezTo>
                  <a:pt x="7711092" y="1136793"/>
                  <a:pt x="7717893" y="1101460"/>
                  <a:pt x="7731495" y="1069279"/>
                </a:cubicBezTo>
                <a:cubicBezTo>
                  <a:pt x="7745098" y="1037098"/>
                  <a:pt x="7766828" y="1008401"/>
                  <a:pt x="7796687" y="983187"/>
                </a:cubicBezTo>
                <a:lnTo>
                  <a:pt x="7732988" y="895601"/>
                </a:lnTo>
                <a:cubicBezTo>
                  <a:pt x="7691850" y="905554"/>
                  <a:pt x="7664313" y="910530"/>
                  <a:pt x="7650379" y="910530"/>
                </a:cubicBezTo>
                <a:cubicBezTo>
                  <a:pt x="7620521" y="910530"/>
                  <a:pt x="7594477" y="902900"/>
                  <a:pt x="7572249" y="887639"/>
                </a:cubicBezTo>
                <a:cubicBezTo>
                  <a:pt x="7550021" y="872378"/>
                  <a:pt x="7533267" y="854131"/>
                  <a:pt x="7521987" y="832898"/>
                </a:cubicBezTo>
                <a:cubicBezTo>
                  <a:pt x="7523314" y="831571"/>
                  <a:pt x="7524641" y="830576"/>
                  <a:pt x="7525968" y="829912"/>
                </a:cubicBezTo>
                <a:cubicBezTo>
                  <a:pt x="7527295" y="829249"/>
                  <a:pt x="7528622" y="828585"/>
                  <a:pt x="7529950" y="827922"/>
                </a:cubicBezTo>
                <a:lnTo>
                  <a:pt x="7849437" y="827922"/>
                </a:lnTo>
                <a:lnTo>
                  <a:pt x="7814602" y="780148"/>
                </a:lnTo>
                <a:lnTo>
                  <a:pt x="7199402" y="780148"/>
                </a:lnTo>
                <a:lnTo>
                  <a:pt x="7191552" y="780148"/>
                </a:lnTo>
                <a:lnTo>
                  <a:pt x="7124756" y="780148"/>
                </a:lnTo>
                <a:lnTo>
                  <a:pt x="7119779" y="764223"/>
                </a:lnTo>
                <a:cubicBezTo>
                  <a:pt x="7116462" y="750953"/>
                  <a:pt x="7111319" y="736023"/>
                  <a:pt x="7104352" y="719435"/>
                </a:cubicBezTo>
                <a:cubicBezTo>
                  <a:pt x="7097385" y="702847"/>
                  <a:pt x="7087266" y="690572"/>
                  <a:pt x="7073996" y="682610"/>
                </a:cubicBezTo>
                <a:close/>
                <a:moveTo>
                  <a:pt x="0" y="0"/>
                </a:moveTo>
                <a:lnTo>
                  <a:pt x="12192000" y="0"/>
                </a:lnTo>
                <a:lnTo>
                  <a:pt x="1219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 xmlns:a16="http://schemas.microsoft.com/office/drawing/2014/main" id="{113D7406-3EA3-4258-B6FD-B31167B1F43F}"/>
              </a:ext>
            </a:extLst>
          </p:cNvPr>
          <p:cNvSpPr txBox="1"/>
          <p:nvPr/>
        </p:nvSpPr>
        <p:spPr>
          <a:xfrm>
            <a:off x="1871412" y="2517471"/>
            <a:ext cx="8238477" cy="646331"/>
          </a:xfrm>
          <a:prstGeom prst="rect">
            <a:avLst/>
          </a:prstGeom>
          <a:noFill/>
        </p:spPr>
        <p:txBody>
          <a:bodyPr wrap="square" rtlCol="0">
            <a:spAutoFit/>
          </a:bodyPr>
          <a:lstStyle/>
          <a:p>
            <a:r>
              <a:rPr lang="en-US" sz="3600" dirty="0">
                <a:latin typeface="NikoshBAN" panose="02000000000000000000" pitchFamily="2" charset="0"/>
                <a:cs typeface="NikoshBAN" panose="02000000000000000000" pitchFamily="2" charset="0"/>
              </a:rPr>
              <a:t>১। </a:t>
            </a:r>
            <a:r>
              <a:rPr lang="en-US" sz="3600" dirty="0" err="1">
                <a:latin typeface="NikoshBAN" panose="02000000000000000000" pitchFamily="2" charset="0"/>
                <a:cs typeface="NikoshBAN" panose="02000000000000000000" pitchFamily="2" charset="0"/>
              </a:rPr>
              <a:t>বিভূতিভূষ্ণ</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বন্দ্যোপাধ্যায়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কোথায়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জন্মগ্রহণ</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করেন</a:t>
            </a:r>
            <a:r>
              <a:rPr lang="en-US" sz="3600" dirty="0">
                <a:latin typeface="NikoshBAN" panose="02000000000000000000" pitchFamily="2" charset="0"/>
                <a:cs typeface="NikoshBAN" panose="02000000000000000000" pitchFamily="2" charset="0"/>
              </a:rPr>
              <a:t>?</a:t>
            </a:r>
          </a:p>
        </p:txBody>
      </p:sp>
      <p:sp>
        <p:nvSpPr>
          <p:cNvPr id="6" name="TextBox 5">
            <a:extLst>
              <a:ext uri="{FF2B5EF4-FFF2-40B4-BE49-F238E27FC236}">
                <a16:creationId xmlns="" xmlns:a16="http://schemas.microsoft.com/office/drawing/2014/main" id="{A8C98619-89AB-4C2F-B9C9-892530854A07}"/>
              </a:ext>
            </a:extLst>
          </p:cNvPr>
          <p:cNvSpPr txBox="1"/>
          <p:nvPr/>
        </p:nvSpPr>
        <p:spPr>
          <a:xfrm>
            <a:off x="1871412" y="3660883"/>
            <a:ext cx="8238477" cy="646331"/>
          </a:xfrm>
          <a:prstGeom prst="rect">
            <a:avLst/>
          </a:prstGeom>
          <a:noFill/>
        </p:spPr>
        <p:txBody>
          <a:bodyPr wrap="square" rtlCol="0">
            <a:spAutoFit/>
          </a:bodyPr>
          <a:lstStyle/>
          <a:p>
            <a:r>
              <a:rPr lang="en-US" sz="3600" dirty="0">
                <a:latin typeface="NikoshBAN" panose="02000000000000000000" pitchFamily="2" charset="0"/>
                <a:cs typeface="NikoshBAN" panose="02000000000000000000" pitchFamily="2" charset="0"/>
              </a:rPr>
              <a:t>২। </a:t>
            </a:r>
            <a:r>
              <a:rPr lang="en-US" sz="3600" dirty="0" err="1">
                <a:latin typeface="NikoshBAN" panose="02000000000000000000" pitchFamily="2" charset="0"/>
                <a:cs typeface="NikoshBAN" panose="02000000000000000000" pitchFamily="2" charset="0"/>
              </a:rPr>
              <a:t>আম-আঁটির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ভেঁপু</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উপন্যাস</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থেকে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নেওয়া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হয়েছে</a:t>
            </a:r>
            <a:r>
              <a:rPr lang="en-US" sz="3600" dirty="0">
                <a:latin typeface="NikoshBAN" panose="02000000000000000000" pitchFamily="2" charset="0"/>
                <a:cs typeface="NikoshBAN" panose="02000000000000000000" pitchFamily="2" charset="0"/>
              </a:rPr>
              <a:t>?</a:t>
            </a:r>
          </a:p>
        </p:txBody>
      </p:sp>
      <p:sp>
        <p:nvSpPr>
          <p:cNvPr id="7" name="TextBox 6">
            <a:extLst>
              <a:ext uri="{FF2B5EF4-FFF2-40B4-BE49-F238E27FC236}">
                <a16:creationId xmlns="" xmlns:a16="http://schemas.microsoft.com/office/drawing/2014/main" id="{761E52B2-4481-4FF7-B8E2-90BC5560B712}"/>
              </a:ext>
            </a:extLst>
          </p:cNvPr>
          <p:cNvSpPr txBox="1"/>
          <p:nvPr/>
        </p:nvSpPr>
        <p:spPr>
          <a:xfrm>
            <a:off x="1871413" y="4804296"/>
            <a:ext cx="8238477" cy="646331"/>
          </a:xfrm>
          <a:prstGeom prst="rect">
            <a:avLst/>
          </a:prstGeom>
          <a:noFill/>
        </p:spPr>
        <p:txBody>
          <a:bodyPr wrap="square" rtlCol="0">
            <a:spAutoFit/>
          </a:bodyPr>
          <a:lstStyle/>
          <a:p>
            <a:r>
              <a:rPr lang="en-US" sz="3600" dirty="0">
                <a:latin typeface="NikoshBAN" panose="02000000000000000000" pitchFamily="2" charset="0"/>
                <a:cs typeface="NikoshBAN" panose="02000000000000000000" pitchFamily="2" charset="0"/>
              </a:rPr>
              <a:t>৩। </a:t>
            </a:r>
            <a:r>
              <a:rPr lang="en-US" sz="3600" dirty="0" err="1">
                <a:latin typeface="NikoshBAN" panose="02000000000000000000" pitchFamily="2" charset="0"/>
                <a:cs typeface="NikoshBAN" panose="02000000000000000000" pitchFamily="2" charset="0"/>
              </a:rPr>
              <a:t>চুপড়ি</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অর্থ</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  </a:t>
            </a:r>
          </a:p>
        </p:txBody>
      </p:sp>
      <p:sp>
        <p:nvSpPr>
          <p:cNvPr id="2" name="TextBox 1"/>
          <p:cNvSpPr txBox="1"/>
          <p:nvPr/>
        </p:nvSpPr>
        <p:spPr>
          <a:xfrm>
            <a:off x="3932033" y="645597"/>
            <a:ext cx="5108936" cy="1107996"/>
          </a:xfrm>
          <a:prstGeom prst="rect">
            <a:avLst/>
          </a:prstGeom>
          <a:noFill/>
        </p:spPr>
        <p:txBody>
          <a:bodyPr wrap="square" rtlCol="0">
            <a:spAutoFit/>
          </a:bodyPr>
          <a:lstStyle/>
          <a:p>
            <a:r>
              <a:rPr lang="bn-IN" sz="6600" dirty="0" smtClean="0">
                <a:latin typeface="Arial Rounded MT Bold" panose="020F0704030504030204" pitchFamily="34" charset="0"/>
              </a:rPr>
              <a:t>প্রশ্নোত্তর </a:t>
            </a:r>
            <a:endParaRPr lang="en-US" sz="6600" dirty="0">
              <a:latin typeface="Arial Rounded MT Bold" panose="020F0704030504030204" pitchFamily="34" charset="0"/>
              <a:cs typeface="Aharoni" panose="02010803020104030203" pitchFamily="2" charset="-79"/>
            </a:endParaRPr>
          </a:p>
        </p:txBody>
      </p:sp>
    </p:spTree>
    <p:extLst>
      <p:ext uri="{BB962C8B-B14F-4D97-AF65-F5344CB8AC3E}">
        <p14:creationId xmlns:p14="http://schemas.microsoft.com/office/powerpoint/2010/main" val="256633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815</TotalTime>
  <Words>406</Words>
  <Application>Microsoft Office PowerPoint</Application>
  <PresentationFormat>Widescreen</PresentationFormat>
  <Paragraphs>53</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Aharoni</vt:lpstr>
      <vt:lpstr>Arial</vt:lpstr>
      <vt:lpstr>Arial Rounded MT Bold</vt:lpstr>
      <vt:lpstr>NikoshBAN</vt:lpstr>
      <vt:lpstr>Trebuchet MS</vt:lpstr>
      <vt:lpstr>Vrinda</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Loading</dc:title>
  <dc:creator>HP</dc:creator>
  <cp:lastModifiedBy>THD</cp:lastModifiedBy>
  <cp:revision>115</cp:revision>
  <dcterms:created xsi:type="dcterms:W3CDTF">2021-02-24T14:09:13Z</dcterms:created>
  <dcterms:modified xsi:type="dcterms:W3CDTF">2021-05-02T16:22:26Z</dcterms:modified>
</cp:coreProperties>
</file>